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259" r:id="rId10"/>
    <p:sldId id="260" r:id="rId11"/>
    <p:sldId id="261" r:id="rId12"/>
    <p:sldId id="315" r:id="rId13"/>
    <p:sldId id="316" r:id="rId14"/>
    <p:sldId id="264" r:id="rId15"/>
    <p:sldId id="280" r:id="rId16"/>
    <p:sldId id="281"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B460-736C-0A65-8203-F60C0F6609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1A84E5-C45F-A99D-31C0-BE71E9B032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571A934-9E45-9D1B-EB0B-B462A71D648E}"/>
              </a:ext>
            </a:extLst>
          </p:cNvPr>
          <p:cNvSpPr>
            <a:spLocks noGrp="1"/>
          </p:cNvSpPr>
          <p:nvPr>
            <p:ph type="body" idx="1"/>
          </p:nvPr>
        </p:nvSpPr>
        <p:spPr/>
        <p:txBody>
          <a:bodyPr/>
          <a:lstStyle/>
          <a:p>
            <a:pPr algn="l">
              <a:buFont typeface="Arial" panose="020B0604020202020204" pitchFamily="34" charset="0"/>
              <a:buChar char="•"/>
            </a:pPr>
            <a:r>
              <a:rPr lang="nl-NL"/>
              <a:t>Inleidende dia</a:t>
            </a:r>
          </a:p>
        </p:txBody>
      </p:sp>
      <p:sp>
        <p:nvSpPr>
          <p:cNvPr id="4" name="Tijdelijke aanduiding voor dianummer 3">
            <a:extLst>
              <a:ext uri="{FF2B5EF4-FFF2-40B4-BE49-F238E27FC236}">
                <a16:creationId xmlns:a16="http://schemas.microsoft.com/office/drawing/2014/main" id="{61BC3C5F-E3B2-0505-1D52-D7B5C13B30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305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A252F-EB2E-13D8-0E0F-7A3D69C1F6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E390657-F212-2F4F-4C04-93F741D313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B24AC47-C4B7-1B3B-2348-F0A8737047BB}"/>
              </a:ext>
            </a:extLst>
          </p:cNvPr>
          <p:cNvSpPr>
            <a:spLocks noGrp="1"/>
          </p:cNvSpPr>
          <p:nvPr>
            <p:ph type="body" idx="1"/>
          </p:nvPr>
        </p:nvSpPr>
        <p:spPr/>
        <p:txBody>
          <a:bodyPr/>
          <a:lstStyle/>
          <a:p>
            <a:pPr algn="l">
              <a:buFont typeface="Arial" panose="020B0604020202020204" pitchFamily="34" charset="0"/>
              <a:buChar char="•"/>
            </a:pPr>
            <a:r>
              <a:rPr lang="nl-NL"/>
              <a:t>Inleidende dia</a:t>
            </a:r>
          </a:p>
        </p:txBody>
      </p:sp>
      <p:sp>
        <p:nvSpPr>
          <p:cNvPr id="4" name="Tijdelijke aanduiding voor dianummer 3">
            <a:extLst>
              <a:ext uri="{FF2B5EF4-FFF2-40B4-BE49-F238E27FC236}">
                <a16:creationId xmlns:a16="http://schemas.microsoft.com/office/drawing/2014/main" id="{BEC5B3BF-E655-DE69-6B76-0F3019624F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469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13/02/2026</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13-2-2026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13-2-2026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13/02/2026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13-2-2026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601933-nieuwe-regering-begint-officieel-op-23-februari"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hyperlink" Target="https://nos.nl/collectie/14012/artikel/2601890-nieuwe-kabinet-officieel-op-23-februari-op-bordes-ko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Op het bordes</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8&amp;9 – Groep 5/6 &amp;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42" t="25360" r="11478" b="1993"/>
          <a:stretch>
            <a:fillRect/>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420700"/>
            <a:ext cx="5546953" cy="4016599"/>
          </a:xfrm>
        </p:spPr>
        <p:txBody>
          <a:bodyPr>
            <a:normAutofit/>
          </a:bodyPr>
          <a:lstStyle/>
          <a:p>
            <a:r>
              <a:rPr lang="nl-NL" dirty="0">
                <a:solidFill>
                  <a:schemeClr val="bg1"/>
                </a:solidFill>
              </a:rPr>
              <a:t>Presenteer en reageer op de andere presentaties. </a:t>
            </a:r>
          </a:p>
          <a:p>
            <a:r>
              <a:rPr lang="nl-NL" dirty="0">
                <a:solidFill>
                  <a:schemeClr val="bg1"/>
                </a:solidFill>
              </a:rPr>
              <a:t>Wees respectvol en kritisch.</a:t>
            </a:r>
            <a:endParaRPr lang="nl-NL" dirty="0"/>
          </a:p>
        </p:txBody>
      </p:sp>
      <p:pic>
        <p:nvPicPr>
          <p:cNvPr id="5" name="Graphic 4" descr="Gloeilamp en potlood met effen opvulling">
            <a:extLst>
              <a:ext uri="{FF2B5EF4-FFF2-40B4-BE49-F238E27FC236}">
                <a16:creationId xmlns:a16="http://schemas.microsoft.com/office/drawing/2014/main" id="{0D6071B8-B2C3-710E-0BF6-080E7AD700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10948" y="0"/>
            <a:ext cx="5316794" cy="5316794"/>
          </a:xfrm>
          <a:prstGeom prst="rect">
            <a:avLst/>
          </a:prstGeom>
        </p:spPr>
      </p:pic>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317474"/>
            <a:ext cx="11026902" cy="701041"/>
          </a:xfrm>
        </p:spPr>
        <p:txBody>
          <a:bodyPr/>
          <a:lstStyle/>
          <a:p>
            <a:r>
              <a:rPr lang="nl-NL"/>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820601"/>
            <a:ext cx="11230467" cy="3987539"/>
          </a:xfrm>
        </p:spPr>
        <p:txBody>
          <a:bodyPr>
            <a:noAutofit/>
          </a:bodyPr>
          <a:lstStyle/>
          <a:p>
            <a:r>
              <a:rPr lang="nl-NL" sz="1400" dirty="0">
                <a:solidFill>
                  <a:schemeClr val="bg1"/>
                </a:solidFill>
              </a:rPr>
              <a:t>De regering moet beslissingen nemen voor het hele land. Soms gaat dat over geld, soms over regels, soms over veiligheid. Maar mensen willen vaak verschillende dingen. In één wijk willen bewoners meer speelplekken, terwijl anderen liever meer parkeerplaatsen willen. Als de regering geld uitgeeft aan het ene, blijft er minder over voor het andere.</a:t>
            </a:r>
          </a:p>
          <a:p>
            <a:r>
              <a:rPr lang="nl-NL" sz="1400" dirty="0">
                <a:solidFill>
                  <a:schemeClr val="bg1"/>
                </a:solidFill>
              </a:rPr>
              <a:t>Ook bij landelijke onderwerpen is het lastig. Sommige mensen willen dat er meer geld naar zorg gaat, terwijl anderen vinden dat onderwijs of klimaat belangrijker is. De regering moet al deze wensen afwegen en kiezen wat op dat moment het beste is voor zoveel mogelijk mensen. Daarbij moeten ze rekening houden met feiten, onderzoeken en de gevolgen voor de toekomst.</a:t>
            </a:r>
          </a:p>
          <a:p>
            <a:r>
              <a:rPr lang="nl-NL" sz="1400" dirty="0">
                <a:solidFill>
                  <a:schemeClr val="bg1"/>
                </a:solidFill>
              </a:rPr>
              <a:t>Hoe goed ze ook hun best doen, het is bijna onmogelijk om iedereen helemaal tevreden te maken. Toch proberen ze eerlijk te luisteren naar verschillende meningen en besluiten te nemen die het land vooruit helpen.</a:t>
            </a:r>
          </a:p>
        </p:txBody>
      </p:sp>
      <p:sp>
        <p:nvSpPr>
          <p:cNvPr id="6" name="Tekstvak 5">
            <a:extLst>
              <a:ext uri="{FF2B5EF4-FFF2-40B4-BE49-F238E27FC236}">
                <a16:creationId xmlns:a16="http://schemas.microsoft.com/office/drawing/2014/main" id="{AF9217F8-B609-7A38-1F3F-EEB94D262D38}"/>
              </a:ext>
            </a:extLst>
          </p:cNvPr>
          <p:cNvSpPr txBox="1"/>
          <p:nvPr/>
        </p:nvSpPr>
        <p:spPr>
          <a:xfrm>
            <a:off x="609599" y="4381113"/>
            <a:ext cx="7762788" cy="1169551"/>
          </a:xfrm>
          <a:prstGeom prst="rect">
            <a:avLst/>
          </a:prstGeom>
          <a:noFill/>
        </p:spPr>
        <p:txBody>
          <a:bodyPr wrap="square">
            <a:spAutoFit/>
          </a:bodyPr>
          <a:lstStyle/>
          <a:p>
            <a:pPr marL="342900" indent="-342900">
              <a:buFont typeface="+mj-lt"/>
              <a:buAutoNum type="arabicPeriod"/>
            </a:pPr>
            <a:r>
              <a:rPr lang="nl-NL" sz="1400" dirty="0"/>
              <a:t>Moet een regering altijd doen wat de meeste mensen willen, of soms juist kiezen voor wat het beste is voor de toekomst?</a:t>
            </a:r>
          </a:p>
          <a:p>
            <a:pPr marL="342900" indent="-342900">
              <a:buFont typeface="+mj-lt"/>
              <a:buAutoNum type="arabicPeriod"/>
            </a:pPr>
            <a:r>
              <a:rPr lang="nl-NL" sz="1400" dirty="0"/>
              <a:t>Wanneer is een politieke beslissing volgens jou ‘eerlijk’?</a:t>
            </a:r>
          </a:p>
          <a:p>
            <a:pPr marL="342900" indent="-342900">
              <a:buFont typeface="+mj-lt"/>
              <a:buAutoNum type="arabicPeriod"/>
            </a:pPr>
            <a:r>
              <a:rPr lang="nl-NL" sz="1400" dirty="0"/>
              <a:t>Vind jij dat burgers altijd moeten meebeslissen over dit soort keuzes? Waarom wel of niet?</a:t>
            </a:r>
          </a:p>
        </p:txBody>
      </p:sp>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err="1"/>
              <a:t>Melles</a:t>
            </a:r>
            <a:r>
              <a:rPr lang="nl-NL"/>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9724703" cy="4915167"/>
          </a:xfrm>
        </p:spPr>
        <p:txBody>
          <a:bodyPr>
            <a:noAutofit/>
          </a:bodyPr>
          <a:lstStyle/>
          <a:p>
            <a:pPr rtl="0">
              <a:spcBef>
                <a:spcPts val="1000"/>
              </a:spcBef>
              <a:spcAft>
                <a:spcPts val="0"/>
              </a:spcAft>
            </a:pPr>
            <a:r>
              <a:rPr lang="nl-NL" sz="1050" b="0" i="0" u="none" strike="noStrike" dirty="0">
                <a:solidFill>
                  <a:srgbClr val="3F5061"/>
                </a:solidFill>
                <a:effectLst/>
              </a:rPr>
              <a:t>Hoi,</a:t>
            </a:r>
          </a:p>
          <a:p>
            <a:r>
              <a:rPr lang="nl-NL" sz="1050" dirty="0"/>
              <a:t>Ik las dat op 23 februari onze nieuwe regering wordt gepresenteerd. Nou, ik ben benieuwd. </a:t>
            </a:r>
          </a:p>
          <a:p>
            <a:r>
              <a:rPr lang="nl-NL" sz="1050" dirty="0"/>
              <a:t>Vandaag heb ik weer geprobeerd iets te snappen van het regeerakkoord van het nieuwe kabinet. Iedereen zegt dat het belangrijk is, omdat daarin staat wat de regering de komende jaren wil gaan doen. Maar eerlijk: ik begrijp er bijna niks van. Het staat vol moeilijke woorden en lange zinnen. Soms lees ik een stukje drie keer en nog weet ik niet precies wat ze bedoelen. Ik wil juist snappen wat er gaat veranderen, maar dat lukt niet echt.</a:t>
            </a:r>
          </a:p>
          <a:p>
            <a:r>
              <a:rPr lang="nl-NL" sz="1050" dirty="0"/>
              <a:t>Wat ik vooral spannend vind, is dat ik ergens hoorde dat er misschien een </a:t>
            </a:r>
            <a:r>
              <a:rPr lang="nl-NL" sz="1050" dirty="0" err="1"/>
              <a:t>social</a:t>
            </a:r>
            <a:r>
              <a:rPr lang="nl-NL" sz="1050" dirty="0"/>
              <a:t>-mediaverbod komt voor kinderen onder de 15 jaar. Dat klinkt best heftig. Er staat wel dát ze jongeren beter willen beschermen, maar niet </a:t>
            </a:r>
            <a:r>
              <a:rPr lang="nl-NL" sz="1050" i="1" dirty="0"/>
              <a:t>hoe</a:t>
            </a:r>
            <a:r>
              <a:rPr lang="nl-NL" sz="1050" dirty="0"/>
              <a:t> ze dat precies gaan doen. Ik vraag me af hoe ze dat willen doen. Gaan ze apps blokkeren? Moet je straks bewijzen hoe oud je bent voordat je iets mag openen? En wat gebeurt er met kinderen die het toch proberen? Daar staat helemaal niks over.</a:t>
            </a:r>
          </a:p>
          <a:p>
            <a:r>
              <a:rPr lang="nl-NL" sz="1050" dirty="0"/>
              <a:t>En dat geldt voor meer plannen. Ze schrijven dat ze scholen willen verbeteren en dat ze meer willen doen voor het klimaat, maar niet precies hoe dat dan werkt. Ik wil gewoon weten wat er gaat veranderen in mijn eigen leven. In de klas. Op straat. Online.</a:t>
            </a:r>
          </a:p>
          <a:p>
            <a:r>
              <a:rPr lang="nl-NL" sz="1050" dirty="0"/>
              <a:t>Volgende week is de bordesscène. Dan staan ze daar allemaal netjes op de trappen en is het echt officieel. Ik ga zeker kijken. Misschien voel ik dan beter dat er iets nieuws begint, ook al snap ik nog niet alles.</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b="0" i="0" u="none" strike="noStrike" dirty="0">
                <a:solidFill>
                  <a:srgbClr val="3F5061"/>
                </a:solidFill>
                <a:effectLst/>
              </a:rPr>
              <a:t>Melle.</a:t>
            </a:r>
            <a:endParaRPr lang="nl-NL" sz="1050" dirty="0">
              <a:solidFill>
                <a:srgbClr val="3F5061"/>
              </a:solidFill>
            </a:endParaRP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91197"/>
            <a:ext cx="1019181" cy="1396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6121139" cy="4374696"/>
          </a:xfrm>
        </p:spPr>
        <p:txBody>
          <a:bodyPr>
            <a:normAutofit fontScale="47500" lnSpcReduction="20000"/>
          </a:bodyPr>
          <a:lstStyle/>
          <a:p>
            <a:r>
              <a:rPr lang="nl-NL" b="1" dirty="0"/>
              <a:t>Nieuwe regering begint officieel op 23 februari</a:t>
            </a:r>
          </a:p>
          <a:p>
            <a:r>
              <a:rPr lang="nl-NL" dirty="0"/>
              <a:t>Van </a:t>
            </a:r>
            <a:r>
              <a:rPr lang="nl-NL" dirty="0">
                <a:hlinkClick r:id="rId3"/>
              </a:rPr>
              <a:t>jeugdjournaal.nl</a:t>
            </a:r>
            <a:r>
              <a:rPr lang="nl-NL" dirty="0"/>
              <a:t>:</a:t>
            </a:r>
          </a:p>
          <a:p>
            <a:r>
              <a:rPr lang="nl-NL" dirty="0"/>
              <a:t>“De nieuwe regering met de politieke partijen D66, VVD en CDA begint officieel op 23 februari. Dat is vandaag bekendgemaakt.</a:t>
            </a:r>
          </a:p>
          <a:p>
            <a:r>
              <a:rPr lang="nl-NL" dirty="0"/>
              <a:t>Op die dag moeten de ministers en de nieuwe minister-president Rob </a:t>
            </a:r>
            <a:r>
              <a:rPr lang="nl-NL" dirty="0" err="1"/>
              <a:t>Jetten</a:t>
            </a:r>
            <a:r>
              <a:rPr lang="nl-NL" dirty="0"/>
              <a:t> op bezoek bij de koning. Daar zullen ze beloven dat ze hun werk goed gaan doen.</a:t>
            </a:r>
          </a:p>
          <a:p>
            <a:r>
              <a:rPr lang="nl-NL" dirty="0"/>
              <a:t>Daarna maken ze een groepsfoto met de koning op de trap voor het paleis. En dan kan hun werk echt beginnen.”</a:t>
            </a:r>
          </a:p>
          <a:p>
            <a:r>
              <a:rPr lang="nl-NL" dirty="0"/>
              <a:t>Van </a:t>
            </a:r>
            <a:r>
              <a:rPr lang="nl-NL" dirty="0">
                <a:hlinkClick r:id="rId4"/>
              </a:rPr>
              <a:t>nos.nl</a:t>
            </a:r>
            <a:r>
              <a:rPr lang="nl-NL" dirty="0"/>
              <a:t>:</a:t>
            </a:r>
          </a:p>
          <a:p>
            <a:r>
              <a:rPr lang="nl-NL" dirty="0"/>
              <a:t>“Ondertussen doet de inlichtingendienst AIVD een zogenoemde 'naslag' naar alle nieuwe ministers en staatssecretarissen. Daarbij wordt bijvoorbeeld gekeken of iemand met justitie in aanraking is geweest of een belastingschuld heeft.</a:t>
            </a:r>
          </a:p>
          <a:p>
            <a:r>
              <a:rPr lang="nl-NL" dirty="0"/>
              <a:t>Het kabinet-</a:t>
            </a:r>
            <a:r>
              <a:rPr lang="nl-NL" dirty="0" err="1"/>
              <a:t>Jetten</a:t>
            </a:r>
            <a:r>
              <a:rPr lang="nl-NL" dirty="0"/>
              <a:t> wordt een minderheidskabinet. De drie coalitiepartijen leveren samen 66 van de 150 Kamerleden en hebben dus altijd steun van één of meerdere oppositiepartijen nodig om hun plannen erdoor te krijgen. In de Eerste Kamer hebben ze maar 22 van de 75 zetels."</a:t>
            </a:r>
          </a:p>
        </p:txBody>
      </p:sp>
      <p:pic>
        <p:nvPicPr>
          <p:cNvPr id="6" name="Afbeelding 5" descr="Afbeelding met tekst, elektronica, persoon, schermopname&#10;&#10;Door AI gegenereerde inhoud is mogelijk onjuist.">
            <a:extLst>
              <a:ext uri="{FF2B5EF4-FFF2-40B4-BE49-F238E27FC236}">
                <a16:creationId xmlns:a16="http://schemas.microsoft.com/office/drawing/2014/main" id="{B1B97758-E96E-8CA4-3BAA-00FD41753150}"/>
              </a:ext>
            </a:extLst>
          </p:cNvPr>
          <p:cNvPicPr>
            <a:picLocks noChangeAspect="1"/>
          </p:cNvPicPr>
          <p:nvPr/>
        </p:nvPicPr>
        <p:blipFill>
          <a:blip r:embed="rId5"/>
          <a:srcRect l="28666" t="16589" r="29417" b="22636"/>
          <a:stretch>
            <a:fillRect/>
          </a:stretch>
        </p:blipFill>
        <p:spPr>
          <a:xfrm>
            <a:off x="7012969" y="1518136"/>
            <a:ext cx="4341301" cy="3383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6" y="1324305"/>
            <a:ext cx="10718804" cy="3323109"/>
          </a:xfrm>
        </p:spPr>
        <p:txBody>
          <a:bodyPr>
            <a:noAutofit/>
          </a:bodyPr>
          <a:lstStyle/>
          <a:p>
            <a:pPr>
              <a:lnSpc>
                <a:spcPct val="100000"/>
              </a:lnSpc>
            </a:pPr>
            <a:r>
              <a:rPr lang="nl-NL" sz="1200" dirty="0"/>
              <a:t>Om duidelijk te maken wat de nieuwe regering wil, maken zij een Regeerakkoord. Hierin staan alle plannen voor de toekomst. In dit Regeerakkoord staan ook plannen over de online wereld onder het kopje </a:t>
            </a:r>
            <a:r>
              <a:rPr lang="nl-NL" sz="1200" i="1" dirty="0"/>
              <a:t>Veilig en gezond Online</a:t>
            </a:r>
            <a:r>
              <a:rPr lang="nl-NL" sz="1200" dirty="0"/>
              <a:t>. Hieronder lees je wat daar de plannen voor zijn. </a:t>
            </a:r>
          </a:p>
          <a:p>
            <a:r>
              <a:rPr lang="nl-NL" sz="1200" b="1" i="1" dirty="0"/>
              <a:t>Veilig en gezond online</a:t>
            </a:r>
          </a:p>
          <a:p>
            <a:r>
              <a:rPr lang="nl-NL" sz="1200" i="1" dirty="0"/>
              <a:t>De overheid wil dat internet en sociale media veiliger worden, vooral voor kinderen en jongeren. Daarom wil Europa een minimumleeftijd van 15 jaar voor sociale media. Jongeren moeten kunnen bewijzen hoe oud ze zijn, maar zonder dat hun privacy in gevaar komt. Grote platforms moeten duidelijk uitleggen hoe hun algoritmes werken en illegale berichten snel verwijderen. Ook worden algoritmes die mensen verslaafd maken of ruzie veroorzaken verboden.</a:t>
            </a:r>
          </a:p>
          <a:p>
            <a:r>
              <a:rPr lang="nl-NL" sz="1200" i="1" dirty="0"/>
              <a:t>Daarnaast wil de overheid dat kinderen minder ongezond lang achter een scherm zitten. Ouders krijgen duidelijke adviezen en er komt meer voorlichting. Kwetsbare groepen worden beter beschermd tegen misleidende reclame, in‑game aankopen en online misbruik. Op school moeten telefoons de hele dag uit of in een kluis. </a:t>
            </a:r>
          </a:p>
          <a:p>
            <a:r>
              <a:rPr lang="nl-NL" sz="1200" i="1" dirty="0" err="1"/>
              <a:t>Deepfakes</a:t>
            </a:r>
            <a:r>
              <a:rPr lang="nl-NL" sz="1200" i="1" dirty="0"/>
              <a:t> worden strenger aangepakt en slachtoffers krijgen één centraal meldpunt. Ook online fraude wordt harder bestreden, zodat slachtoffers beter geholpen worden.</a:t>
            </a:r>
          </a:p>
          <a:p>
            <a:r>
              <a:rPr lang="nl-NL" sz="1200" dirty="0"/>
              <a:t>Bespreek de stelling(en) op de volgende dia’s.</a:t>
            </a:r>
          </a:p>
        </p:txBody>
      </p:sp>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“Kinderen onder de 15 jaar moeten niet op sociale media mogen.”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“Kinderen zitten te veel achter een scherm.”</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“Kinderen en jongeren moeten beter worden beschermd in de online wereld.”</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EB97-78F7-6A5E-C022-BC126662322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4F6934E-32D7-9026-AA2D-1679EB07CC3C}"/>
              </a:ext>
            </a:extLst>
          </p:cNvPr>
          <p:cNvSpPr>
            <a:spLocks noGrp="1"/>
          </p:cNvSpPr>
          <p:nvPr>
            <p:ph type="body" sz="quarter" idx="11"/>
          </p:nvPr>
        </p:nvSpPr>
        <p:spPr>
          <a:xfrm>
            <a:off x="609599" y="466574"/>
            <a:ext cx="11026902" cy="701041"/>
          </a:xfrm>
        </p:spPr>
        <p:txBody>
          <a:bodyPr/>
          <a:lstStyle/>
          <a:p>
            <a:r>
              <a:rPr lang="nl-NL">
                <a:solidFill>
                  <a:schemeClr val="bg1"/>
                </a:solidFill>
              </a:rPr>
              <a:t>Opdracht</a:t>
            </a:r>
            <a:r>
              <a:rPr lang="nl-NL"/>
              <a:t> </a:t>
            </a:r>
          </a:p>
        </p:txBody>
      </p:sp>
      <p:sp>
        <p:nvSpPr>
          <p:cNvPr id="3" name="Tijdelijke aanduiding voor tekst 2">
            <a:extLst>
              <a:ext uri="{FF2B5EF4-FFF2-40B4-BE49-F238E27FC236}">
                <a16:creationId xmlns:a16="http://schemas.microsoft.com/office/drawing/2014/main" id="{8D92B0D4-7256-6C7A-7C97-86615350FF01}"/>
              </a:ext>
            </a:extLst>
          </p:cNvPr>
          <p:cNvSpPr>
            <a:spLocks noGrp="1"/>
          </p:cNvSpPr>
          <p:nvPr>
            <p:ph type="body" sz="quarter" idx="12"/>
          </p:nvPr>
        </p:nvSpPr>
        <p:spPr>
          <a:xfrm>
            <a:off x="706112" y="914164"/>
            <a:ext cx="11026902" cy="3623789"/>
          </a:xfrm>
        </p:spPr>
        <p:txBody>
          <a:bodyPr>
            <a:noAutofit/>
          </a:bodyPr>
          <a:lstStyle/>
          <a:p>
            <a:pPr>
              <a:lnSpc>
                <a:spcPct val="100000"/>
              </a:lnSpc>
            </a:pPr>
            <a:r>
              <a:rPr lang="nl-NL" sz="1400" dirty="0">
                <a:solidFill>
                  <a:schemeClr val="bg1"/>
                </a:solidFill>
              </a:rPr>
              <a:t>Jullie hebben gelezen over hoe de overheid het internet veiliger wil maken. Nu zijn </a:t>
            </a:r>
            <a:r>
              <a:rPr lang="nl-NL" sz="1400" b="1" dirty="0">
                <a:solidFill>
                  <a:schemeClr val="bg1"/>
                </a:solidFill>
              </a:rPr>
              <a:t>jullie</a:t>
            </a:r>
            <a:r>
              <a:rPr lang="nl-NL" sz="1400" dirty="0">
                <a:solidFill>
                  <a:schemeClr val="bg1"/>
                </a:solidFill>
              </a:rPr>
              <a:t> aan de beurt! </a:t>
            </a:r>
          </a:p>
          <a:p>
            <a:pPr>
              <a:lnSpc>
                <a:spcPct val="100000"/>
              </a:lnSpc>
            </a:pPr>
            <a:r>
              <a:rPr lang="nl-NL" sz="1400" dirty="0">
                <a:solidFill>
                  <a:schemeClr val="bg1"/>
                </a:solidFill>
              </a:rPr>
              <a:t>In groepjes van 3 of4 gaan jullie zelf bedenken welke regels of plannen er volgens jullie moeten komen om internet en sociale media veiliger te maken voor kinderen.</a:t>
            </a:r>
          </a:p>
          <a:p>
            <a:pPr>
              <a:lnSpc>
                <a:spcPct val="100000"/>
              </a:lnSpc>
            </a:pPr>
            <a:endParaRPr lang="nl-NL" sz="1400" dirty="0"/>
          </a:p>
          <a:p>
            <a:pPr>
              <a:lnSpc>
                <a:spcPct val="100000"/>
              </a:lnSpc>
            </a:pPr>
            <a:r>
              <a:rPr lang="nl-NL" sz="1400" b="1" dirty="0"/>
              <a:t>Stap 1 – Bedenken</a:t>
            </a:r>
          </a:p>
          <a:p>
            <a:pPr>
              <a:lnSpc>
                <a:spcPct val="100000"/>
              </a:lnSpc>
            </a:pPr>
            <a:r>
              <a:rPr lang="nl-NL" sz="1400" dirty="0">
                <a:solidFill>
                  <a:schemeClr val="bg1"/>
                </a:solidFill>
              </a:rPr>
              <a:t>Bespreek in je groepje:</a:t>
            </a:r>
          </a:p>
          <a:p>
            <a:pPr marL="285750" indent="-285750">
              <a:lnSpc>
                <a:spcPct val="100000"/>
              </a:lnSpc>
              <a:buFont typeface="Arial" panose="020B0604020202020204" pitchFamily="34" charset="0"/>
              <a:buChar char="•"/>
            </a:pPr>
            <a:r>
              <a:rPr lang="nl-NL" sz="1400" dirty="0">
                <a:solidFill>
                  <a:schemeClr val="bg1"/>
                </a:solidFill>
              </a:rPr>
              <a:t>Wat vinden jullie belangrijk online?</a:t>
            </a:r>
          </a:p>
          <a:p>
            <a:pPr marL="285750" indent="-285750">
              <a:lnSpc>
                <a:spcPct val="100000"/>
              </a:lnSpc>
              <a:buFont typeface="Arial" panose="020B0604020202020204" pitchFamily="34" charset="0"/>
              <a:buChar char="•"/>
            </a:pPr>
            <a:r>
              <a:rPr lang="nl-NL" sz="1400" dirty="0">
                <a:solidFill>
                  <a:schemeClr val="bg1"/>
                </a:solidFill>
              </a:rPr>
              <a:t>Welke regels zouden kinderen helpen?</a:t>
            </a:r>
          </a:p>
          <a:p>
            <a:pPr marL="285750" indent="-285750">
              <a:lnSpc>
                <a:spcPct val="100000"/>
              </a:lnSpc>
              <a:buFont typeface="Arial" panose="020B0604020202020204" pitchFamily="34" charset="0"/>
              <a:buChar char="•"/>
            </a:pPr>
            <a:r>
              <a:rPr lang="nl-NL" sz="1400" dirty="0">
                <a:solidFill>
                  <a:schemeClr val="bg1"/>
                </a:solidFill>
              </a:rPr>
              <a:t>Wat moeten sociale‑mediabedrijven doen?</a:t>
            </a:r>
          </a:p>
          <a:p>
            <a:pPr marL="285750" indent="-285750">
              <a:lnSpc>
                <a:spcPct val="100000"/>
              </a:lnSpc>
              <a:buFont typeface="Arial" panose="020B0604020202020204" pitchFamily="34" charset="0"/>
              <a:buChar char="•"/>
            </a:pPr>
            <a:r>
              <a:rPr lang="nl-NL" sz="1400" dirty="0">
                <a:solidFill>
                  <a:schemeClr val="bg1"/>
                </a:solidFill>
              </a:rPr>
              <a:t>Wat kunnen kinderen zelf doen?</a:t>
            </a:r>
          </a:p>
          <a:p>
            <a:pPr marL="285750" indent="-285750">
              <a:lnSpc>
                <a:spcPct val="100000"/>
              </a:lnSpc>
              <a:buFont typeface="Arial" panose="020B0604020202020204" pitchFamily="34" charset="0"/>
              <a:buChar char="•"/>
            </a:pPr>
            <a:r>
              <a:rPr lang="nl-NL" sz="1400" dirty="0">
                <a:solidFill>
                  <a:schemeClr val="bg1"/>
                </a:solidFill>
              </a:rPr>
              <a:t>Waarom jullie denken dat deze plannen helpen</a:t>
            </a:r>
          </a:p>
          <a:p>
            <a:pPr marL="285750" indent="-285750">
              <a:lnSpc>
                <a:spcPct val="100000"/>
              </a:lnSpc>
              <a:buFont typeface="Arial" panose="020B0604020202020204" pitchFamily="34" charset="0"/>
              <a:buChar char="•"/>
            </a:pPr>
            <a:r>
              <a:rPr lang="nl-NL" sz="1400" dirty="0">
                <a:solidFill>
                  <a:schemeClr val="bg1"/>
                </a:solidFill>
              </a:rPr>
              <a:t>Wat kinderen zelf kunnen doen om veilig online te blijven</a:t>
            </a:r>
          </a:p>
          <a:p>
            <a:pPr>
              <a:lnSpc>
                <a:spcPct val="100000"/>
              </a:lnSpc>
            </a:pPr>
            <a:r>
              <a:rPr lang="nl-NL" sz="1400" dirty="0">
                <a:solidFill>
                  <a:schemeClr val="bg1"/>
                </a:solidFill>
              </a:rPr>
              <a:t>Kies daarna </a:t>
            </a:r>
            <a:r>
              <a:rPr lang="nl-NL" sz="1400" b="1" dirty="0">
                <a:solidFill>
                  <a:schemeClr val="bg1"/>
                </a:solidFill>
              </a:rPr>
              <a:t>3 plannen</a:t>
            </a:r>
            <a:r>
              <a:rPr lang="nl-NL" sz="1400" dirty="0">
                <a:solidFill>
                  <a:schemeClr val="bg1"/>
                </a:solidFill>
              </a:rPr>
              <a:t> die jullie het beste vinden.</a:t>
            </a:r>
          </a:p>
          <a:p>
            <a:pPr>
              <a:lnSpc>
                <a:spcPct val="100000"/>
              </a:lnSpc>
            </a:pPr>
            <a:endParaRPr lang="nl-NL" sz="1400" dirty="0"/>
          </a:p>
          <a:p>
            <a:endParaRPr lang="nl-NL" sz="1400" dirty="0">
              <a:solidFill>
                <a:schemeClr val="bg1"/>
              </a:solidFill>
            </a:endParaRPr>
          </a:p>
        </p:txBody>
      </p:sp>
      <p:pic>
        <p:nvPicPr>
          <p:cNvPr id="7" name="Graphic 6" descr="Gedachte met effen opvulling">
            <a:extLst>
              <a:ext uri="{FF2B5EF4-FFF2-40B4-BE49-F238E27FC236}">
                <a16:creationId xmlns:a16="http://schemas.microsoft.com/office/drawing/2014/main" id="{6159FCC0-9F4F-E8AF-4323-7AA3C53FBA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90619" y="2116395"/>
            <a:ext cx="3288890" cy="3288890"/>
          </a:xfrm>
          <a:prstGeom prst="rect">
            <a:avLst/>
          </a:prstGeom>
        </p:spPr>
      </p:pic>
    </p:spTree>
    <p:extLst>
      <p:ext uri="{BB962C8B-B14F-4D97-AF65-F5344CB8AC3E}">
        <p14:creationId xmlns:p14="http://schemas.microsoft.com/office/powerpoint/2010/main" val="130552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54C79-748F-595A-C40E-DC7ED313CCC2}"/>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DD94311-784F-FE84-DF2F-3CAD358F4FF9}"/>
              </a:ext>
            </a:extLst>
          </p:cNvPr>
          <p:cNvSpPr>
            <a:spLocks noGrp="1"/>
          </p:cNvSpPr>
          <p:nvPr>
            <p:ph type="body" sz="quarter" idx="11"/>
          </p:nvPr>
        </p:nvSpPr>
        <p:spPr>
          <a:xfrm>
            <a:off x="609599" y="466574"/>
            <a:ext cx="11026902" cy="701041"/>
          </a:xfrm>
        </p:spPr>
        <p:txBody>
          <a:bodyPr/>
          <a:lstStyle/>
          <a:p>
            <a:r>
              <a:rPr lang="nl-NL">
                <a:solidFill>
                  <a:schemeClr val="bg1"/>
                </a:solidFill>
              </a:rPr>
              <a:t>Opdracht</a:t>
            </a:r>
            <a:r>
              <a:rPr lang="nl-NL"/>
              <a:t> </a:t>
            </a:r>
          </a:p>
        </p:txBody>
      </p:sp>
      <p:sp>
        <p:nvSpPr>
          <p:cNvPr id="3" name="Tijdelijke aanduiding voor tekst 2">
            <a:extLst>
              <a:ext uri="{FF2B5EF4-FFF2-40B4-BE49-F238E27FC236}">
                <a16:creationId xmlns:a16="http://schemas.microsoft.com/office/drawing/2014/main" id="{9BF01BFC-937A-0990-5A50-D66FDC6B3D7F}"/>
              </a:ext>
            </a:extLst>
          </p:cNvPr>
          <p:cNvSpPr>
            <a:spLocks noGrp="1"/>
          </p:cNvSpPr>
          <p:nvPr>
            <p:ph type="body" sz="quarter" idx="12"/>
          </p:nvPr>
        </p:nvSpPr>
        <p:spPr>
          <a:xfrm>
            <a:off x="676615" y="1071481"/>
            <a:ext cx="11026902" cy="2979409"/>
          </a:xfrm>
        </p:spPr>
        <p:txBody>
          <a:bodyPr>
            <a:noAutofit/>
          </a:bodyPr>
          <a:lstStyle/>
          <a:p>
            <a:pPr>
              <a:lnSpc>
                <a:spcPct val="100000"/>
              </a:lnSpc>
            </a:pPr>
            <a:r>
              <a:rPr lang="nl-NL" sz="1400" b="1" dirty="0"/>
              <a:t>Stap 2 – Maak een poster of presentatie</a:t>
            </a:r>
          </a:p>
          <a:p>
            <a:pPr>
              <a:lnSpc>
                <a:spcPct val="100000"/>
              </a:lnSpc>
            </a:pPr>
            <a:r>
              <a:rPr lang="nl-NL" sz="1400" dirty="0">
                <a:solidFill>
                  <a:schemeClr val="bg1"/>
                </a:solidFill>
              </a:rPr>
              <a:t>Maak een </a:t>
            </a:r>
            <a:r>
              <a:rPr lang="nl-NL" sz="1400" b="1" dirty="0">
                <a:solidFill>
                  <a:schemeClr val="bg1"/>
                </a:solidFill>
              </a:rPr>
              <a:t>poster</a:t>
            </a:r>
            <a:r>
              <a:rPr lang="nl-NL" sz="1400" dirty="0">
                <a:solidFill>
                  <a:schemeClr val="bg1"/>
                </a:solidFill>
              </a:rPr>
              <a:t>, </a:t>
            </a:r>
            <a:r>
              <a:rPr lang="nl-NL" sz="1400" b="1" dirty="0">
                <a:solidFill>
                  <a:schemeClr val="bg1"/>
                </a:solidFill>
              </a:rPr>
              <a:t>PowerPoint</a:t>
            </a:r>
            <a:r>
              <a:rPr lang="nl-NL" sz="1400" dirty="0">
                <a:solidFill>
                  <a:schemeClr val="bg1"/>
                </a:solidFill>
              </a:rPr>
              <a:t>, </a:t>
            </a:r>
            <a:r>
              <a:rPr lang="nl-NL" sz="1400" b="1" dirty="0">
                <a:solidFill>
                  <a:schemeClr val="bg1"/>
                </a:solidFill>
              </a:rPr>
              <a:t>tekening</a:t>
            </a:r>
            <a:r>
              <a:rPr lang="nl-NL" sz="1400" dirty="0">
                <a:solidFill>
                  <a:schemeClr val="bg1"/>
                </a:solidFill>
              </a:rPr>
              <a:t>, </a:t>
            </a:r>
            <a:r>
              <a:rPr lang="nl-NL" sz="1400" b="1" dirty="0" err="1">
                <a:solidFill>
                  <a:schemeClr val="bg1"/>
                </a:solidFill>
              </a:rPr>
              <a:t>mindmap</a:t>
            </a:r>
            <a:r>
              <a:rPr lang="nl-NL" sz="1400" dirty="0">
                <a:solidFill>
                  <a:schemeClr val="bg1"/>
                </a:solidFill>
              </a:rPr>
              <a:t> of iets anders visueels waarin jullie:</a:t>
            </a:r>
          </a:p>
          <a:p>
            <a:pPr marL="285750" indent="-285750">
              <a:lnSpc>
                <a:spcPct val="100000"/>
              </a:lnSpc>
              <a:buFont typeface="Arial" panose="020B0604020202020204" pitchFamily="34" charset="0"/>
              <a:buChar char="•"/>
            </a:pPr>
            <a:r>
              <a:rPr lang="nl-NL" sz="1400" dirty="0">
                <a:solidFill>
                  <a:schemeClr val="bg1"/>
                </a:solidFill>
              </a:rPr>
              <a:t>Jullie 3 plannen duidelijk uitleggen</a:t>
            </a:r>
          </a:p>
          <a:p>
            <a:pPr marL="285750" indent="-285750">
              <a:lnSpc>
                <a:spcPct val="100000"/>
              </a:lnSpc>
              <a:buFont typeface="Arial" panose="020B0604020202020204" pitchFamily="34" charset="0"/>
              <a:buChar char="•"/>
            </a:pPr>
            <a:r>
              <a:rPr lang="nl-NL" sz="1400" dirty="0">
                <a:solidFill>
                  <a:schemeClr val="bg1"/>
                </a:solidFill>
              </a:rPr>
              <a:t>Korte voorbeelden geven</a:t>
            </a:r>
          </a:p>
          <a:p>
            <a:pPr marL="285750" indent="-285750">
              <a:lnSpc>
                <a:spcPct val="100000"/>
              </a:lnSpc>
              <a:buFont typeface="Arial" panose="020B0604020202020204" pitchFamily="34" charset="0"/>
              <a:buChar char="•"/>
            </a:pPr>
            <a:r>
              <a:rPr lang="nl-NL" sz="1400" dirty="0">
                <a:solidFill>
                  <a:schemeClr val="bg1"/>
                </a:solidFill>
              </a:rPr>
              <a:t>Een titel en duidelijke plaatjes gebruiken</a:t>
            </a:r>
          </a:p>
          <a:p>
            <a:pPr marL="285750" indent="-285750">
              <a:lnSpc>
                <a:spcPct val="100000"/>
              </a:lnSpc>
              <a:buFont typeface="Arial" panose="020B0604020202020204" pitchFamily="34" charset="0"/>
              <a:buChar char="•"/>
            </a:pPr>
            <a:endParaRPr lang="nl-NL" sz="1400" dirty="0"/>
          </a:p>
          <a:p>
            <a:pPr>
              <a:lnSpc>
                <a:spcPct val="100000"/>
              </a:lnSpc>
            </a:pPr>
            <a:r>
              <a:rPr lang="nl-NL" sz="1400" b="1" dirty="0"/>
              <a:t>Stap 3 – Presenteren</a:t>
            </a:r>
          </a:p>
          <a:p>
            <a:pPr>
              <a:lnSpc>
                <a:spcPct val="100000"/>
              </a:lnSpc>
            </a:pPr>
            <a:r>
              <a:rPr lang="nl-NL" sz="1400" dirty="0">
                <a:solidFill>
                  <a:schemeClr val="bg1"/>
                </a:solidFill>
              </a:rPr>
              <a:t>Elk groepje presenteert in </a:t>
            </a:r>
            <a:r>
              <a:rPr lang="nl-NL" sz="1400" b="1" dirty="0">
                <a:solidFill>
                  <a:schemeClr val="bg1"/>
                </a:solidFill>
              </a:rPr>
              <a:t>maximaal 2 minuten</a:t>
            </a:r>
            <a:r>
              <a:rPr lang="nl-NL" sz="1400" dirty="0">
                <a:solidFill>
                  <a:schemeClr val="bg1"/>
                </a:solidFill>
              </a:rPr>
              <a:t>:</a:t>
            </a:r>
          </a:p>
          <a:p>
            <a:pPr marL="285750" indent="-285750">
              <a:lnSpc>
                <a:spcPct val="100000"/>
              </a:lnSpc>
              <a:buFont typeface="Arial" panose="020B0604020202020204" pitchFamily="34" charset="0"/>
              <a:buChar char="•"/>
            </a:pPr>
            <a:r>
              <a:rPr lang="nl-NL" sz="1400" dirty="0">
                <a:solidFill>
                  <a:schemeClr val="bg1"/>
                </a:solidFill>
              </a:rPr>
              <a:t>Wat jullie plannen zijn</a:t>
            </a:r>
          </a:p>
          <a:p>
            <a:pPr marL="285750" indent="-285750">
              <a:lnSpc>
                <a:spcPct val="100000"/>
              </a:lnSpc>
              <a:buFont typeface="Arial" panose="020B0604020202020204" pitchFamily="34" charset="0"/>
              <a:buChar char="•"/>
            </a:pPr>
            <a:r>
              <a:rPr lang="nl-NL" sz="1400" dirty="0">
                <a:solidFill>
                  <a:schemeClr val="bg1"/>
                </a:solidFill>
              </a:rPr>
              <a:t>Waarom jullie denken dat deze plannen helpen</a:t>
            </a:r>
          </a:p>
          <a:p>
            <a:pPr marL="285750" indent="-285750">
              <a:lnSpc>
                <a:spcPct val="100000"/>
              </a:lnSpc>
              <a:buFont typeface="Arial" panose="020B0604020202020204" pitchFamily="34" charset="0"/>
              <a:buChar char="•"/>
            </a:pPr>
            <a:r>
              <a:rPr lang="nl-NL" sz="1400" dirty="0">
                <a:solidFill>
                  <a:schemeClr val="bg1"/>
                </a:solidFill>
              </a:rPr>
              <a:t>Wat kinderen zelf kunnen doen om veilig online te blijven.</a:t>
            </a:r>
          </a:p>
          <a:p>
            <a:pPr>
              <a:lnSpc>
                <a:spcPct val="100000"/>
              </a:lnSpc>
            </a:pPr>
            <a:endParaRPr lang="nl-NL" sz="1400" dirty="0"/>
          </a:p>
          <a:p>
            <a:pPr>
              <a:lnSpc>
                <a:spcPct val="100000"/>
              </a:lnSpc>
            </a:pPr>
            <a:endParaRPr lang="nl-NL" sz="1400" dirty="0"/>
          </a:p>
          <a:p>
            <a:endParaRPr lang="nl-NL" sz="1400" dirty="0">
              <a:solidFill>
                <a:schemeClr val="bg1"/>
              </a:solidFill>
            </a:endParaRPr>
          </a:p>
        </p:txBody>
      </p:sp>
      <p:pic>
        <p:nvPicPr>
          <p:cNvPr id="9" name="Graphic 8" descr="Docent met effen opvulling">
            <a:extLst>
              <a:ext uri="{FF2B5EF4-FFF2-40B4-BE49-F238E27FC236}">
                <a16:creationId xmlns:a16="http://schemas.microsoft.com/office/drawing/2014/main" id="{A319F13C-B1B0-A626-AE7A-CF926FA0AE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787" y="1592826"/>
            <a:ext cx="3672348" cy="3672348"/>
          </a:xfrm>
          <a:prstGeom prst="rect">
            <a:avLst/>
          </a:prstGeom>
        </p:spPr>
      </p:pic>
    </p:spTree>
    <p:extLst>
      <p:ext uri="{BB962C8B-B14F-4D97-AF65-F5344CB8AC3E}">
        <p14:creationId xmlns:p14="http://schemas.microsoft.com/office/powerpoint/2010/main" val="2073890717"/>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85</TotalTime>
  <Words>1230</Words>
  <Application>Microsoft Office PowerPoint</Application>
  <PresentationFormat>Breedbeeld</PresentationFormat>
  <Paragraphs>86</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Poppins</vt:lpstr>
      <vt:lpstr>Aptos</vt:lpstr>
      <vt:lpstr>Arial</vt:lpstr>
      <vt:lpstr>Calibri</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3</cp:revision>
  <dcterms:created xsi:type="dcterms:W3CDTF">2022-01-30T11:55:21Z</dcterms:created>
  <dcterms:modified xsi:type="dcterms:W3CDTF">2026-02-13T10:01:52Z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