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8" r:id="rId5"/>
  </p:sldMasterIdLst>
  <p:notesMasterIdLst>
    <p:notesMasterId r:id="rId20"/>
  </p:notesMasterIdLst>
  <p:sldIdLst>
    <p:sldId id="268" r:id="rId6"/>
    <p:sldId id="269" r:id="rId7"/>
    <p:sldId id="258" r:id="rId8"/>
    <p:sldId id="296" r:id="rId9"/>
    <p:sldId id="314" r:id="rId10"/>
    <p:sldId id="261" r:id="rId11"/>
    <p:sldId id="259" r:id="rId12"/>
    <p:sldId id="260" r:id="rId13"/>
    <p:sldId id="312" r:id="rId14"/>
    <p:sldId id="315" r:id="rId15"/>
    <p:sldId id="316" r:id="rId16"/>
    <p:sldId id="264" r:id="rId17"/>
    <p:sldId id="280" r:id="rId18"/>
    <p:sldId id="281" r:id="rId19"/>
  </p:sldIdLst>
  <p:sldSz cx="12192000" cy="6858000"/>
  <p:notesSz cx="6858000" cy="9144000"/>
  <p:embeddedFontLst>
    <p:embeddedFont>
      <p:font typeface="Poppins" panose="00000500000000000000" pitchFamily="2" charset="0"/>
      <p:regular r:id="rId21"/>
      <p:bold r:id="rId22"/>
      <p:italic r:id="rId23"/>
      <p:boldItalic r:id="rId24"/>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24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9E8C1-0560-7B34-18C0-2727F909B79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374D0A8-3268-D7D9-EEF4-7DDAC581558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3F01599-0C7E-350C-F1B0-63A67A0CA32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FBC6751-03EA-3499-E907-989EB04D41EC}"/>
              </a:ext>
            </a:extLst>
          </p:cNvPr>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1426674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B7B46-CFF2-C96D-6F47-FD9DCEF881D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B1D3B5C-2EFC-626C-DC96-1EE36101196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C3BAA5-6CE7-7B20-9D4B-48DD8F7128E8}"/>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4E54A53C-6229-9C9A-6F6B-239D6B4BD8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4930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DB460-736C-0A65-8203-F60C0F6609A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21A84E5-C45F-A99D-31C0-BE71E9B0322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571A934-9E45-9D1B-EB0B-B462A71D648E}"/>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61BC3C5F-E3B2-0505-1D52-D7B5C13B30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93051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C9DA0-353A-EDAB-C40F-9790DEBA1E7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9921B3A-3FE8-C732-320E-07716F6E4A0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5CF3027-B740-F0C1-B2B1-655D81C615AD}"/>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E24A0C5C-5A0B-B48B-3607-60CA13D71F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3613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06/02/2026</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6-2-2026</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2496139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51947238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529934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114258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217450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403576964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398893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687152"/>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18079626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3091367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15359184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55225594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4006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159530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9490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600863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6-2-2026</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343198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06/02/2026</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6-2-2026</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153955834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veiliginternetten.nl/safer-internet-day/"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hyperlink" Target="https://saferinternetcentre.nl/wat-is-safer-internet-day" TargetMode="External"/><Relationship Id="rId4" Type="http://schemas.openxmlformats.org/officeDocument/2006/relationships/hyperlink" Target="https://www.rijksoverheid.nl/onderwerpen/schooladvies-en-doorstroomtoets-basisschool/vraag-en-antwoord/wanneer-doorstroomtoets-basisonderwij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615662" y="1784504"/>
            <a:ext cx="5480338" cy="3107092"/>
          </a:xfrm>
        </p:spPr>
        <p:txBody>
          <a:bodyPr>
            <a:normAutofit/>
          </a:bodyPr>
          <a:lstStyle/>
          <a:p>
            <a:r>
              <a:rPr lang="nl-NL" dirty="0" err="1"/>
              <a:t>Stay</a:t>
            </a:r>
            <a:r>
              <a:rPr lang="nl-NL" dirty="0"/>
              <a:t> safe!</a:t>
            </a:r>
          </a:p>
          <a:p>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615662" y="556833"/>
            <a:ext cx="5074924" cy="1129924"/>
          </a:xfrm>
        </p:spPr>
        <p:txBody>
          <a:bodyPr>
            <a:normAutofit/>
          </a:bodyPr>
          <a:lstStyle/>
          <a:p>
            <a:r>
              <a:rPr lang="nl-NL" dirty="0"/>
              <a:t>Mediabegrip week 7 – Groep 5/6 &amp; (V)SO</a:t>
            </a:r>
          </a:p>
        </p:txBody>
      </p:sp>
      <p:pic>
        <p:nvPicPr>
          <p:cNvPr id="15" name="Tijdelijke aanduiding voor afbeelding 14">
            <a:extLst>
              <a:ext uri="{FF2B5EF4-FFF2-40B4-BE49-F238E27FC236}">
                <a16:creationId xmlns:a16="http://schemas.microsoft.com/office/drawing/2014/main" id="{43DBC051-43A9-0E4C-8881-31EDC998F03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253" b="8253"/>
          <a:stretch/>
        </p:blipFill>
        <p:spPr>
          <a:xfrm>
            <a:off x="7331466"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3EB97-78F7-6A5E-C022-BC126662322B}"/>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4F6934E-32D7-9026-AA2D-1679EB07CC3C}"/>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8D92B0D4-7256-6C7A-7C97-86615350FF01}"/>
              </a:ext>
            </a:extLst>
          </p:cNvPr>
          <p:cNvSpPr>
            <a:spLocks noGrp="1"/>
          </p:cNvSpPr>
          <p:nvPr>
            <p:ph type="body" sz="quarter" idx="12"/>
          </p:nvPr>
        </p:nvSpPr>
        <p:spPr>
          <a:xfrm>
            <a:off x="676616" y="1071481"/>
            <a:ext cx="6960126" cy="3623789"/>
          </a:xfrm>
        </p:spPr>
        <p:txBody>
          <a:bodyPr>
            <a:noAutofit/>
          </a:bodyPr>
          <a:lstStyle/>
          <a:p>
            <a:r>
              <a:rPr lang="nl-NL" sz="1400" dirty="0">
                <a:solidFill>
                  <a:schemeClr val="bg1"/>
                </a:solidFill>
              </a:rPr>
              <a:t>Vul de Situatie-Analyse-Advies Kaart (SAAK) in.</a:t>
            </a:r>
          </a:p>
          <a:p>
            <a:r>
              <a:rPr lang="nl-NL" sz="1400" dirty="0">
                <a:solidFill>
                  <a:schemeClr val="bg1"/>
                </a:solidFill>
              </a:rPr>
              <a:t>Werk in tweetallen. Op de volgende dia staan 5 situaties. </a:t>
            </a:r>
          </a:p>
          <a:p>
            <a:r>
              <a:rPr lang="nl-NL" sz="1400" dirty="0">
                <a:solidFill>
                  <a:schemeClr val="bg1"/>
                </a:solidFill>
              </a:rPr>
              <a:t>Lees eerst alle situaties rustig door. Welke spreekt jou het meest aan? Kies die. En volg de volgende stappen.</a:t>
            </a:r>
          </a:p>
          <a:p>
            <a:pPr marL="1028700" lvl="1">
              <a:buFontTx/>
              <a:buChar char="-"/>
            </a:pPr>
            <a:r>
              <a:rPr lang="nl-NL" sz="1400" dirty="0">
                <a:solidFill>
                  <a:schemeClr val="bg1"/>
                </a:solidFill>
              </a:rPr>
              <a:t>Wat roept de situatie bij jou op? Waar denk jij aan? Denk eerst zelf na.</a:t>
            </a:r>
          </a:p>
          <a:p>
            <a:pPr marL="1028700" lvl="1">
              <a:buFontTx/>
              <a:buChar char="-"/>
            </a:pPr>
            <a:r>
              <a:rPr lang="nl-NL" sz="1400" dirty="0">
                <a:solidFill>
                  <a:schemeClr val="bg1"/>
                </a:solidFill>
              </a:rPr>
              <a:t>Bespreek dan met je maatje uitgebreid de vragen op de SAAK. </a:t>
            </a:r>
          </a:p>
          <a:p>
            <a:pPr marL="1028700" lvl="1">
              <a:buFontTx/>
              <a:buChar char="-"/>
            </a:pPr>
            <a:r>
              <a:rPr lang="nl-NL" sz="1400" dirty="0">
                <a:solidFill>
                  <a:schemeClr val="bg1"/>
                </a:solidFill>
              </a:rPr>
              <a:t>Vul samen de SAAK in.</a:t>
            </a:r>
          </a:p>
          <a:p>
            <a:pPr marL="1028700" lvl="1">
              <a:buFontTx/>
              <a:buChar char="-"/>
            </a:pPr>
            <a:r>
              <a:rPr lang="nl-NL" sz="1400" dirty="0">
                <a:solidFill>
                  <a:schemeClr val="bg1"/>
                </a:solidFill>
              </a:rPr>
              <a:t>Je mag meerdere situaties doen. Gebruik dan meerdere </a:t>
            </a:r>
            <a:r>
              <a:rPr lang="nl-NL" sz="1400" dirty="0" err="1">
                <a:solidFill>
                  <a:schemeClr val="bg1"/>
                </a:solidFill>
              </a:rPr>
              <a:t>SAAK’en</a:t>
            </a:r>
            <a:endParaRPr lang="nl-NL" sz="1400" dirty="0">
              <a:solidFill>
                <a:schemeClr val="bg1"/>
              </a:solidFill>
            </a:endParaRPr>
          </a:p>
          <a:p>
            <a:endParaRPr lang="nl-NL" sz="1400" dirty="0">
              <a:solidFill>
                <a:schemeClr val="bg1"/>
              </a:solidFill>
            </a:endParaRPr>
          </a:p>
        </p:txBody>
      </p:sp>
      <p:pic>
        <p:nvPicPr>
          <p:cNvPr id="10" name="Afbeelding 9" descr="Afbeelding met tekst, schermopname, Lettertype&#10;&#10;Door AI gegenereerde inhoud is mogelijk onjuist.">
            <a:extLst>
              <a:ext uri="{FF2B5EF4-FFF2-40B4-BE49-F238E27FC236}">
                <a16:creationId xmlns:a16="http://schemas.microsoft.com/office/drawing/2014/main" id="{94A7B872-5F1A-262B-F6F1-D47A56DA6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9684" y="575035"/>
            <a:ext cx="3059120" cy="4326903"/>
          </a:xfrm>
          <a:prstGeom prst="rect">
            <a:avLst/>
          </a:prstGeom>
        </p:spPr>
      </p:pic>
    </p:spTree>
    <p:extLst>
      <p:ext uri="{BB962C8B-B14F-4D97-AF65-F5344CB8AC3E}">
        <p14:creationId xmlns:p14="http://schemas.microsoft.com/office/powerpoint/2010/main" val="1305529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A3507-3888-CBD9-BE8E-7C8AC8EB220F}"/>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010AF405-E2FC-E013-7D1D-F16C8D973E82}"/>
              </a:ext>
            </a:extLst>
          </p:cNvPr>
          <p:cNvSpPr txBox="1"/>
          <p:nvPr/>
        </p:nvSpPr>
        <p:spPr>
          <a:xfrm>
            <a:off x="2709819" y="391213"/>
            <a:ext cx="2329102" cy="4832092"/>
          </a:xfrm>
          <a:custGeom>
            <a:avLst/>
            <a:gdLst>
              <a:gd name="csX0" fmla="*/ 0 w 2329102"/>
              <a:gd name="csY0" fmla="*/ 0 h 4832092"/>
              <a:gd name="csX1" fmla="*/ 535693 w 2329102"/>
              <a:gd name="csY1" fmla="*/ 0 h 4832092"/>
              <a:gd name="csX2" fmla="*/ 1071387 w 2329102"/>
              <a:gd name="csY2" fmla="*/ 0 h 4832092"/>
              <a:gd name="csX3" fmla="*/ 1700244 w 2329102"/>
              <a:gd name="csY3" fmla="*/ 0 h 4832092"/>
              <a:gd name="csX4" fmla="*/ 2329102 w 2329102"/>
              <a:gd name="csY4" fmla="*/ 0 h 4832092"/>
              <a:gd name="csX5" fmla="*/ 2329102 w 2329102"/>
              <a:gd name="csY5" fmla="*/ 488578 h 4832092"/>
              <a:gd name="csX6" fmla="*/ 2329102 w 2329102"/>
              <a:gd name="csY6" fmla="*/ 977156 h 4832092"/>
              <a:gd name="csX7" fmla="*/ 2329102 w 2329102"/>
              <a:gd name="csY7" fmla="*/ 1514055 h 4832092"/>
              <a:gd name="csX8" fmla="*/ 2329102 w 2329102"/>
              <a:gd name="csY8" fmla="*/ 2099276 h 4832092"/>
              <a:gd name="csX9" fmla="*/ 2329102 w 2329102"/>
              <a:gd name="csY9" fmla="*/ 2732816 h 4832092"/>
              <a:gd name="csX10" fmla="*/ 2329102 w 2329102"/>
              <a:gd name="csY10" fmla="*/ 3366357 h 4832092"/>
              <a:gd name="csX11" fmla="*/ 2329102 w 2329102"/>
              <a:gd name="csY11" fmla="*/ 3903257 h 4832092"/>
              <a:gd name="csX12" fmla="*/ 2329102 w 2329102"/>
              <a:gd name="csY12" fmla="*/ 4832092 h 4832092"/>
              <a:gd name="csX13" fmla="*/ 1816700 w 2329102"/>
              <a:gd name="csY13" fmla="*/ 4832092 h 4832092"/>
              <a:gd name="csX14" fmla="*/ 1281006 w 2329102"/>
              <a:gd name="csY14" fmla="*/ 4832092 h 4832092"/>
              <a:gd name="csX15" fmla="*/ 675440 w 2329102"/>
              <a:gd name="csY15" fmla="*/ 4832092 h 4832092"/>
              <a:gd name="csX16" fmla="*/ 0 w 2329102"/>
              <a:gd name="csY16" fmla="*/ 4832092 h 4832092"/>
              <a:gd name="csX17" fmla="*/ 0 w 2329102"/>
              <a:gd name="csY17" fmla="*/ 4343514 h 4832092"/>
              <a:gd name="csX18" fmla="*/ 0 w 2329102"/>
              <a:gd name="csY18" fmla="*/ 3709973 h 4832092"/>
              <a:gd name="csX19" fmla="*/ 0 w 2329102"/>
              <a:gd name="csY19" fmla="*/ 3124753 h 4832092"/>
              <a:gd name="csX20" fmla="*/ 0 w 2329102"/>
              <a:gd name="csY20" fmla="*/ 2587854 h 4832092"/>
              <a:gd name="csX21" fmla="*/ 0 w 2329102"/>
              <a:gd name="csY21" fmla="*/ 2147596 h 4832092"/>
              <a:gd name="csX22" fmla="*/ 0 w 2329102"/>
              <a:gd name="csY22" fmla="*/ 1514055 h 4832092"/>
              <a:gd name="csX23" fmla="*/ 0 w 2329102"/>
              <a:gd name="csY23" fmla="*/ 977156 h 4832092"/>
              <a:gd name="csX24" fmla="*/ 0 w 2329102"/>
              <a:gd name="csY24" fmla="*/ 0 h 48320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2329102" h="4832092" fill="none" extrusionOk="0">
                <a:moveTo>
                  <a:pt x="0" y="0"/>
                </a:moveTo>
                <a:cubicBezTo>
                  <a:pt x="122839" y="-41778"/>
                  <a:pt x="407764" y="48316"/>
                  <a:pt x="535693" y="0"/>
                </a:cubicBezTo>
                <a:cubicBezTo>
                  <a:pt x="663622" y="-48316"/>
                  <a:pt x="822269" y="11103"/>
                  <a:pt x="1071387" y="0"/>
                </a:cubicBezTo>
                <a:cubicBezTo>
                  <a:pt x="1320505" y="-11103"/>
                  <a:pt x="1400631" y="9617"/>
                  <a:pt x="1700244" y="0"/>
                </a:cubicBezTo>
                <a:cubicBezTo>
                  <a:pt x="1999857" y="-9617"/>
                  <a:pt x="2062336" y="2835"/>
                  <a:pt x="2329102" y="0"/>
                </a:cubicBezTo>
                <a:cubicBezTo>
                  <a:pt x="2374103" y="229268"/>
                  <a:pt x="2323818" y="323837"/>
                  <a:pt x="2329102" y="488578"/>
                </a:cubicBezTo>
                <a:cubicBezTo>
                  <a:pt x="2334386" y="653319"/>
                  <a:pt x="2309162" y="748360"/>
                  <a:pt x="2329102" y="977156"/>
                </a:cubicBezTo>
                <a:cubicBezTo>
                  <a:pt x="2349042" y="1205952"/>
                  <a:pt x="2278398" y="1313029"/>
                  <a:pt x="2329102" y="1514055"/>
                </a:cubicBezTo>
                <a:cubicBezTo>
                  <a:pt x="2379806" y="1715081"/>
                  <a:pt x="2315158" y="1927066"/>
                  <a:pt x="2329102" y="2099276"/>
                </a:cubicBezTo>
                <a:cubicBezTo>
                  <a:pt x="2343046" y="2271486"/>
                  <a:pt x="2304970" y="2491255"/>
                  <a:pt x="2329102" y="2732816"/>
                </a:cubicBezTo>
                <a:cubicBezTo>
                  <a:pt x="2353234" y="2974377"/>
                  <a:pt x="2278024" y="3183098"/>
                  <a:pt x="2329102" y="3366357"/>
                </a:cubicBezTo>
                <a:cubicBezTo>
                  <a:pt x="2380180" y="3549616"/>
                  <a:pt x="2301608" y="3767862"/>
                  <a:pt x="2329102" y="3903257"/>
                </a:cubicBezTo>
                <a:cubicBezTo>
                  <a:pt x="2356596" y="4038652"/>
                  <a:pt x="2319544" y="4611248"/>
                  <a:pt x="2329102" y="4832092"/>
                </a:cubicBezTo>
                <a:cubicBezTo>
                  <a:pt x="2206769" y="4871733"/>
                  <a:pt x="2008451" y="4810567"/>
                  <a:pt x="1816700" y="4832092"/>
                </a:cubicBezTo>
                <a:cubicBezTo>
                  <a:pt x="1624949" y="4853617"/>
                  <a:pt x="1541047" y="4810580"/>
                  <a:pt x="1281006" y="4832092"/>
                </a:cubicBezTo>
                <a:cubicBezTo>
                  <a:pt x="1020965" y="4853604"/>
                  <a:pt x="891507" y="4763287"/>
                  <a:pt x="675440" y="4832092"/>
                </a:cubicBezTo>
                <a:cubicBezTo>
                  <a:pt x="459373" y="4900897"/>
                  <a:pt x="172442" y="4770141"/>
                  <a:pt x="0" y="4832092"/>
                </a:cubicBezTo>
                <a:cubicBezTo>
                  <a:pt x="-56597" y="4589476"/>
                  <a:pt x="21585" y="4585307"/>
                  <a:pt x="0" y="4343514"/>
                </a:cubicBezTo>
                <a:cubicBezTo>
                  <a:pt x="-21585" y="4101721"/>
                  <a:pt x="1704" y="3872419"/>
                  <a:pt x="0" y="3709973"/>
                </a:cubicBezTo>
                <a:cubicBezTo>
                  <a:pt x="-1704" y="3547527"/>
                  <a:pt x="65833" y="3252445"/>
                  <a:pt x="0" y="3124753"/>
                </a:cubicBezTo>
                <a:cubicBezTo>
                  <a:pt x="-65833" y="2997061"/>
                  <a:pt x="19129" y="2821187"/>
                  <a:pt x="0" y="2587854"/>
                </a:cubicBezTo>
                <a:cubicBezTo>
                  <a:pt x="-19129" y="2354521"/>
                  <a:pt x="2182" y="2239442"/>
                  <a:pt x="0" y="2147596"/>
                </a:cubicBezTo>
                <a:cubicBezTo>
                  <a:pt x="-2182" y="2055750"/>
                  <a:pt x="29525" y="1739492"/>
                  <a:pt x="0" y="1514055"/>
                </a:cubicBezTo>
                <a:cubicBezTo>
                  <a:pt x="-29525" y="1288618"/>
                  <a:pt x="11993" y="1226289"/>
                  <a:pt x="0" y="977156"/>
                </a:cubicBezTo>
                <a:cubicBezTo>
                  <a:pt x="-11993" y="728023"/>
                  <a:pt x="23272" y="335931"/>
                  <a:pt x="0" y="0"/>
                </a:cubicBezTo>
                <a:close/>
              </a:path>
              <a:path w="2329102" h="4832092" stroke="0" extrusionOk="0">
                <a:moveTo>
                  <a:pt x="0" y="0"/>
                </a:moveTo>
                <a:cubicBezTo>
                  <a:pt x="195348" y="-33082"/>
                  <a:pt x="442590" y="58660"/>
                  <a:pt x="582276" y="0"/>
                </a:cubicBezTo>
                <a:cubicBezTo>
                  <a:pt x="721962" y="-58660"/>
                  <a:pt x="953461" y="40490"/>
                  <a:pt x="1117969" y="0"/>
                </a:cubicBezTo>
                <a:cubicBezTo>
                  <a:pt x="1282477" y="-40490"/>
                  <a:pt x="1510621" y="55686"/>
                  <a:pt x="1723535" y="0"/>
                </a:cubicBezTo>
                <a:cubicBezTo>
                  <a:pt x="1936449" y="-55686"/>
                  <a:pt x="2150281" y="59136"/>
                  <a:pt x="2329102" y="0"/>
                </a:cubicBezTo>
                <a:cubicBezTo>
                  <a:pt x="2369789" y="101216"/>
                  <a:pt x="2293240" y="312645"/>
                  <a:pt x="2329102" y="391936"/>
                </a:cubicBezTo>
                <a:cubicBezTo>
                  <a:pt x="2364964" y="471227"/>
                  <a:pt x="2322899" y="650801"/>
                  <a:pt x="2329102" y="783873"/>
                </a:cubicBezTo>
                <a:cubicBezTo>
                  <a:pt x="2335305" y="916945"/>
                  <a:pt x="2263131" y="1146803"/>
                  <a:pt x="2329102" y="1417414"/>
                </a:cubicBezTo>
                <a:cubicBezTo>
                  <a:pt x="2395073" y="1688025"/>
                  <a:pt x="2284129" y="1730261"/>
                  <a:pt x="2329102" y="1954313"/>
                </a:cubicBezTo>
                <a:cubicBezTo>
                  <a:pt x="2374075" y="2178365"/>
                  <a:pt x="2319954" y="2325157"/>
                  <a:pt x="2329102" y="2491212"/>
                </a:cubicBezTo>
                <a:cubicBezTo>
                  <a:pt x="2338250" y="2657267"/>
                  <a:pt x="2303424" y="2746331"/>
                  <a:pt x="2329102" y="2883148"/>
                </a:cubicBezTo>
                <a:cubicBezTo>
                  <a:pt x="2354780" y="3019965"/>
                  <a:pt x="2253362" y="3212749"/>
                  <a:pt x="2329102" y="3516689"/>
                </a:cubicBezTo>
                <a:cubicBezTo>
                  <a:pt x="2404842" y="3820629"/>
                  <a:pt x="2310191" y="3812404"/>
                  <a:pt x="2329102" y="3908626"/>
                </a:cubicBezTo>
                <a:cubicBezTo>
                  <a:pt x="2348013" y="4004848"/>
                  <a:pt x="2246462" y="4520547"/>
                  <a:pt x="2329102" y="4832092"/>
                </a:cubicBezTo>
                <a:cubicBezTo>
                  <a:pt x="2114028" y="4859829"/>
                  <a:pt x="1920315" y="4769618"/>
                  <a:pt x="1746827" y="4832092"/>
                </a:cubicBezTo>
                <a:cubicBezTo>
                  <a:pt x="1573340" y="4894566"/>
                  <a:pt x="1301014" y="4776042"/>
                  <a:pt x="1141260" y="4832092"/>
                </a:cubicBezTo>
                <a:cubicBezTo>
                  <a:pt x="981506" y="4888142"/>
                  <a:pt x="695982" y="4790707"/>
                  <a:pt x="512402" y="4832092"/>
                </a:cubicBezTo>
                <a:cubicBezTo>
                  <a:pt x="328822" y="4873477"/>
                  <a:pt x="175559" y="4829367"/>
                  <a:pt x="0" y="4832092"/>
                </a:cubicBezTo>
                <a:cubicBezTo>
                  <a:pt x="-34397" y="4657041"/>
                  <a:pt x="2022" y="4569962"/>
                  <a:pt x="0" y="4440156"/>
                </a:cubicBezTo>
                <a:cubicBezTo>
                  <a:pt x="-2022" y="4310350"/>
                  <a:pt x="4707" y="4125474"/>
                  <a:pt x="0" y="3951577"/>
                </a:cubicBezTo>
                <a:cubicBezTo>
                  <a:pt x="-4707" y="3777680"/>
                  <a:pt x="1729" y="3695816"/>
                  <a:pt x="0" y="3559641"/>
                </a:cubicBezTo>
                <a:cubicBezTo>
                  <a:pt x="-1729" y="3423466"/>
                  <a:pt x="13003" y="3183400"/>
                  <a:pt x="0" y="3022742"/>
                </a:cubicBezTo>
                <a:cubicBezTo>
                  <a:pt x="-13003" y="2862084"/>
                  <a:pt x="66211" y="2516928"/>
                  <a:pt x="0" y="2389201"/>
                </a:cubicBezTo>
                <a:cubicBezTo>
                  <a:pt x="-66211" y="2261474"/>
                  <a:pt x="20480" y="2098853"/>
                  <a:pt x="0" y="1852302"/>
                </a:cubicBezTo>
                <a:cubicBezTo>
                  <a:pt x="-20480" y="1605751"/>
                  <a:pt x="61769" y="1424029"/>
                  <a:pt x="0" y="1267082"/>
                </a:cubicBezTo>
                <a:cubicBezTo>
                  <a:pt x="-61769" y="1110135"/>
                  <a:pt x="75989" y="778852"/>
                  <a:pt x="0" y="633541"/>
                </a:cubicBezTo>
                <a:cubicBezTo>
                  <a:pt x="-75989" y="488230"/>
                  <a:pt x="4531" y="199612"/>
                  <a:pt x="0" y="0"/>
                </a:cubicBezTo>
                <a:close/>
              </a:path>
            </a:pathLst>
          </a:custGeom>
          <a:ln>
            <a:extLst>
              <a:ext uri="{C807C97D-BFC1-408E-A445-0C87EB9F89A2}">
                <ask:lineSketchStyleProps xmlns:ask="http://schemas.microsoft.com/office/drawing/2018/sketchyshapes" sd="2261005024">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400" b="1" dirty="0"/>
              <a:t>Situatie: De nepaccount.</a:t>
            </a:r>
          </a:p>
          <a:p>
            <a:pPr algn="ctr"/>
            <a:r>
              <a:rPr lang="nl-NL" sz="1400" dirty="0"/>
              <a:t>In de klas gaat een gerucht rond dat iemand een nieuw Instagram‑account heeft gemaakt met grappige </a:t>
            </a:r>
            <a:r>
              <a:rPr lang="nl-NL" sz="1400" dirty="0" err="1"/>
              <a:t>memes</a:t>
            </a:r>
            <a:r>
              <a:rPr lang="nl-NL" sz="1400" dirty="0"/>
              <a:t> over school. Als jij gaat kijken, zie je dat er ook foto’s van jou op staan, zonder dat je dat wist. Sommige kinderen vinden het grappig, maar jij voelt je er niet prettig bij. Je weet niet wie het account beheert, want de berichten komen van een anoniem profiel. Je vraagt je af of je iets moet zeggen.</a:t>
            </a:r>
          </a:p>
        </p:txBody>
      </p:sp>
      <p:sp>
        <p:nvSpPr>
          <p:cNvPr id="6" name="Tekstvak 5">
            <a:extLst>
              <a:ext uri="{FF2B5EF4-FFF2-40B4-BE49-F238E27FC236}">
                <a16:creationId xmlns:a16="http://schemas.microsoft.com/office/drawing/2014/main" id="{E6E69CF7-B912-90B3-5AB4-4419A7D5A131}"/>
              </a:ext>
            </a:extLst>
          </p:cNvPr>
          <p:cNvSpPr txBox="1"/>
          <p:nvPr/>
        </p:nvSpPr>
        <p:spPr>
          <a:xfrm>
            <a:off x="193456" y="990097"/>
            <a:ext cx="2329102" cy="4401205"/>
          </a:xfrm>
          <a:custGeom>
            <a:avLst/>
            <a:gdLst>
              <a:gd name="csX0" fmla="*/ 0 w 2329102"/>
              <a:gd name="csY0" fmla="*/ 0 h 4401205"/>
              <a:gd name="csX1" fmla="*/ 628858 w 2329102"/>
              <a:gd name="csY1" fmla="*/ 0 h 4401205"/>
              <a:gd name="csX2" fmla="*/ 1234424 w 2329102"/>
              <a:gd name="csY2" fmla="*/ 0 h 4401205"/>
              <a:gd name="csX3" fmla="*/ 1816700 w 2329102"/>
              <a:gd name="csY3" fmla="*/ 0 h 4401205"/>
              <a:gd name="csX4" fmla="*/ 2329102 w 2329102"/>
              <a:gd name="csY4" fmla="*/ 0 h 4401205"/>
              <a:gd name="csX5" fmla="*/ 2329102 w 2329102"/>
              <a:gd name="csY5" fmla="*/ 638175 h 4401205"/>
              <a:gd name="csX6" fmla="*/ 2329102 w 2329102"/>
              <a:gd name="csY6" fmla="*/ 1232337 h 4401205"/>
              <a:gd name="csX7" fmla="*/ 2329102 w 2329102"/>
              <a:gd name="csY7" fmla="*/ 1694464 h 4401205"/>
              <a:gd name="csX8" fmla="*/ 2329102 w 2329102"/>
              <a:gd name="csY8" fmla="*/ 2200603 h 4401205"/>
              <a:gd name="csX9" fmla="*/ 2329102 w 2329102"/>
              <a:gd name="csY9" fmla="*/ 2750753 h 4401205"/>
              <a:gd name="csX10" fmla="*/ 2329102 w 2329102"/>
              <a:gd name="csY10" fmla="*/ 3344916 h 4401205"/>
              <a:gd name="csX11" fmla="*/ 2329102 w 2329102"/>
              <a:gd name="csY11" fmla="*/ 4401205 h 4401205"/>
              <a:gd name="csX12" fmla="*/ 1700244 w 2329102"/>
              <a:gd name="csY12" fmla="*/ 4401205 h 4401205"/>
              <a:gd name="csX13" fmla="*/ 1141260 w 2329102"/>
              <a:gd name="csY13" fmla="*/ 4401205 h 4401205"/>
              <a:gd name="csX14" fmla="*/ 558984 w 2329102"/>
              <a:gd name="csY14" fmla="*/ 4401205 h 4401205"/>
              <a:gd name="csX15" fmla="*/ 0 w 2329102"/>
              <a:gd name="csY15" fmla="*/ 4401205 h 4401205"/>
              <a:gd name="csX16" fmla="*/ 0 w 2329102"/>
              <a:gd name="csY16" fmla="*/ 3939078 h 4401205"/>
              <a:gd name="csX17" fmla="*/ 0 w 2329102"/>
              <a:gd name="csY17" fmla="*/ 3476952 h 4401205"/>
              <a:gd name="csX18" fmla="*/ 0 w 2329102"/>
              <a:gd name="csY18" fmla="*/ 2926801 h 4401205"/>
              <a:gd name="csX19" fmla="*/ 0 w 2329102"/>
              <a:gd name="csY19" fmla="*/ 2288627 h 4401205"/>
              <a:gd name="csX20" fmla="*/ 0 w 2329102"/>
              <a:gd name="csY20" fmla="*/ 1650452 h 4401205"/>
              <a:gd name="csX21" fmla="*/ 0 w 2329102"/>
              <a:gd name="csY21" fmla="*/ 1056289 h 4401205"/>
              <a:gd name="csX22" fmla="*/ 0 w 2329102"/>
              <a:gd name="csY22" fmla="*/ 506139 h 4401205"/>
              <a:gd name="csX23" fmla="*/ 0 w 2329102"/>
              <a:gd name="csY23" fmla="*/ 0 h 44012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2329102" h="4401205" fill="none" extrusionOk="0">
                <a:moveTo>
                  <a:pt x="0" y="0"/>
                </a:moveTo>
                <a:cubicBezTo>
                  <a:pt x="246025" y="-64089"/>
                  <a:pt x="484888" y="35904"/>
                  <a:pt x="628858" y="0"/>
                </a:cubicBezTo>
                <a:cubicBezTo>
                  <a:pt x="772828" y="-35904"/>
                  <a:pt x="1081271" y="38445"/>
                  <a:pt x="1234424" y="0"/>
                </a:cubicBezTo>
                <a:cubicBezTo>
                  <a:pt x="1387577" y="-38445"/>
                  <a:pt x="1665396" y="52300"/>
                  <a:pt x="1816700" y="0"/>
                </a:cubicBezTo>
                <a:cubicBezTo>
                  <a:pt x="1968004" y="-52300"/>
                  <a:pt x="2097762" y="15886"/>
                  <a:pt x="2329102" y="0"/>
                </a:cubicBezTo>
                <a:cubicBezTo>
                  <a:pt x="2336900" y="250137"/>
                  <a:pt x="2324805" y="419551"/>
                  <a:pt x="2329102" y="638175"/>
                </a:cubicBezTo>
                <a:cubicBezTo>
                  <a:pt x="2333399" y="856800"/>
                  <a:pt x="2319399" y="1029720"/>
                  <a:pt x="2329102" y="1232337"/>
                </a:cubicBezTo>
                <a:cubicBezTo>
                  <a:pt x="2338805" y="1434954"/>
                  <a:pt x="2310610" y="1515971"/>
                  <a:pt x="2329102" y="1694464"/>
                </a:cubicBezTo>
                <a:cubicBezTo>
                  <a:pt x="2347594" y="1872957"/>
                  <a:pt x="2276257" y="2062967"/>
                  <a:pt x="2329102" y="2200603"/>
                </a:cubicBezTo>
                <a:cubicBezTo>
                  <a:pt x="2381947" y="2338239"/>
                  <a:pt x="2309902" y="2619506"/>
                  <a:pt x="2329102" y="2750753"/>
                </a:cubicBezTo>
                <a:cubicBezTo>
                  <a:pt x="2348302" y="2882000"/>
                  <a:pt x="2279043" y="3159706"/>
                  <a:pt x="2329102" y="3344916"/>
                </a:cubicBezTo>
                <a:cubicBezTo>
                  <a:pt x="2379161" y="3530126"/>
                  <a:pt x="2242010" y="4158639"/>
                  <a:pt x="2329102" y="4401205"/>
                </a:cubicBezTo>
                <a:cubicBezTo>
                  <a:pt x="2150912" y="4414707"/>
                  <a:pt x="1888926" y="4334753"/>
                  <a:pt x="1700244" y="4401205"/>
                </a:cubicBezTo>
                <a:cubicBezTo>
                  <a:pt x="1511562" y="4467657"/>
                  <a:pt x="1350984" y="4342866"/>
                  <a:pt x="1141260" y="4401205"/>
                </a:cubicBezTo>
                <a:cubicBezTo>
                  <a:pt x="931536" y="4459544"/>
                  <a:pt x="845244" y="4342954"/>
                  <a:pt x="558984" y="4401205"/>
                </a:cubicBezTo>
                <a:cubicBezTo>
                  <a:pt x="272724" y="4459456"/>
                  <a:pt x="130995" y="4362911"/>
                  <a:pt x="0" y="4401205"/>
                </a:cubicBezTo>
                <a:cubicBezTo>
                  <a:pt x="-41720" y="4218788"/>
                  <a:pt x="38705" y="4151215"/>
                  <a:pt x="0" y="3939078"/>
                </a:cubicBezTo>
                <a:cubicBezTo>
                  <a:pt x="-38705" y="3726941"/>
                  <a:pt x="52791" y="3620191"/>
                  <a:pt x="0" y="3476952"/>
                </a:cubicBezTo>
                <a:cubicBezTo>
                  <a:pt x="-52791" y="3333713"/>
                  <a:pt x="6979" y="3194643"/>
                  <a:pt x="0" y="2926801"/>
                </a:cubicBezTo>
                <a:cubicBezTo>
                  <a:pt x="-6979" y="2658959"/>
                  <a:pt x="47363" y="2595386"/>
                  <a:pt x="0" y="2288627"/>
                </a:cubicBezTo>
                <a:cubicBezTo>
                  <a:pt x="-47363" y="1981868"/>
                  <a:pt x="4204" y="1811517"/>
                  <a:pt x="0" y="1650452"/>
                </a:cubicBezTo>
                <a:cubicBezTo>
                  <a:pt x="-4204" y="1489388"/>
                  <a:pt x="37084" y="1196396"/>
                  <a:pt x="0" y="1056289"/>
                </a:cubicBezTo>
                <a:cubicBezTo>
                  <a:pt x="-37084" y="916182"/>
                  <a:pt x="41282" y="734140"/>
                  <a:pt x="0" y="506139"/>
                </a:cubicBezTo>
                <a:cubicBezTo>
                  <a:pt x="-41282" y="278138"/>
                  <a:pt x="36870" y="187566"/>
                  <a:pt x="0" y="0"/>
                </a:cubicBezTo>
                <a:close/>
              </a:path>
              <a:path w="2329102" h="4401205" stroke="0" extrusionOk="0">
                <a:moveTo>
                  <a:pt x="0" y="0"/>
                </a:moveTo>
                <a:cubicBezTo>
                  <a:pt x="195348" y="-33082"/>
                  <a:pt x="442590" y="58660"/>
                  <a:pt x="582276" y="0"/>
                </a:cubicBezTo>
                <a:cubicBezTo>
                  <a:pt x="721962" y="-58660"/>
                  <a:pt x="953461" y="40490"/>
                  <a:pt x="1117969" y="0"/>
                </a:cubicBezTo>
                <a:cubicBezTo>
                  <a:pt x="1282477" y="-40490"/>
                  <a:pt x="1510621" y="55686"/>
                  <a:pt x="1723535" y="0"/>
                </a:cubicBezTo>
                <a:cubicBezTo>
                  <a:pt x="1936449" y="-55686"/>
                  <a:pt x="2150281" y="59136"/>
                  <a:pt x="2329102" y="0"/>
                </a:cubicBezTo>
                <a:cubicBezTo>
                  <a:pt x="2374990" y="116504"/>
                  <a:pt x="2304946" y="305530"/>
                  <a:pt x="2329102" y="418114"/>
                </a:cubicBezTo>
                <a:cubicBezTo>
                  <a:pt x="2353258" y="530698"/>
                  <a:pt x="2297797" y="647416"/>
                  <a:pt x="2329102" y="836229"/>
                </a:cubicBezTo>
                <a:cubicBezTo>
                  <a:pt x="2360407" y="1025043"/>
                  <a:pt x="2255257" y="1307141"/>
                  <a:pt x="2329102" y="1474404"/>
                </a:cubicBezTo>
                <a:cubicBezTo>
                  <a:pt x="2402947" y="1641668"/>
                  <a:pt x="2268291" y="1791253"/>
                  <a:pt x="2329102" y="2024554"/>
                </a:cubicBezTo>
                <a:cubicBezTo>
                  <a:pt x="2389913" y="2257855"/>
                  <a:pt x="2294725" y="2327740"/>
                  <a:pt x="2329102" y="2574705"/>
                </a:cubicBezTo>
                <a:cubicBezTo>
                  <a:pt x="2363479" y="2821670"/>
                  <a:pt x="2321845" y="2841673"/>
                  <a:pt x="2329102" y="2992819"/>
                </a:cubicBezTo>
                <a:cubicBezTo>
                  <a:pt x="2336359" y="3143965"/>
                  <a:pt x="2278286" y="3373832"/>
                  <a:pt x="2329102" y="3630994"/>
                </a:cubicBezTo>
                <a:cubicBezTo>
                  <a:pt x="2379918" y="3888157"/>
                  <a:pt x="2237294" y="4197343"/>
                  <a:pt x="2329102" y="4401205"/>
                </a:cubicBezTo>
                <a:cubicBezTo>
                  <a:pt x="2156869" y="4463701"/>
                  <a:pt x="1949674" y="4369778"/>
                  <a:pt x="1700244" y="4401205"/>
                </a:cubicBezTo>
                <a:cubicBezTo>
                  <a:pt x="1450814" y="4432632"/>
                  <a:pt x="1280840" y="4344321"/>
                  <a:pt x="1164551" y="4401205"/>
                </a:cubicBezTo>
                <a:cubicBezTo>
                  <a:pt x="1048262" y="4458089"/>
                  <a:pt x="718738" y="4345155"/>
                  <a:pt x="558984" y="4401205"/>
                </a:cubicBezTo>
                <a:cubicBezTo>
                  <a:pt x="399230" y="4457255"/>
                  <a:pt x="250317" y="4380563"/>
                  <a:pt x="0" y="4401205"/>
                </a:cubicBezTo>
                <a:cubicBezTo>
                  <a:pt x="-27620" y="4261269"/>
                  <a:pt x="25006" y="4095293"/>
                  <a:pt x="0" y="3807042"/>
                </a:cubicBezTo>
                <a:cubicBezTo>
                  <a:pt x="-25006" y="3518791"/>
                  <a:pt x="25023" y="3454835"/>
                  <a:pt x="0" y="3212880"/>
                </a:cubicBezTo>
                <a:cubicBezTo>
                  <a:pt x="-25023" y="2970925"/>
                  <a:pt x="60297" y="2905080"/>
                  <a:pt x="0" y="2706741"/>
                </a:cubicBezTo>
                <a:cubicBezTo>
                  <a:pt x="-60297" y="2508402"/>
                  <a:pt x="3409" y="2422412"/>
                  <a:pt x="0" y="2288627"/>
                </a:cubicBezTo>
                <a:cubicBezTo>
                  <a:pt x="-3409" y="2154842"/>
                  <a:pt x="26436" y="1945721"/>
                  <a:pt x="0" y="1738476"/>
                </a:cubicBezTo>
                <a:cubicBezTo>
                  <a:pt x="-26436" y="1531231"/>
                  <a:pt x="19268" y="1376112"/>
                  <a:pt x="0" y="1100301"/>
                </a:cubicBezTo>
                <a:cubicBezTo>
                  <a:pt x="-19268" y="824491"/>
                  <a:pt x="57085" y="696677"/>
                  <a:pt x="0" y="550151"/>
                </a:cubicBezTo>
                <a:cubicBezTo>
                  <a:pt x="-57085" y="403625"/>
                  <a:pt x="16327" y="214962"/>
                  <a:pt x="0" y="0"/>
                </a:cubicBezTo>
                <a:close/>
              </a:path>
            </a:pathLst>
          </a:custGeom>
          <a:ln>
            <a:extLst>
              <a:ext uri="{C807C97D-BFC1-408E-A445-0C87EB9F89A2}">
                <ask:lineSketchStyleProps xmlns:ask="http://schemas.microsoft.com/office/drawing/2018/sketchyshapes" sd="2261005024">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400" b="1" dirty="0"/>
              <a:t>Situatie : De foto-druk.</a:t>
            </a:r>
          </a:p>
          <a:p>
            <a:pPr algn="ctr"/>
            <a:r>
              <a:rPr lang="nl-NL" sz="1400" dirty="0"/>
              <a:t>Melle chat al weken met een groepje vrienden dat ze kent via een game. Het is altijd gezellig, tot er een nieuw lid bijkomt: </a:t>
            </a:r>
            <a:r>
              <a:rPr lang="nl-NL" sz="1400" b="1" dirty="0"/>
              <a:t>Nova_99</a:t>
            </a:r>
            <a:r>
              <a:rPr lang="nl-NL" sz="1400" dirty="0"/>
              <a:t>. Zij doet eerst normaal, maar begint daarna te vragen om foto’s “zodat zij weet wie iedereen is”. Wanneer Melle niet reageert, stuurt zij dat ze “niet zo moeilijk moet doen” en dat “iedereen dat toch doet”. Melle voelt zich ongemakkelijk en twijfelt wat ze moet doen.</a:t>
            </a:r>
          </a:p>
        </p:txBody>
      </p:sp>
      <p:sp>
        <p:nvSpPr>
          <p:cNvPr id="7" name="Tekstvak 6">
            <a:extLst>
              <a:ext uri="{FF2B5EF4-FFF2-40B4-BE49-F238E27FC236}">
                <a16:creationId xmlns:a16="http://schemas.microsoft.com/office/drawing/2014/main" id="{1F4E1A21-E8A5-6976-B8E0-A2180CA866DA}"/>
              </a:ext>
            </a:extLst>
          </p:cNvPr>
          <p:cNvSpPr txBox="1"/>
          <p:nvPr/>
        </p:nvSpPr>
        <p:spPr>
          <a:xfrm>
            <a:off x="5226183" y="283491"/>
            <a:ext cx="2142345" cy="5047536"/>
          </a:xfrm>
          <a:custGeom>
            <a:avLst/>
            <a:gdLst>
              <a:gd name="csX0" fmla="*/ 0 w 2142345"/>
              <a:gd name="csY0" fmla="*/ 0 h 5047536"/>
              <a:gd name="csX1" fmla="*/ 492739 w 2142345"/>
              <a:gd name="csY1" fmla="*/ 0 h 5047536"/>
              <a:gd name="csX2" fmla="*/ 985479 w 2142345"/>
              <a:gd name="csY2" fmla="*/ 0 h 5047536"/>
              <a:gd name="csX3" fmla="*/ 1563912 w 2142345"/>
              <a:gd name="csY3" fmla="*/ 0 h 5047536"/>
              <a:gd name="csX4" fmla="*/ 2142345 w 2142345"/>
              <a:gd name="csY4" fmla="*/ 0 h 5047536"/>
              <a:gd name="csX5" fmla="*/ 2142345 w 2142345"/>
              <a:gd name="csY5" fmla="*/ 510362 h 5047536"/>
              <a:gd name="csX6" fmla="*/ 2142345 w 2142345"/>
              <a:gd name="csY6" fmla="*/ 1020724 h 5047536"/>
              <a:gd name="csX7" fmla="*/ 2142345 w 2142345"/>
              <a:gd name="csY7" fmla="*/ 1581561 h 5047536"/>
              <a:gd name="csX8" fmla="*/ 2142345 w 2142345"/>
              <a:gd name="csY8" fmla="*/ 2192874 h 5047536"/>
              <a:gd name="csX9" fmla="*/ 2142345 w 2142345"/>
              <a:gd name="csY9" fmla="*/ 2854662 h 5047536"/>
              <a:gd name="csX10" fmla="*/ 2142345 w 2142345"/>
              <a:gd name="csY10" fmla="*/ 3516450 h 5047536"/>
              <a:gd name="csX11" fmla="*/ 2142345 w 2142345"/>
              <a:gd name="csY11" fmla="*/ 4077287 h 5047536"/>
              <a:gd name="csX12" fmla="*/ 2142345 w 2142345"/>
              <a:gd name="csY12" fmla="*/ 5047536 h 5047536"/>
              <a:gd name="csX13" fmla="*/ 1671029 w 2142345"/>
              <a:gd name="csY13" fmla="*/ 5047536 h 5047536"/>
              <a:gd name="csX14" fmla="*/ 1178290 w 2142345"/>
              <a:gd name="csY14" fmla="*/ 5047536 h 5047536"/>
              <a:gd name="csX15" fmla="*/ 621280 w 2142345"/>
              <a:gd name="csY15" fmla="*/ 5047536 h 5047536"/>
              <a:gd name="csX16" fmla="*/ 0 w 2142345"/>
              <a:gd name="csY16" fmla="*/ 5047536 h 5047536"/>
              <a:gd name="csX17" fmla="*/ 0 w 2142345"/>
              <a:gd name="csY17" fmla="*/ 4537174 h 5047536"/>
              <a:gd name="csX18" fmla="*/ 0 w 2142345"/>
              <a:gd name="csY18" fmla="*/ 3875386 h 5047536"/>
              <a:gd name="csX19" fmla="*/ 0 w 2142345"/>
              <a:gd name="csY19" fmla="*/ 3264073 h 5047536"/>
              <a:gd name="csX20" fmla="*/ 0 w 2142345"/>
              <a:gd name="csY20" fmla="*/ 2703236 h 5047536"/>
              <a:gd name="csX21" fmla="*/ 0 w 2142345"/>
              <a:gd name="csY21" fmla="*/ 2243349 h 5047536"/>
              <a:gd name="csX22" fmla="*/ 0 w 2142345"/>
              <a:gd name="csY22" fmla="*/ 1581561 h 5047536"/>
              <a:gd name="csX23" fmla="*/ 0 w 2142345"/>
              <a:gd name="csY23" fmla="*/ 1020724 h 5047536"/>
              <a:gd name="csX24" fmla="*/ 0 w 2142345"/>
              <a:gd name="csY24" fmla="*/ 0 h 50475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2142345" h="5047536" fill="none" extrusionOk="0">
                <a:moveTo>
                  <a:pt x="0" y="0"/>
                </a:moveTo>
                <a:cubicBezTo>
                  <a:pt x="189679" y="-40392"/>
                  <a:pt x="393482" y="38881"/>
                  <a:pt x="492739" y="0"/>
                </a:cubicBezTo>
                <a:cubicBezTo>
                  <a:pt x="591996" y="-38881"/>
                  <a:pt x="758096" y="23386"/>
                  <a:pt x="985479" y="0"/>
                </a:cubicBezTo>
                <a:cubicBezTo>
                  <a:pt x="1212862" y="-23386"/>
                  <a:pt x="1300590" y="13372"/>
                  <a:pt x="1563912" y="0"/>
                </a:cubicBezTo>
                <a:cubicBezTo>
                  <a:pt x="1827234" y="-13372"/>
                  <a:pt x="1896475" y="51706"/>
                  <a:pt x="2142345" y="0"/>
                </a:cubicBezTo>
                <a:cubicBezTo>
                  <a:pt x="2147555" y="180845"/>
                  <a:pt x="2125951" y="359654"/>
                  <a:pt x="2142345" y="510362"/>
                </a:cubicBezTo>
                <a:cubicBezTo>
                  <a:pt x="2158739" y="661070"/>
                  <a:pt x="2092941" y="893322"/>
                  <a:pt x="2142345" y="1020724"/>
                </a:cubicBezTo>
                <a:cubicBezTo>
                  <a:pt x="2191749" y="1148126"/>
                  <a:pt x="2127424" y="1391439"/>
                  <a:pt x="2142345" y="1581561"/>
                </a:cubicBezTo>
                <a:cubicBezTo>
                  <a:pt x="2157266" y="1771683"/>
                  <a:pt x="2127109" y="1911060"/>
                  <a:pt x="2142345" y="2192874"/>
                </a:cubicBezTo>
                <a:cubicBezTo>
                  <a:pt x="2157581" y="2474688"/>
                  <a:pt x="2129966" y="2623365"/>
                  <a:pt x="2142345" y="2854662"/>
                </a:cubicBezTo>
                <a:cubicBezTo>
                  <a:pt x="2154724" y="3085959"/>
                  <a:pt x="2121626" y="3261164"/>
                  <a:pt x="2142345" y="3516450"/>
                </a:cubicBezTo>
                <a:cubicBezTo>
                  <a:pt x="2163064" y="3771736"/>
                  <a:pt x="2120202" y="3803129"/>
                  <a:pt x="2142345" y="4077287"/>
                </a:cubicBezTo>
                <a:cubicBezTo>
                  <a:pt x="2164488" y="4351445"/>
                  <a:pt x="2123252" y="4688728"/>
                  <a:pt x="2142345" y="5047536"/>
                </a:cubicBezTo>
                <a:cubicBezTo>
                  <a:pt x="1945451" y="5077154"/>
                  <a:pt x="1885994" y="5033447"/>
                  <a:pt x="1671029" y="5047536"/>
                </a:cubicBezTo>
                <a:cubicBezTo>
                  <a:pt x="1456064" y="5061625"/>
                  <a:pt x="1391505" y="5010368"/>
                  <a:pt x="1178290" y="5047536"/>
                </a:cubicBezTo>
                <a:cubicBezTo>
                  <a:pt x="965075" y="5084704"/>
                  <a:pt x="750529" y="4984423"/>
                  <a:pt x="621280" y="5047536"/>
                </a:cubicBezTo>
                <a:cubicBezTo>
                  <a:pt x="492031" y="5110649"/>
                  <a:pt x="209208" y="5036734"/>
                  <a:pt x="0" y="5047536"/>
                </a:cubicBezTo>
                <a:cubicBezTo>
                  <a:pt x="-7216" y="4814580"/>
                  <a:pt x="11767" y="4770337"/>
                  <a:pt x="0" y="4537174"/>
                </a:cubicBezTo>
                <a:cubicBezTo>
                  <a:pt x="-11767" y="4304011"/>
                  <a:pt x="12469" y="4054061"/>
                  <a:pt x="0" y="3875386"/>
                </a:cubicBezTo>
                <a:cubicBezTo>
                  <a:pt x="-12469" y="3696711"/>
                  <a:pt x="68331" y="3442465"/>
                  <a:pt x="0" y="3264073"/>
                </a:cubicBezTo>
                <a:cubicBezTo>
                  <a:pt x="-68331" y="3085681"/>
                  <a:pt x="1295" y="2948663"/>
                  <a:pt x="0" y="2703236"/>
                </a:cubicBezTo>
                <a:cubicBezTo>
                  <a:pt x="-1295" y="2457809"/>
                  <a:pt x="6126" y="2397283"/>
                  <a:pt x="0" y="2243349"/>
                </a:cubicBezTo>
                <a:cubicBezTo>
                  <a:pt x="-6126" y="2089415"/>
                  <a:pt x="67039" y="1740375"/>
                  <a:pt x="0" y="1581561"/>
                </a:cubicBezTo>
                <a:cubicBezTo>
                  <a:pt x="-67039" y="1422747"/>
                  <a:pt x="5841" y="1281413"/>
                  <a:pt x="0" y="1020724"/>
                </a:cubicBezTo>
                <a:cubicBezTo>
                  <a:pt x="-5841" y="760035"/>
                  <a:pt x="62785" y="393527"/>
                  <a:pt x="0" y="0"/>
                </a:cubicBezTo>
                <a:close/>
              </a:path>
              <a:path w="2142345" h="5047536" stroke="0" extrusionOk="0">
                <a:moveTo>
                  <a:pt x="0" y="0"/>
                </a:moveTo>
                <a:cubicBezTo>
                  <a:pt x="114492" y="-15391"/>
                  <a:pt x="295379" y="44764"/>
                  <a:pt x="535586" y="0"/>
                </a:cubicBezTo>
                <a:cubicBezTo>
                  <a:pt x="775793" y="-44764"/>
                  <a:pt x="840714" y="58705"/>
                  <a:pt x="1028326" y="0"/>
                </a:cubicBezTo>
                <a:cubicBezTo>
                  <a:pt x="1215938" y="-58705"/>
                  <a:pt x="1409559" y="18589"/>
                  <a:pt x="1585335" y="0"/>
                </a:cubicBezTo>
                <a:cubicBezTo>
                  <a:pt x="1761111" y="-18589"/>
                  <a:pt x="1888579" y="28627"/>
                  <a:pt x="2142345" y="0"/>
                </a:cubicBezTo>
                <a:cubicBezTo>
                  <a:pt x="2176088" y="202839"/>
                  <a:pt x="2104151" y="275700"/>
                  <a:pt x="2142345" y="409411"/>
                </a:cubicBezTo>
                <a:cubicBezTo>
                  <a:pt x="2180539" y="543122"/>
                  <a:pt x="2120046" y="683911"/>
                  <a:pt x="2142345" y="818823"/>
                </a:cubicBezTo>
                <a:cubicBezTo>
                  <a:pt x="2164644" y="953735"/>
                  <a:pt x="2064923" y="1277511"/>
                  <a:pt x="2142345" y="1480611"/>
                </a:cubicBezTo>
                <a:cubicBezTo>
                  <a:pt x="2219767" y="1683711"/>
                  <a:pt x="2119881" y="1920511"/>
                  <a:pt x="2142345" y="2041448"/>
                </a:cubicBezTo>
                <a:cubicBezTo>
                  <a:pt x="2164809" y="2162385"/>
                  <a:pt x="2077765" y="2477827"/>
                  <a:pt x="2142345" y="2602285"/>
                </a:cubicBezTo>
                <a:cubicBezTo>
                  <a:pt x="2206925" y="2726743"/>
                  <a:pt x="2135117" y="2824960"/>
                  <a:pt x="2142345" y="3011696"/>
                </a:cubicBezTo>
                <a:cubicBezTo>
                  <a:pt x="2149573" y="3198432"/>
                  <a:pt x="2066002" y="3373177"/>
                  <a:pt x="2142345" y="3673485"/>
                </a:cubicBezTo>
                <a:cubicBezTo>
                  <a:pt x="2218688" y="3973793"/>
                  <a:pt x="2115855" y="3892116"/>
                  <a:pt x="2142345" y="4082896"/>
                </a:cubicBezTo>
                <a:cubicBezTo>
                  <a:pt x="2168835" y="4273676"/>
                  <a:pt x="2106072" y="4627122"/>
                  <a:pt x="2142345" y="5047536"/>
                </a:cubicBezTo>
                <a:cubicBezTo>
                  <a:pt x="1932309" y="5109749"/>
                  <a:pt x="1792058" y="5047402"/>
                  <a:pt x="1606759" y="5047536"/>
                </a:cubicBezTo>
                <a:cubicBezTo>
                  <a:pt x="1421460" y="5047670"/>
                  <a:pt x="1197316" y="4990551"/>
                  <a:pt x="1049749" y="5047536"/>
                </a:cubicBezTo>
                <a:cubicBezTo>
                  <a:pt x="902182" y="5104521"/>
                  <a:pt x="728298" y="5006468"/>
                  <a:pt x="471316" y="5047536"/>
                </a:cubicBezTo>
                <a:cubicBezTo>
                  <a:pt x="214334" y="5088604"/>
                  <a:pt x="190488" y="5007002"/>
                  <a:pt x="0" y="5047536"/>
                </a:cubicBezTo>
                <a:cubicBezTo>
                  <a:pt x="-44016" y="4901186"/>
                  <a:pt x="3869" y="4733966"/>
                  <a:pt x="0" y="4638125"/>
                </a:cubicBezTo>
                <a:cubicBezTo>
                  <a:pt x="-3869" y="4542284"/>
                  <a:pt x="49343" y="4321561"/>
                  <a:pt x="0" y="4127763"/>
                </a:cubicBezTo>
                <a:cubicBezTo>
                  <a:pt x="-49343" y="3933965"/>
                  <a:pt x="10520" y="3801092"/>
                  <a:pt x="0" y="3718352"/>
                </a:cubicBezTo>
                <a:cubicBezTo>
                  <a:pt x="-10520" y="3635612"/>
                  <a:pt x="52571" y="3377990"/>
                  <a:pt x="0" y="3157514"/>
                </a:cubicBezTo>
                <a:cubicBezTo>
                  <a:pt x="-52571" y="2937038"/>
                  <a:pt x="12772" y="2762446"/>
                  <a:pt x="0" y="2495726"/>
                </a:cubicBezTo>
                <a:cubicBezTo>
                  <a:pt x="-12772" y="2229006"/>
                  <a:pt x="20483" y="2197893"/>
                  <a:pt x="0" y="1934889"/>
                </a:cubicBezTo>
                <a:cubicBezTo>
                  <a:pt x="-20483" y="1671885"/>
                  <a:pt x="6302" y="1560529"/>
                  <a:pt x="0" y="1323576"/>
                </a:cubicBezTo>
                <a:cubicBezTo>
                  <a:pt x="-6302" y="1086623"/>
                  <a:pt x="38513" y="860651"/>
                  <a:pt x="0" y="661788"/>
                </a:cubicBezTo>
                <a:cubicBezTo>
                  <a:pt x="-38513" y="462925"/>
                  <a:pt x="14509" y="230534"/>
                  <a:pt x="0" y="0"/>
                </a:cubicBezTo>
                <a:close/>
              </a:path>
            </a:pathLst>
          </a:custGeom>
          <a:ln>
            <a:extLst>
              <a:ext uri="{C807C97D-BFC1-408E-A445-0C87EB9F89A2}">
                <ask:lineSketchStyleProps xmlns:ask="http://schemas.microsoft.com/office/drawing/2018/sketchyshapes" sd="2261005024">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400" b="1" dirty="0"/>
              <a:t>Situatie: Groepsdruk in de </a:t>
            </a:r>
            <a:r>
              <a:rPr lang="nl-NL" sz="1400" b="1" dirty="0" err="1"/>
              <a:t>groepschat</a:t>
            </a:r>
            <a:r>
              <a:rPr lang="nl-NL" sz="1400" b="1" dirty="0"/>
              <a:t>.</a:t>
            </a:r>
          </a:p>
          <a:p>
            <a:pPr algn="ctr"/>
            <a:r>
              <a:rPr lang="nl-NL" sz="1400" dirty="0"/>
              <a:t>In een </a:t>
            </a:r>
            <a:r>
              <a:rPr lang="nl-NL" sz="1400" dirty="0" err="1"/>
              <a:t>groepschat</a:t>
            </a:r>
            <a:r>
              <a:rPr lang="nl-NL" sz="1400" dirty="0"/>
              <a:t> van school begint iemand gemene opmerkingen te maken over een leerling uit een andere klas. Een paar anderen doen mee en sturen lachende </a:t>
            </a:r>
            <a:r>
              <a:rPr lang="nl-NL" sz="1400" dirty="0" err="1"/>
              <a:t>emoji’s</a:t>
            </a:r>
            <a:r>
              <a:rPr lang="nl-NL" sz="1400" dirty="0"/>
              <a:t>. Jij zegt niets, maar dan stuurt iemand jou privé: </a:t>
            </a:r>
            <a:r>
              <a:rPr lang="nl-NL" sz="1400" b="1" dirty="0"/>
              <a:t>“Kom op, stuur ook iets grappigs. Jij durft dat wel.”</a:t>
            </a:r>
            <a:r>
              <a:rPr lang="nl-NL" sz="1400" dirty="0"/>
              <a:t> Je voelt je onder druk gezet. Je wilt niet meedoen, maar je wilt ook niet dat de groep boos op je wordt.</a:t>
            </a:r>
          </a:p>
        </p:txBody>
      </p:sp>
      <p:sp>
        <p:nvSpPr>
          <p:cNvPr id="9" name="Tekstvak 8">
            <a:extLst>
              <a:ext uri="{FF2B5EF4-FFF2-40B4-BE49-F238E27FC236}">
                <a16:creationId xmlns:a16="http://schemas.microsoft.com/office/drawing/2014/main" id="{EF1B1F92-8F5C-212D-2C34-BC3AFAD5D7D2}"/>
              </a:ext>
            </a:extLst>
          </p:cNvPr>
          <p:cNvSpPr txBox="1"/>
          <p:nvPr/>
        </p:nvSpPr>
        <p:spPr>
          <a:xfrm>
            <a:off x="7526716" y="391213"/>
            <a:ext cx="2142345" cy="5262979"/>
          </a:xfrm>
          <a:custGeom>
            <a:avLst/>
            <a:gdLst>
              <a:gd name="csX0" fmla="*/ 0 w 2142345"/>
              <a:gd name="csY0" fmla="*/ 0 h 5262979"/>
              <a:gd name="csX1" fmla="*/ 492739 w 2142345"/>
              <a:gd name="csY1" fmla="*/ 0 h 5262979"/>
              <a:gd name="csX2" fmla="*/ 985479 w 2142345"/>
              <a:gd name="csY2" fmla="*/ 0 h 5262979"/>
              <a:gd name="csX3" fmla="*/ 1563912 w 2142345"/>
              <a:gd name="csY3" fmla="*/ 0 h 5262979"/>
              <a:gd name="csX4" fmla="*/ 2142345 w 2142345"/>
              <a:gd name="csY4" fmla="*/ 0 h 5262979"/>
              <a:gd name="csX5" fmla="*/ 2142345 w 2142345"/>
              <a:gd name="csY5" fmla="*/ 532146 h 5262979"/>
              <a:gd name="csX6" fmla="*/ 2142345 w 2142345"/>
              <a:gd name="csY6" fmla="*/ 1064291 h 5262979"/>
              <a:gd name="csX7" fmla="*/ 2142345 w 2142345"/>
              <a:gd name="csY7" fmla="*/ 1649067 h 5262979"/>
              <a:gd name="csX8" fmla="*/ 2142345 w 2142345"/>
              <a:gd name="csY8" fmla="*/ 2286472 h 5262979"/>
              <a:gd name="csX9" fmla="*/ 2142345 w 2142345"/>
              <a:gd name="csY9" fmla="*/ 2976507 h 5262979"/>
              <a:gd name="csX10" fmla="*/ 2142345 w 2142345"/>
              <a:gd name="csY10" fmla="*/ 3666542 h 5262979"/>
              <a:gd name="csX11" fmla="*/ 2142345 w 2142345"/>
              <a:gd name="csY11" fmla="*/ 4251317 h 5262979"/>
              <a:gd name="csX12" fmla="*/ 2142345 w 2142345"/>
              <a:gd name="csY12" fmla="*/ 5262979 h 5262979"/>
              <a:gd name="csX13" fmla="*/ 1671029 w 2142345"/>
              <a:gd name="csY13" fmla="*/ 5262979 h 5262979"/>
              <a:gd name="csX14" fmla="*/ 1178290 w 2142345"/>
              <a:gd name="csY14" fmla="*/ 5262979 h 5262979"/>
              <a:gd name="csX15" fmla="*/ 621280 w 2142345"/>
              <a:gd name="csY15" fmla="*/ 5262979 h 5262979"/>
              <a:gd name="csX16" fmla="*/ 0 w 2142345"/>
              <a:gd name="csY16" fmla="*/ 5262979 h 5262979"/>
              <a:gd name="csX17" fmla="*/ 0 w 2142345"/>
              <a:gd name="csY17" fmla="*/ 4730833 h 5262979"/>
              <a:gd name="csX18" fmla="*/ 0 w 2142345"/>
              <a:gd name="csY18" fmla="*/ 4040798 h 5262979"/>
              <a:gd name="csX19" fmla="*/ 0 w 2142345"/>
              <a:gd name="csY19" fmla="*/ 3403393 h 5262979"/>
              <a:gd name="csX20" fmla="*/ 0 w 2142345"/>
              <a:gd name="csY20" fmla="*/ 2818618 h 5262979"/>
              <a:gd name="csX21" fmla="*/ 0 w 2142345"/>
              <a:gd name="csY21" fmla="*/ 2339102 h 5262979"/>
              <a:gd name="csX22" fmla="*/ 0 w 2142345"/>
              <a:gd name="csY22" fmla="*/ 1649067 h 5262979"/>
              <a:gd name="csX23" fmla="*/ 0 w 2142345"/>
              <a:gd name="csY23" fmla="*/ 1064291 h 5262979"/>
              <a:gd name="csX24" fmla="*/ 0 w 2142345"/>
              <a:gd name="csY24" fmla="*/ 0 h 52629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2142345" h="5262979" fill="none" extrusionOk="0">
                <a:moveTo>
                  <a:pt x="0" y="0"/>
                </a:moveTo>
                <a:cubicBezTo>
                  <a:pt x="189679" y="-40392"/>
                  <a:pt x="393482" y="38881"/>
                  <a:pt x="492739" y="0"/>
                </a:cubicBezTo>
                <a:cubicBezTo>
                  <a:pt x="591996" y="-38881"/>
                  <a:pt x="758096" y="23386"/>
                  <a:pt x="985479" y="0"/>
                </a:cubicBezTo>
                <a:cubicBezTo>
                  <a:pt x="1212862" y="-23386"/>
                  <a:pt x="1300590" y="13372"/>
                  <a:pt x="1563912" y="0"/>
                </a:cubicBezTo>
                <a:cubicBezTo>
                  <a:pt x="1827234" y="-13372"/>
                  <a:pt x="1896475" y="51706"/>
                  <a:pt x="2142345" y="0"/>
                </a:cubicBezTo>
                <a:cubicBezTo>
                  <a:pt x="2145809" y="133396"/>
                  <a:pt x="2118788" y="366554"/>
                  <a:pt x="2142345" y="532146"/>
                </a:cubicBezTo>
                <a:cubicBezTo>
                  <a:pt x="2165902" y="697738"/>
                  <a:pt x="2080019" y="818823"/>
                  <a:pt x="2142345" y="1064291"/>
                </a:cubicBezTo>
                <a:cubicBezTo>
                  <a:pt x="2204671" y="1309760"/>
                  <a:pt x="2079432" y="1366251"/>
                  <a:pt x="2142345" y="1649067"/>
                </a:cubicBezTo>
                <a:cubicBezTo>
                  <a:pt x="2205258" y="1931883"/>
                  <a:pt x="2081824" y="2034502"/>
                  <a:pt x="2142345" y="2286472"/>
                </a:cubicBezTo>
                <a:cubicBezTo>
                  <a:pt x="2202866" y="2538442"/>
                  <a:pt x="2142277" y="2736154"/>
                  <a:pt x="2142345" y="2976507"/>
                </a:cubicBezTo>
                <a:cubicBezTo>
                  <a:pt x="2142413" y="3216861"/>
                  <a:pt x="2130690" y="3431217"/>
                  <a:pt x="2142345" y="3666542"/>
                </a:cubicBezTo>
                <a:cubicBezTo>
                  <a:pt x="2154000" y="3901868"/>
                  <a:pt x="2078938" y="4133533"/>
                  <a:pt x="2142345" y="4251317"/>
                </a:cubicBezTo>
                <a:cubicBezTo>
                  <a:pt x="2205752" y="4369102"/>
                  <a:pt x="2137378" y="5022363"/>
                  <a:pt x="2142345" y="5262979"/>
                </a:cubicBezTo>
                <a:cubicBezTo>
                  <a:pt x="1945451" y="5292597"/>
                  <a:pt x="1885994" y="5248890"/>
                  <a:pt x="1671029" y="5262979"/>
                </a:cubicBezTo>
                <a:cubicBezTo>
                  <a:pt x="1456064" y="5277068"/>
                  <a:pt x="1391505" y="5225811"/>
                  <a:pt x="1178290" y="5262979"/>
                </a:cubicBezTo>
                <a:cubicBezTo>
                  <a:pt x="965075" y="5300147"/>
                  <a:pt x="750529" y="5199866"/>
                  <a:pt x="621280" y="5262979"/>
                </a:cubicBezTo>
                <a:cubicBezTo>
                  <a:pt x="492031" y="5326092"/>
                  <a:pt x="209208" y="5252177"/>
                  <a:pt x="0" y="5262979"/>
                </a:cubicBezTo>
                <a:cubicBezTo>
                  <a:pt x="-23071" y="5062945"/>
                  <a:pt x="19883" y="4860133"/>
                  <a:pt x="0" y="4730833"/>
                </a:cubicBezTo>
                <a:cubicBezTo>
                  <a:pt x="-19883" y="4601533"/>
                  <a:pt x="14025" y="4186094"/>
                  <a:pt x="0" y="4040798"/>
                </a:cubicBezTo>
                <a:cubicBezTo>
                  <a:pt x="-14025" y="3895502"/>
                  <a:pt x="32387" y="3616002"/>
                  <a:pt x="0" y="3403393"/>
                </a:cubicBezTo>
                <a:cubicBezTo>
                  <a:pt x="-32387" y="3190784"/>
                  <a:pt x="26876" y="3056805"/>
                  <a:pt x="0" y="2818618"/>
                </a:cubicBezTo>
                <a:cubicBezTo>
                  <a:pt x="-26876" y="2580431"/>
                  <a:pt x="23484" y="2512485"/>
                  <a:pt x="0" y="2339102"/>
                </a:cubicBezTo>
                <a:cubicBezTo>
                  <a:pt x="-23484" y="2165719"/>
                  <a:pt x="54659" y="1811543"/>
                  <a:pt x="0" y="1649067"/>
                </a:cubicBezTo>
                <a:cubicBezTo>
                  <a:pt x="-54659" y="1486592"/>
                  <a:pt x="51373" y="1234263"/>
                  <a:pt x="0" y="1064291"/>
                </a:cubicBezTo>
                <a:cubicBezTo>
                  <a:pt x="-51373" y="894319"/>
                  <a:pt x="104484" y="271013"/>
                  <a:pt x="0" y="0"/>
                </a:cubicBezTo>
                <a:close/>
              </a:path>
              <a:path w="2142345" h="5262979" stroke="0" extrusionOk="0">
                <a:moveTo>
                  <a:pt x="0" y="0"/>
                </a:moveTo>
                <a:cubicBezTo>
                  <a:pt x="114492" y="-15391"/>
                  <a:pt x="295379" y="44764"/>
                  <a:pt x="535586" y="0"/>
                </a:cubicBezTo>
                <a:cubicBezTo>
                  <a:pt x="775793" y="-44764"/>
                  <a:pt x="840714" y="58705"/>
                  <a:pt x="1028326" y="0"/>
                </a:cubicBezTo>
                <a:cubicBezTo>
                  <a:pt x="1215938" y="-58705"/>
                  <a:pt x="1409559" y="18589"/>
                  <a:pt x="1585335" y="0"/>
                </a:cubicBezTo>
                <a:cubicBezTo>
                  <a:pt x="1761111" y="-18589"/>
                  <a:pt x="1888579" y="28627"/>
                  <a:pt x="2142345" y="0"/>
                </a:cubicBezTo>
                <a:cubicBezTo>
                  <a:pt x="2164631" y="110488"/>
                  <a:pt x="2140959" y="254481"/>
                  <a:pt x="2142345" y="426886"/>
                </a:cubicBezTo>
                <a:cubicBezTo>
                  <a:pt x="2143731" y="599291"/>
                  <a:pt x="2118911" y="711996"/>
                  <a:pt x="2142345" y="853772"/>
                </a:cubicBezTo>
                <a:cubicBezTo>
                  <a:pt x="2165779" y="995548"/>
                  <a:pt x="2082551" y="1203585"/>
                  <a:pt x="2142345" y="1543807"/>
                </a:cubicBezTo>
                <a:cubicBezTo>
                  <a:pt x="2202139" y="1884030"/>
                  <a:pt x="2073927" y="1913229"/>
                  <a:pt x="2142345" y="2128583"/>
                </a:cubicBezTo>
                <a:cubicBezTo>
                  <a:pt x="2210763" y="2343937"/>
                  <a:pt x="2138093" y="2497025"/>
                  <a:pt x="2142345" y="2713358"/>
                </a:cubicBezTo>
                <a:cubicBezTo>
                  <a:pt x="2146597" y="2929691"/>
                  <a:pt x="2104374" y="2939537"/>
                  <a:pt x="2142345" y="3140244"/>
                </a:cubicBezTo>
                <a:cubicBezTo>
                  <a:pt x="2180316" y="3340951"/>
                  <a:pt x="2088842" y="3563657"/>
                  <a:pt x="2142345" y="3830279"/>
                </a:cubicBezTo>
                <a:cubicBezTo>
                  <a:pt x="2195848" y="4096901"/>
                  <a:pt x="2130756" y="4047181"/>
                  <a:pt x="2142345" y="4257165"/>
                </a:cubicBezTo>
                <a:cubicBezTo>
                  <a:pt x="2153934" y="4467149"/>
                  <a:pt x="2081110" y="5044269"/>
                  <a:pt x="2142345" y="5262979"/>
                </a:cubicBezTo>
                <a:cubicBezTo>
                  <a:pt x="1932309" y="5325192"/>
                  <a:pt x="1792058" y="5262845"/>
                  <a:pt x="1606759" y="5262979"/>
                </a:cubicBezTo>
                <a:cubicBezTo>
                  <a:pt x="1421460" y="5263113"/>
                  <a:pt x="1197316" y="5205994"/>
                  <a:pt x="1049749" y="5262979"/>
                </a:cubicBezTo>
                <a:cubicBezTo>
                  <a:pt x="902182" y="5319964"/>
                  <a:pt x="728298" y="5221911"/>
                  <a:pt x="471316" y="5262979"/>
                </a:cubicBezTo>
                <a:cubicBezTo>
                  <a:pt x="214334" y="5304047"/>
                  <a:pt x="190488" y="5222445"/>
                  <a:pt x="0" y="5262979"/>
                </a:cubicBezTo>
                <a:cubicBezTo>
                  <a:pt x="-7077" y="5162556"/>
                  <a:pt x="15373" y="5018548"/>
                  <a:pt x="0" y="4836093"/>
                </a:cubicBezTo>
                <a:cubicBezTo>
                  <a:pt x="-15373" y="4653638"/>
                  <a:pt x="61053" y="4505271"/>
                  <a:pt x="0" y="4303947"/>
                </a:cubicBezTo>
                <a:cubicBezTo>
                  <a:pt x="-61053" y="4102623"/>
                  <a:pt x="49082" y="4023948"/>
                  <a:pt x="0" y="3877061"/>
                </a:cubicBezTo>
                <a:cubicBezTo>
                  <a:pt x="-49082" y="3730174"/>
                  <a:pt x="38948" y="3482639"/>
                  <a:pt x="0" y="3292286"/>
                </a:cubicBezTo>
                <a:cubicBezTo>
                  <a:pt x="-38948" y="3101934"/>
                  <a:pt x="2404" y="2826460"/>
                  <a:pt x="0" y="2602251"/>
                </a:cubicBezTo>
                <a:cubicBezTo>
                  <a:pt x="-2404" y="2378043"/>
                  <a:pt x="32380" y="2223074"/>
                  <a:pt x="0" y="2017475"/>
                </a:cubicBezTo>
                <a:cubicBezTo>
                  <a:pt x="-32380" y="1811876"/>
                  <a:pt x="31599" y="1544294"/>
                  <a:pt x="0" y="1380070"/>
                </a:cubicBezTo>
                <a:cubicBezTo>
                  <a:pt x="-31599" y="1215847"/>
                  <a:pt x="45078" y="990916"/>
                  <a:pt x="0" y="690035"/>
                </a:cubicBezTo>
                <a:cubicBezTo>
                  <a:pt x="-45078" y="389154"/>
                  <a:pt x="21073" y="226360"/>
                  <a:pt x="0" y="0"/>
                </a:cubicBezTo>
                <a:close/>
              </a:path>
            </a:pathLst>
          </a:custGeom>
          <a:ln>
            <a:extLst>
              <a:ext uri="{C807C97D-BFC1-408E-A445-0C87EB9F89A2}">
                <ask:lineSketchStyleProps xmlns:ask="http://schemas.microsoft.com/office/drawing/2018/sketchyshapes" sd="2261005024">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400" b="1" dirty="0"/>
              <a:t>Situatie: De onbekende vriend.</a:t>
            </a:r>
          </a:p>
          <a:p>
            <a:pPr algn="ctr"/>
            <a:r>
              <a:rPr lang="nl-NL" sz="1400" dirty="0"/>
              <a:t>Je krijgt een vriendschapsverzoek van iemand die zegt dat jullie elkaar kennen via een gezamenlijke vriend. De profielfoto lijkt echt, maar je herkent de naam niet. Wanneer je vraagt hoe jullie elkaar kennen, geeft diegene vage antwoorden en verandert steeds van onderwerp. Toch blijft hij berichten sturen, alsof jullie elkaar al lang kennen. Je twijfelt of je moet accepteren, negeren of blokkeren.</a:t>
            </a:r>
          </a:p>
        </p:txBody>
      </p:sp>
      <p:sp>
        <p:nvSpPr>
          <p:cNvPr id="10" name="Tekstvak 9">
            <a:extLst>
              <a:ext uri="{FF2B5EF4-FFF2-40B4-BE49-F238E27FC236}">
                <a16:creationId xmlns:a16="http://schemas.microsoft.com/office/drawing/2014/main" id="{22572F7E-810D-9F1F-8703-5DFAD6BA50E2}"/>
              </a:ext>
            </a:extLst>
          </p:cNvPr>
          <p:cNvSpPr txBox="1"/>
          <p:nvPr/>
        </p:nvSpPr>
        <p:spPr>
          <a:xfrm>
            <a:off x="9856199" y="283491"/>
            <a:ext cx="2142345" cy="4616648"/>
          </a:xfrm>
          <a:custGeom>
            <a:avLst/>
            <a:gdLst>
              <a:gd name="csX0" fmla="*/ 0 w 2142345"/>
              <a:gd name="csY0" fmla="*/ 0 h 4616648"/>
              <a:gd name="csX1" fmla="*/ 578433 w 2142345"/>
              <a:gd name="csY1" fmla="*/ 0 h 4616648"/>
              <a:gd name="csX2" fmla="*/ 1135443 w 2142345"/>
              <a:gd name="csY2" fmla="*/ 0 h 4616648"/>
              <a:gd name="csX3" fmla="*/ 1671029 w 2142345"/>
              <a:gd name="csY3" fmla="*/ 0 h 4616648"/>
              <a:gd name="csX4" fmla="*/ 2142345 w 2142345"/>
              <a:gd name="csY4" fmla="*/ 0 h 4616648"/>
              <a:gd name="csX5" fmla="*/ 2142345 w 2142345"/>
              <a:gd name="csY5" fmla="*/ 669414 h 4616648"/>
              <a:gd name="csX6" fmla="*/ 2142345 w 2142345"/>
              <a:gd name="csY6" fmla="*/ 1292661 h 4616648"/>
              <a:gd name="csX7" fmla="*/ 2142345 w 2142345"/>
              <a:gd name="csY7" fmla="*/ 1777409 h 4616648"/>
              <a:gd name="csX8" fmla="*/ 2142345 w 2142345"/>
              <a:gd name="csY8" fmla="*/ 2308324 h 4616648"/>
              <a:gd name="csX9" fmla="*/ 2142345 w 2142345"/>
              <a:gd name="csY9" fmla="*/ 2885405 h 4616648"/>
              <a:gd name="csX10" fmla="*/ 2142345 w 2142345"/>
              <a:gd name="csY10" fmla="*/ 3508652 h 4616648"/>
              <a:gd name="csX11" fmla="*/ 2142345 w 2142345"/>
              <a:gd name="csY11" fmla="*/ 4616648 h 4616648"/>
              <a:gd name="csX12" fmla="*/ 1563912 w 2142345"/>
              <a:gd name="csY12" fmla="*/ 4616648 h 4616648"/>
              <a:gd name="csX13" fmla="*/ 1049749 w 2142345"/>
              <a:gd name="csY13" fmla="*/ 4616648 h 4616648"/>
              <a:gd name="csX14" fmla="*/ 514163 w 2142345"/>
              <a:gd name="csY14" fmla="*/ 4616648 h 4616648"/>
              <a:gd name="csX15" fmla="*/ 0 w 2142345"/>
              <a:gd name="csY15" fmla="*/ 4616648 h 4616648"/>
              <a:gd name="csX16" fmla="*/ 0 w 2142345"/>
              <a:gd name="csY16" fmla="*/ 4131900 h 4616648"/>
              <a:gd name="csX17" fmla="*/ 0 w 2142345"/>
              <a:gd name="csY17" fmla="*/ 3647152 h 4616648"/>
              <a:gd name="csX18" fmla="*/ 0 w 2142345"/>
              <a:gd name="csY18" fmla="*/ 3070071 h 4616648"/>
              <a:gd name="csX19" fmla="*/ 0 w 2142345"/>
              <a:gd name="csY19" fmla="*/ 2400657 h 4616648"/>
              <a:gd name="csX20" fmla="*/ 0 w 2142345"/>
              <a:gd name="csY20" fmla="*/ 1731243 h 4616648"/>
              <a:gd name="csX21" fmla="*/ 0 w 2142345"/>
              <a:gd name="csY21" fmla="*/ 1107996 h 4616648"/>
              <a:gd name="csX22" fmla="*/ 0 w 2142345"/>
              <a:gd name="csY22" fmla="*/ 530915 h 4616648"/>
              <a:gd name="csX23" fmla="*/ 0 w 2142345"/>
              <a:gd name="csY23" fmla="*/ 0 h 46166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2142345" h="4616648" fill="none" extrusionOk="0">
                <a:moveTo>
                  <a:pt x="0" y="0"/>
                </a:moveTo>
                <a:cubicBezTo>
                  <a:pt x="198034" y="-20139"/>
                  <a:pt x="431573" y="12568"/>
                  <a:pt x="578433" y="0"/>
                </a:cubicBezTo>
                <a:cubicBezTo>
                  <a:pt x="725293" y="-12568"/>
                  <a:pt x="969635" y="19210"/>
                  <a:pt x="1135443" y="0"/>
                </a:cubicBezTo>
                <a:cubicBezTo>
                  <a:pt x="1301251" y="-19210"/>
                  <a:pt x="1556796" y="45969"/>
                  <a:pt x="1671029" y="0"/>
                </a:cubicBezTo>
                <a:cubicBezTo>
                  <a:pt x="1785262" y="-45969"/>
                  <a:pt x="1993040" y="6569"/>
                  <a:pt x="2142345" y="0"/>
                </a:cubicBezTo>
                <a:cubicBezTo>
                  <a:pt x="2188237" y="215713"/>
                  <a:pt x="2129053" y="445948"/>
                  <a:pt x="2142345" y="669414"/>
                </a:cubicBezTo>
                <a:cubicBezTo>
                  <a:pt x="2155637" y="892880"/>
                  <a:pt x="2142121" y="1048180"/>
                  <a:pt x="2142345" y="1292661"/>
                </a:cubicBezTo>
                <a:cubicBezTo>
                  <a:pt x="2142569" y="1537142"/>
                  <a:pt x="2136276" y="1633139"/>
                  <a:pt x="2142345" y="1777409"/>
                </a:cubicBezTo>
                <a:cubicBezTo>
                  <a:pt x="2148414" y="1921679"/>
                  <a:pt x="2090535" y="2114792"/>
                  <a:pt x="2142345" y="2308324"/>
                </a:cubicBezTo>
                <a:cubicBezTo>
                  <a:pt x="2194155" y="2501857"/>
                  <a:pt x="2124607" y="2719391"/>
                  <a:pt x="2142345" y="2885405"/>
                </a:cubicBezTo>
                <a:cubicBezTo>
                  <a:pt x="2160083" y="3051419"/>
                  <a:pt x="2133399" y="3209499"/>
                  <a:pt x="2142345" y="3508652"/>
                </a:cubicBezTo>
                <a:cubicBezTo>
                  <a:pt x="2151291" y="3807805"/>
                  <a:pt x="2073157" y="4270389"/>
                  <a:pt x="2142345" y="4616648"/>
                </a:cubicBezTo>
                <a:cubicBezTo>
                  <a:pt x="1906050" y="4633135"/>
                  <a:pt x="1848188" y="4581849"/>
                  <a:pt x="1563912" y="4616648"/>
                </a:cubicBezTo>
                <a:cubicBezTo>
                  <a:pt x="1279636" y="4651447"/>
                  <a:pt x="1184795" y="4607213"/>
                  <a:pt x="1049749" y="4616648"/>
                </a:cubicBezTo>
                <a:cubicBezTo>
                  <a:pt x="914703" y="4626083"/>
                  <a:pt x="630834" y="4574226"/>
                  <a:pt x="514163" y="4616648"/>
                </a:cubicBezTo>
                <a:cubicBezTo>
                  <a:pt x="397492" y="4659070"/>
                  <a:pt x="223383" y="4587428"/>
                  <a:pt x="0" y="4616648"/>
                </a:cubicBezTo>
                <a:cubicBezTo>
                  <a:pt x="-46913" y="4477116"/>
                  <a:pt x="31667" y="4294125"/>
                  <a:pt x="0" y="4131900"/>
                </a:cubicBezTo>
                <a:cubicBezTo>
                  <a:pt x="-31667" y="3969675"/>
                  <a:pt x="16199" y="3857715"/>
                  <a:pt x="0" y="3647152"/>
                </a:cubicBezTo>
                <a:cubicBezTo>
                  <a:pt x="-16199" y="3436589"/>
                  <a:pt x="13048" y="3351601"/>
                  <a:pt x="0" y="3070071"/>
                </a:cubicBezTo>
                <a:cubicBezTo>
                  <a:pt x="-13048" y="2788541"/>
                  <a:pt x="73384" y="2679151"/>
                  <a:pt x="0" y="2400657"/>
                </a:cubicBezTo>
                <a:cubicBezTo>
                  <a:pt x="-73384" y="2122163"/>
                  <a:pt x="35459" y="1923213"/>
                  <a:pt x="0" y="1731243"/>
                </a:cubicBezTo>
                <a:cubicBezTo>
                  <a:pt x="-35459" y="1539273"/>
                  <a:pt x="68418" y="1253142"/>
                  <a:pt x="0" y="1107996"/>
                </a:cubicBezTo>
                <a:cubicBezTo>
                  <a:pt x="-68418" y="962850"/>
                  <a:pt x="12467" y="747118"/>
                  <a:pt x="0" y="530915"/>
                </a:cubicBezTo>
                <a:cubicBezTo>
                  <a:pt x="-12467" y="314712"/>
                  <a:pt x="58159" y="161643"/>
                  <a:pt x="0" y="0"/>
                </a:cubicBezTo>
                <a:close/>
              </a:path>
              <a:path w="2142345" h="4616648" stroke="0" extrusionOk="0">
                <a:moveTo>
                  <a:pt x="0" y="0"/>
                </a:moveTo>
                <a:cubicBezTo>
                  <a:pt x="114492" y="-15391"/>
                  <a:pt x="295379" y="44764"/>
                  <a:pt x="535586" y="0"/>
                </a:cubicBezTo>
                <a:cubicBezTo>
                  <a:pt x="775793" y="-44764"/>
                  <a:pt x="840714" y="58705"/>
                  <a:pt x="1028326" y="0"/>
                </a:cubicBezTo>
                <a:cubicBezTo>
                  <a:pt x="1215938" y="-58705"/>
                  <a:pt x="1409559" y="18589"/>
                  <a:pt x="1585335" y="0"/>
                </a:cubicBezTo>
                <a:cubicBezTo>
                  <a:pt x="1761111" y="-18589"/>
                  <a:pt x="1888579" y="28627"/>
                  <a:pt x="2142345" y="0"/>
                </a:cubicBezTo>
                <a:cubicBezTo>
                  <a:pt x="2156983" y="164023"/>
                  <a:pt x="2105631" y="242565"/>
                  <a:pt x="2142345" y="438582"/>
                </a:cubicBezTo>
                <a:cubicBezTo>
                  <a:pt x="2179059" y="634599"/>
                  <a:pt x="2115740" y="761241"/>
                  <a:pt x="2142345" y="877163"/>
                </a:cubicBezTo>
                <a:cubicBezTo>
                  <a:pt x="2168950" y="993085"/>
                  <a:pt x="2111973" y="1381056"/>
                  <a:pt x="2142345" y="1546577"/>
                </a:cubicBezTo>
                <a:cubicBezTo>
                  <a:pt x="2172717" y="1712098"/>
                  <a:pt x="2088583" y="1893977"/>
                  <a:pt x="2142345" y="2123658"/>
                </a:cubicBezTo>
                <a:cubicBezTo>
                  <a:pt x="2196107" y="2353339"/>
                  <a:pt x="2122493" y="2555800"/>
                  <a:pt x="2142345" y="2700739"/>
                </a:cubicBezTo>
                <a:cubicBezTo>
                  <a:pt x="2162197" y="2845678"/>
                  <a:pt x="2102600" y="2996002"/>
                  <a:pt x="2142345" y="3139321"/>
                </a:cubicBezTo>
                <a:cubicBezTo>
                  <a:pt x="2182090" y="3282640"/>
                  <a:pt x="2108538" y="3477293"/>
                  <a:pt x="2142345" y="3808735"/>
                </a:cubicBezTo>
                <a:cubicBezTo>
                  <a:pt x="2176152" y="4140177"/>
                  <a:pt x="2123543" y="4339652"/>
                  <a:pt x="2142345" y="4616648"/>
                </a:cubicBezTo>
                <a:cubicBezTo>
                  <a:pt x="1991948" y="4682240"/>
                  <a:pt x="1795101" y="4589965"/>
                  <a:pt x="1563912" y="4616648"/>
                </a:cubicBezTo>
                <a:cubicBezTo>
                  <a:pt x="1332723" y="4643331"/>
                  <a:pt x="1242091" y="4590248"/>
                  <a:pt x="1071173" y="4616648"/>
                </a:cubicBezTo>
                <a:cubicBezTo>
                  <a:pt x="900255" y="4643048"/>
                  <a:pt x="661730" y="4559663"/>
                  <a:pt x="514163" y="4616648"/>
                </a:cubicBezTo>
                <a:cubicBezTo>
                  <a:pt x="366596" y="4673633"/>
                  <a:pt x="113787" y="4561954"/>
                  <a:pt x="0" y="4616648"/>
                </a:cubicBezTo>
                <a:cubicBezTo>
                  <a:pt x="-18831" y="4433661"/>
                  <a:pt x="58105" y="4177146"/>
                  <a:pt x="0" y="3993401"/>
                </a:cubicBezTo>
                <a:cubicBezTo>
                  <a:pt x="-58105" y="3809656"/>
                  <a:pt x="21158" y="3585815"/>
                  <a:pt x="0" y="3370153"/>
                </a:cubicBezTo>
                <a:cubicBezTo>
                  <a:pt x="-21158" y="3154491"/>
                  <a:pt x="44572" y="3030147"/>
                  <a:pt x="0" y="2839239"/>
                </a:cubicBezTo>
                <a:cubicBezTo>
                  <a:pt x="-44572" y="2648331"/>
                  <a:pt x="6807" y="2518710"/>
                  <a:pt x="0" y="2400657"/>
                </a:cubicBezTo>
                <a:cubicBezTo>
                  <a:pt x="-6807" y="2282604"/>
                  <a:pt x="13845" y="2034914"/>
                  <a:pt x="0" y="1823576"/>
                </a:cubicBezTo>
                <a:cubicBezTo>
                  <a:pt x="-13845" y="1612238"/>
                  <a:pt x="80201" y="1303803"/>
                  <a:pt x="0" y="1154162"/>
                </a:cubicBezTo>
                <a:cubicBezTo>
                  <a:pt x="-80201" y="1004521"/>
                  <a:pt x="10564" y="727645"/>
                  <a:pt x="0" y="577081"/>
                </a:cubicBezTo>
                <a:cubicBezTo>
                  <a:pt x="-10564" y="426517"/>
                  <a:pt x="39059" y="149513"/>
                  <a:pt x="0" y="0"/>
                </a:cubicBezTo>
                <a:close/>
              </a:path>
            </a:pathLst>
          </a:custGeom>
          <a:ln>
            <a:extLst>
              <a:ext uri="{C807C97D-BFC1-408E-A445-0C87EB9F89A2}">
                <ask:lineSketchStyleProps xmlns:ask="http://schemas.microsoft.com/office/drawing/2018/sketchyshapes" sd="2261005024">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400" b="1" dirty="0"/>
              <a:t>Situatie: De locatie-vraag.</a:t>
            </a:r>
          </a:p>
          <a:p>
            <a:pPr algn="ctr"/>
            <a:r>
              <a:rPr lang="nl-NL" sz="1400" dirty="0"/>
              <a:t>Tijdens het gamen raak je aan de praat met iemand die je net hebt ontmoet. Het gesprek is eerst leuk, maar dan vraagt hij ineens waar je woont en of je “misschien een keer kunt afspreken”. Wanneer je zegt dat je dat liever niet vertelt, blijft hij aandringen en zegt dat hij “geen rare bedoelingen heeft”. Je voelt je ongemakkelijk en weet niet goed hoe je moet reageren.</a:t>
            </a:r>
            <a:endParaRPr lang="nl-NL" sz="1400" dirty="0">
              <a:effectLst/>
            </a:endParaRPr>
          </a:p>
        </p:txBody>
      </p:sp>
    </p:spTree>
    <p:extLst>
      <p:ext uri="{BB962C8B-B14F-4D97-AF65-F5344CB8AC3E}">
        <p14:creationId xmlns:p14="http://schemas.microsoft.com/office/powerpoint/2010/main" val="3499822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420700"/>
            <a:ext cx="5546953" cy="4016599"/>
          </a:xfrm>
        </p:spPr>
        <p:txBody>
          <a:bodyPr>
            <a:normAutofit fontScale="70000" lnSpcReduction="20000"/>
          </a:bodyPr>
          <a:lstStyle/>
          <a:p>
            <a:r>
              <a:rPr lang="nl-NL" dirty="0">
                <a:solidFill>
                  <a:schemeClr val="bg1"/>
                </a:solidFill>
              </a:rPr>
              <a:t>Bekijk de video “De Erecode” en bespreek daarna samen uitgebreid de verschillende situaties met behulp van de SAAK en vergelijk die met de Erecode.</a:t>
            </a:r>
          </a:p>
          <a:p>
            <a:r>
              <a:rPr lang="nl-NL" dirty="0">
                <a:solidFill>
                  <a:schemeClr val="bg1"/>
                </a:solidFill>
              </a:rPr>
              <a:t>Welke tips uit de Erecode kun je op de situaties toepassen?</a:t>
            </a:r>
          </a:p>
          <a:p>
            <a:r>
              <a:rPr lang="nl-NL" dirty="0">
                <a:solidFill>
                  <a:schemeClr val="bg1"/>
                </a:solidFill>
              </a:rPr>
              <a:t>Weet jij hoe je iemand blokkeert? Of rapporteert? Wanneer doe je dat?</a:t>
            </a:r>
          </a:p>
          <a:p>
            <a:endParaRPr lang="nl-NL" dirty="0">
              <a:solidFill>
                <a:schemeClr val="bg1"/>
              </a:solidFill>
            </a:endParaRPr>
          </a:p>
          <a:p>
            <a:endParaRPr lang="nl-NL" dirty="0">
              <a:solidFill>
                <a:schemeClr val="bg1"/>
              </a:solidFill>
            </a:endParaRPr>
          </a:p>
          <a:p>
            <a:endParaRPr lang="nl-NL" dirty="0">
              <a:solidFill>
                <a:schemeClr val="bg1"/>
              </a:solidFill>
            </a:endParaRPr>
          </a:p>
          <a:p>
            <a:r>
              <a:rPr lang="nl-NL" dirty="0">
                <a:solidFill>
                  <a:schemeClr val="bg1"/>
                </a:solidFill>
              </a:rPr>
              <a:t>Overigens: met iemand erover praten is altijd goed!!! Zeker bij twijfel of een onveilige situatie…</a:t>
            </a:r>
            <a:endParaRPr lang="nl-NL" dirty="0"/>
          </a:p>
        </p:txBody>
      </p:sp>
      <p:pic>
        <p:nvPicPr>
          <p:cNvPr id="6" name="Afbeelding 5">
            <a:extLst>
              <a:ext uri="{FF2B5EF4-FFF2-40B4-BE49-F238E27FC236}">
                <a16:creationId xmlns:a16="http://schemas.microsoft.com/office/drawing/2014/main" id="{B485DB0D-F394-2B27-7F32-2758DD15088C}"/>
              </a:ext>
            </a:extLst>
          </p:cNvPr>
          <p:cNvPicPr>
            <a:picLocks noChangeAspect="1"/>
          </p:cNvPicPr>
          <p:nvPr/>
        </p:nvPicPr>
        <p:blipFill>
          <a:blip r:embed="rId2"/>
          <a:stretch>
            <a:fillRect/>
          </a:stretch>
        </p:blipFill>
        <p:spPr>
          <a:xfrm>
            <a:off x="6703427" y="1545280"/>
            <a:ext cx="5121084" cy="2895851"/>
          </a:xfrm>
          <a:prstGeom prst="rect">
            <a:avLst/>
          </a:prstGeom>
        </p:spPr>
      </p:pic>
    </p:spTree>
    <p:extLst>
      <p:ext uri="{BB962C8B-B14F-4D97-AF65-F5344CB8AC3E}">
        <p14:creationId xmlns:p14="http://schemas.microsoft.com/office/powerpoint/2010/main" val="70159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p:txBody>
      </p:sp>
    </p:spTree>
    <p:extLst>
      <p:ext uri="{BB962C8B-B14F-4D97-AF65-F5344CB8AC3E}">
        <p14:creationId xmlns:p14="http://schemas.microsoft.com/office/powerpoint/2010/main" val="2529107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609599" y="317474"/>
            <a:ext cx="11026902" cy="701041"/>
          </a:xfrm>
        </p:spPr>
        <p:txBody>
          <a:bodyPr/>
          <a:lstStyle/>
          <a:p>
            <a:r>
              <a:rPr lang="nl-NL" dirty="0"/>
              <a:t>Burgerschap</a:t>
            </a:r>
          </a:p>
        </p:txBody>
      </p:sp>
      <p:sp>
        <p:nvSpPr>
          <p:cNvPr id="3" name="Tijdelijke aanduiding voor tekst 2">
            <a:extLst>
              <a:ext uri="{FF2B5EF4-FFF2-40B4-BE49-F238E27FC236}">
                <a16:creationId xmlns:a16="http://schemas.microsoft.com/office/drawing/2014/main" id="{81AF2561-708E-53EE-D7F9-2A954670230C}"/>
              </a:ext>
            </a:extLst>
          </p:cNvPr>
          <p:cNvSpPr>
            <a:spLocks noGrp="1"/>
          </p:cNvSpPr>
          <p:nvPr>
            <p:ph type="body" sz="quarter" idx="12"/>
          </p:nvPr>
        </p:nvSpPr>
        <p:spPr>
          <a:xfrm>
            <a:off x="609599" y="820601"/>
            <a:ext cx="11230467" cy="3987539"/>
          </a:xfrm>
        </p:spPr>
        <p:txBody>
          <a:bodyPr>
            <a:noAutofit/>
          </a:bodyPr>
          <a:lstStyle/>
          <a:p>
            <a:r>
              <a:rPr lang="nl-NL" sz="1400" dirty="0">
                <a:solidFill>
                  <a:schemeClr val="bg1"/>
                </a:solidFill>
              </a:rPr>
              <a:t>Op basisschool De Horizon wordt elk jaar een grote sportdag georganiseerd. Dit jaar heeft de school veel foto’s gemaakt en wil de directeur ze op de schoolwebsite zetten, zodat ouders kunnen zien hoe leuk het was.</a:t>
            </a:r>
          </a:p>
          <a:p>
            <a:r>
              <a:rPr lang="nl-NL" sz="1400" dirty="0">
                <a:solidFill>
                  <a:schemeClr val="bg1"/>
                </a:solidFill>
              </a:rPr>
              <a:t>Maar in de klas ontstaat discussie. Sommige kinderen vinden het een goed idee: “Het is toch leuk als iedereen kan zien wat we gedaan hebben?” Andere kinderen twijfelen: “Wat als iemand die we niet kennen die foto’s ziet?” En er zijn ook kinderen die het helemaal niet fijn vinden als hun foto online komt, zelfs niet op de schoolwebsite.</a:t>
            </a:r>
          </a:p>
          <a:p>
            <a:r>
              <a:rPr lang="nl-NL" sz="1400" dirty="0">
                <a:solidFill>
                  <a:schemeClr val="bg1"/>
                </a:solidFill>
              </a:rPr>
              <a:t>De leerkracht vraagt de klas om mee te denken. Hoe zorg je ervoor dat iedereen zich veilig voelt, zonder dat je het plezier van de sportdag kwijtraakt? En hoe ga je om met verschillende meningen in de groep?</a:t>
            </a:r>
          </a:p>
        </p:txBody>
      </p:sp>
      <p:sp>
        <p:nvSpPr>
          <p:cNvPr id="6" name="Tekstvak 5">
            <a:extLst>
              <a:ext uri="{FF2B5EF4-FFF2-40B4-BE49-F238E27FC236}">
                <a16:creationId xmlns:a16="http://schemas.microsoft.com/office/drawing/2014/main" id="{AF9217F8-B609-7A38-1F3F-EEB94D262D38}"/>
              </a:ext>
            </a:extLst>
          </p:cNvPr>
          <p:cNvSpPr txBox="1"/>
          <p:nvPr/>
        </p:nvSpPr>
        <p:spPr>
          <a:xfrm>
            <a:off x="3425650" y="3754810"/>
            <a:ext cx="7762788" cy="1384995"/>
          </a:xfrm>
          <a:prstGeom prst="rect">
            <a:avLst/>
          </a:prstGeom>
          <a:noFill/>
        </p:spPr>
        <p:txBody>
          <a:bodyPr wrap="square">
            <a:spAutoFit/>
          </a:bodyPr>
          <a:lstStyle/>
          <a:p>
            <a:pPr marL="342900" indent="-342900">
              <a:buFont typeface="+mj-lt"/>
              <a:buAutoNum type="arabicPeriod"/>
            </a:pPr>
            <a:r>
              <a:rPr lang="nl-NL" sz="1400" dirty="0"/>
              <a:t>Waarom is het belangrijk dat kinderen zelf/hun ouders kunnen kiezen wat er online over hen verschijnt?</a:t>
            </a:r>
          </a:p>
          <a:p>
            <a:pPr marL="342900" indent="-342900">
              <a:buFont typeface="+mj-lt"/>
              <a:buAutoNum type="arabicPeriod"/>
            </a:pPr>
            <a:r>
              <a:rPr lang="nl-NL" sz="1400" dirty="0"/>
              <a:t>Hoe kun je rekening houden met kinderen die het wél leuk vinden om foto’s te delen én met kinderen die dat niet willen?</a:t>
            </a:r>
          </a:p>
          <a:p>
            <a:pPr marL="342900" indent="-342900">
              <a:buFont typeface="+mj-lt"/>
              <a:buAutoNum type="arabicPeriod"/>
            </a:pPr>
            <a:r>
              <a:rPr lang="nl-NL" sz="1400" dirty="0"/>
              <a:t>Wat zou volgens jou een goede afspraak zijn voor de hele school, zodat iedereen zich veilig voelt én toch plezier kan hebben tijdens activiteiten?</a:t>
            </a:r>
          </a:p>
        </p:txBody>
      </p:sp>
      <p:pic>
        <p:nvPicPr>
          <p:cNvPr id="8" name="Afbeelding 7">
            <a:extLst>
              <a:ext uri="{FF2B5EF4-FFF2-40B4-BE49-F238E27FC236}">
                <a16:creationId xmlns:a16="http://schemas.microsoft.com/office/drawing/2014/main" id="{CCF3BC7C-243D-CD21-CE52-F6080F9C29C2}"/>
              </a:ext>
            </a:extLst>
          </p:cNvPr>
          <p:cNvPicPr>
            <a:picLocks noChangeAspect="1"/>
          </p:cNvPicPr>
          <p:nvPr/>
        </p:nvPicPr>
        <p:blipFill>
          <a:blip r:embed="rId2"/>
          <a:stretch>
            <a:fillRect/>
          </a:stretch>
        </p:blipFill>
        <p:spPr>
          <a:xfrm>
            <a:off x="759644" y="3433323"/>
            <a:ext cx="2014378" cy="2761343"/>
          </a:xfrm>
          <a:prstGeom prst="rect">
            <a:avLst/>
          </a:prstGeom>
        </p:spPr>
      </p:pic>
    </p:spTree>
    <p:extLst>
      <p:ext uri="{BB962C8B-B14F-4D97-AF65-F5344CB8AC3E}">
        <p14:creationId xmlns:p14="http://schemas.microsoft.com/office/powerpoint/2010/main" val="56740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p:txBody>
          <a:bodyPr/>
          <a:lstStyle/>
          <a:p>
            <a:r>
              <a:rPr lang="nl-NL" dirty="0" err="1"/>
              <a:t>Melles</a:t>
            </a:r>
            <a:r>
              <a:rPr lang="nl-NL" dirty="0"/>
              <a:t> media</a:t>
            </a:r>
          </a:p>
        </p:txBody>
      </p:sp>
      <p:sp>
        <p:nvSpPr>
          <p:cNvPr id="3" name="Tijdelijke aanduiding voor tekst 2">
            <a:extLst>
              <a:ext uri="{FF2B5EF4-FFF2-40B4-BE49-F238E27FC236}">
                <a16:creationId xmlns:a16="http://schemas.microsoft.com/office/drawing/2014/main" id="{D5A5D96C-5B3D-5844-BDC5-E08D26EFCCB5}"/>
              </a:ext>
            </a:extLst>
          </p:cNvPr>
          <p:cNvSpPr>
            <a:spLocks noGrp="1"/>
          </p:cNvSpPr>
          <p:nvPr>
            <p:ph type="body" sz="quarter" idx="12"/>
          </p:nvPr>
        </p:nvSpPr>
        <p:spPr>
          <a:xfrm>
            <a:off x="618177" y="1285336"/>
            <a:ext cx="10345195" cy="4915167"/>
          </a:xfrm>
        </p:spPr>
        <p:txBody>
          <a:bodyPr>
            <a:noAutofit/>
          </a:bodyPr>
          <a:lstStyle/>
          <a:p>
            <a:pPr rtl="0">
              <a:spcBef>
                <a:spcPts val="1000"/>
              </a:spcBef>
              <a:spcAft>
                <a:spcPts val="0"/>
              </a:spcAft>
            </a:pPr>
            <a:r>
              <a:rPr lang="nl-NL" sz="1050" b="0" i="0" u="none" strike="noStrike" dirty="0">
                <a:solidFill>
                  <a:srgbClr val="3F5061"/>
                </a:solidFill>
                <a:effectLst/>
              </a:rPr>
              <a:t>Hoi,</a:t>
            </a:r>
          </a:p>
          <a:p>
            <a:r>
              <a:rPr lang="nl-NL" sz="1050" dirty="0"/>
              <a:t>Vandaag gebeurde er iets dat me nog steeds een beetje onrustig maakt. Ik zit al een tijdje in een </a:t>
            </a:r>
            <a:r>
              <a:rPr lang="nl-NL" sz="1050" dirty="0" err="1"/>
              <a:t>groepschat</a:t>
            </a:r>
            <a:r>
              <a:rPr lang="nl-NL" sz="1050" dirty="0"/>
              <a:t> met vrienden die ik heb leren kennen via een game. Het begon ooit met twee klasgenoten, maar inmiddels zijn er ook mensen bijgekomen die ik alleen online ken. Toch voelt het meestal veilig en gezellig. We lachen om dezelfde dingen, spelen dezelfde games en soms voelt het alsof ik ze beter ken dan sommige kinderen uit mijn klas.</a:t>
            </a:r>
          </a:p>
          <a:p>
            <a:r>
              <a:rPr lang="nl-NL" sz="1050" dirty="0"/>
              <a:t>Maar vanmiddag kwam er ineens iemand nieuw in de chat: </a:t>
            </a:r>
            <a:r>
              <a:rPr lang="nl-NL" sz="1050" b="1" dirty="0"/>
              <a:t>Nova_99</a:t>
            </a:r>
            <a:r>
              <a:rPr lang="nl-NL" sz="1050" dirty="0"/>
              <a:t>. Niemand wist precies wie het was. “Een vriend van een vriend,” zei iemand, maar niemand kon uitleggen welke vriend dat dan was. Dat vond ik al een beetje vreemd, maar ik wilde niet meteen moeilijk doen.</a:t>
            </a:r>
          </a:p>
          <a:p>
            <a:r>
              <a:rPr lang="nl-NL" sz="1050" dirty="0"/>
              <a:t>In het begin zei Nova_99 alleen maar normale dingen. “Hoi”, “Wat spelen jullie?”, dat soort dingen. Maar na een tijdje begon hij vragen te stellen die me een ongemakkelijk gevoel gaven. Eerst vroeg hij: </a:t>
            </a:r>
            <a:r>
              <a:rPr lang="nl-NL" sz="1050" b="1" dirty="0"/>
              <a:t>“Hoe oud zijn jullie eigenlijk?”</a:t>
            </a:r>
            <a:r>
              <a:rPr lang="nl-NL" sz="1050" dirty="0"/>
              <a:t> Daarna: </a:t>
            </a:r>
            <a:r>
              <a:rPr lang="nl-NL" sz="1050" b="1" dirty="0"/>
              <a:t>“Waar woon je ongeveer?”</a:t>
            </a:r>
            <a:r>
              <a:rPr lang="nl-NL" sz="1050" dirty="0"/>
              <a:t> En toen: </a:t>
            </a:r>
            <a:r>
              <a:rPr lang="nl-NL" sz="1050" b="1" dirty="0"/>
              <a:t>“Stuur eens een foto, dan weet ik wie je bent.”</a:t>
            </a:r>
            <a:endParaRPr lang="nl-NL" sz="1050" dirty="0"/>
          </a:p>
          <a:p>
            <a:r>
              <a:rPr lang="nl-NL" sz="1050" dirty="0"/>
              <a:t>Ik voelde meteen een soort knoop in mijn buik. Waarom wil iemand die ik niet ken dat weten? En waarom nu al? Toen ik niet reageerde, stuurde hij: </a:t>
            </a:r>
            <a:r>
              <a:rPr lang="nl-NL" sz="1050" b="1" dirty="0"/>
              <a:t>“Doe niet zo moeilijk, iedereen stuurt dat toch.”</a:t>
            </a:r>
            <a:endParaRPr lang="nl-NL" sz="1050" dirty="0"/>
          </a:p>
          <a:p>
            <a:r>
              <a:rPr lang="nl-NL" sz="1050" dirty="0"/>
              <a:t>Maar dat is helemaal niet waar. In onze groep stuurt bijna niemand foto’s. En al helemaal niet naar iemand die we niet kennen. Ik heb het gesprek </a:t>
            </a:r>
            <a:r>
              <a:rPr lang="nl-NL" sz="1050" dirty="0" err="1"/>
              <a:t>dichtgeklikt</a:t>
            </a:r>
            <a:r>
              <a:rPr lang="nl-NL" sz="1050" dirty="0"/>
              <a:t>, maar nu blijft het maar door mijn hoofd spoken. Wat als hij ook aan de anderen zulke vragen stelt? Wat als iemand wél iets stuurt?</a:t>
            </a:r>
          </a:p>
          <a:p>
            <a:r>
              <a:rPr lang="nl-NL" sz="1050" dirty="0"/>
              <a:t>Ik twijfel wat ik moet doen. Moet ik het zeggen in de groep? Moet ik hem blokkeren? Moet ik het aan iemand vertellen?</a:t>
            </a:r>
          </a:p>
          <a:p>
            <a:pPr rtl="0">
              <a:spcBef>
                <a:spcPts val="1000"/>
              </a:spcBef>
              <a:spcAft>
                <a:spcPts val="0"/>
              </a:spcAft>
            </a:pPr>
            <a:r>
              <a:rPr lang="nl-NL" sz="1050" b="0" i="0" u="none" strike="noStrike" dirty="0">
                <a:solidFill>
                  <a:srgbClr val="3F5061"/>
                </a:solidFill>
                <a:effectLst/>
              </a:rPr>
              <a:t>Groetjes,</a:t>
            </a:r>
          </a:p>
          <a:p>
            <a:pPr rtl="0">
              <a:spcBef>
                <a:spcPts val="1000"/>
              </a:spcBef>
              <a:spcAft>
                <a:spcPts val="0"/>
              </a:spcAft>
            </a:pPr>
            <a:r>
              <a:rPr lang="nl-NL" sz="1050" b="0" i="0" u="none" strike="noStrike" dirty="0">
                <a:solidFill>
                  <a:srgbClr val="3F5061"/>
                </a:solidFill>
                <a:effectLst/>
              </a:rPr>
              <a:t>Melle.</a:t>
            </a:r>
            <a:endParaRPr lang="nl-NL" sz="1050" dirty="0">
              <a:solidFill>
                <a:srgbClr val="3F5061"/>
              </a:solidFill>
            </a:endParaRPr>
          </a:p>
        </p:txBody>
      </p:sp>
      <p:pic>
        <p:nvPicPr>
          <p:cNvPr id="4" name="Afbeelding 3">
            <a:extLst>
              <a:ext uri="{FF2B5EF4-FFF2-40B4-BE49-F238E27FC236}">
                <a16:creationId xmlns:a16="http://schemas.microsoft.com/office/drawing/2014/main" id="{C59A7F61-3CEF-03E9-C8C0-FA8BB6C50D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11394" y="190969"/>
            <a:ext cx="1019181" cy="13971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1"/>
            <a:ext cx="6121139" cy="4374696"/>
          </a:xfrm>
        </p:spPr>
        <p:txBody>
          <a:bodyPr>
            <a:normAutofit fontScale="55000" lnSpcReduction="20000"/>
          </a:bodyPr>
          <a:lstStyle/>
          <a:p>
            <a:r>
              <a:rPr lang="nl-NL" b="1" dirty="0"/>
              <a:t>10 februari = Safer Internet Day</a:t>
            </a:r>
          </a:p>
          <a:p>
            <a:r>
              <a:rPr lang="nl-NL" dirty="0"/>
              <a:t>Van </a:t>
            </a:r>
            <a:r>
              <a:rPr lang="nl-NL" dirty="0">
                <a:hlinkClick r:id="rId3"/>
              </a:rPr>
              <a:t>veiliginternetten.nl</a:t>
            </a:r>
            <a:r>
              <a:rPr lang="nl-NL" dirty="0">
                <a:hlinkClick r:id="rId4"/>
              </a:rPr>
              <a:t>.nl</a:t>
            </a:r>
            <a:r>
              <a:rPr lang="nl-NL" dirty="0"/>
              <a:t>:</a:t>
            </a:r>
          </a:p>
          <a:p>
            <a:pPr fontAlgn="base"/>
            <a:r>
              <a:rPr lang="nl-NL" dirty="0"/>
              <a:t>“</a:t>
            </a:r>
            <a:r>
              <a:rPr lang="nl-NL" b="1" dirty="0"/>
              <a:t>Samen voor een beter internet voor kinderen en jongeren. </a:t>
            </a:r>
            <a:r>
              <a:rPr lang="nl-NL" dirty="0"/>
              <a:t>Op dinsdag 10 februari 2026 vieren we Safer Internet Day met acties die over de hele wereld plaatsvinden. Met het thema “</a:t>
            </a:r>
            <a:r>
              <a:rPr lang="nl-NL" dirty="0" err="1"/>
              <a:t>Together</a:t>
            </a:r>
            <a:r>
              <a:rPr lang="nl-NL" dirty="0"/>
              <a:t> </a:t>
            </a:r>
            <a:r>
              <a:rPr lang="nl-NL" dirty="0" err="1"/>
              <a:t>for</a:t>
            </a:r>
            <a:r>
              <a:rPr lang="nl-NL" dirty="0"/>
              <a:t> a </a:t>
            </a:r>
            <a:r>
              <a:rPr lang="nl-NL" dirty="0" err="1"/>
              <a:t>better</a:t>
            </a:r>
            <a:r>
              <a:rPr lang="nl-NL" dirty="0"/>
              <a:t> internet” roepen we op deze dag alle belanghebbenden op om samen te werken om van het internet een veiligere en betere plek te maken voor iedereen, en vooral voor kinderen en jongeren.”</a:t>
            </a:r>
          </a:p>
          <a:p>
            <a:r>
              <a:rPr lang="nl-NL" dirty="0"/>
              <a:t>Van </a:t>
            </a:r>
            <a:r>
              <a:rPr lang="nl-NL" dirty="0">
                <a:hlinkClick r:id="rId5"/>
              </a:rPr>
              <a:t>saferinternetcentre.nl</a:t>
            </a:r>
            <a:r>
              <a:rPr lang="nl-NL" dirty="0"/>
              <a:t>:</a:t>
            </a:r>
          </a:p>
          <a:p>
            <a:r>
              <a:rPr lang="nl-NL" dirty="0"/>
              <a:t>“Safer Internet Day (SID) is een wereldwijd evenement dat jaarlijks plaatsvindt om een veiliger en verantwoordelijker gebruik van online technologie door kinderen en jongeren te bevorderen. Dit initiatief begon in 2004 als onderdeel van het eerste actieplan voor een veiliger internet van de Europese Unie. Inmiddels wordt de dag gevierd in ongeveer 200 landen en gebieden over de hele wereld en het bereikt daarmee miljoenen mensen. (…) Het hoofddoel van Safer Internet Day is het creëren van bewustwording en het nemen van concrete stappen om kinderen en jongeren online beter te beschermen."</a:t>
            </a:r>
          </a:p>
        </p:txBody>
      </p:sp>
      <p:pic>
        <p:nvPicPr>
          <p:cNvPr id="4" name="Afbeelding 3">
            <a:extLst>
              <a:ext uri="{FF2B5EF4-FFF2-40B4-BE49-F238E27FC236}">
                <a16:creationId xmlns:a16="http://schemas.microsoft.com/office/drawing/2014/main" id="{B87EB7E4-A0B7-380A-2962-FC3A1C9D0992}"/>
              </a:ext>
            </a:extLst>
          </p:cNvPr>
          <p:cNvPicPr>
            <a:picLocks noChangeAspect="1"/>
          </p:cNvPicPr>
          <p:nvPr/>
        </p:nvPicPr>
        <p:blipFill>
          <a:blip r:embed="rId6"/>
          <a:srcRect l="15155" t="5360" r="17036" b="22200"/>
          <a:stretch>
            <a:fillRect/>
          </a:stretch>
        </p:blipFill>
        <p:spPr>
          <a:xfrm>
            <a:off x="6870868" y="1894788"/>
            <a:ext cx="4455246" cy="26772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 (1/2):</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6" y="1324305"/>
            <a:ext cx="8873769" cy="3323109"/>
          </a:xfrm>
        </p:spPr>
        <p:txBody>
          <a:bodyPr>
            <a:noAutofit/>
          </a:bodyPr>
          <a:lstStyle/>
          <a:p>
            <a:r>
              <a:rPr lang="nl-NL" sz="1200" dirty="0"/>
              <a:t>Safer Internet Day is een dag waarop miljoenen kinderen, jongeren en volwassenen over de hele wereld even stilstaan bij één belangrijke vraag: </a:t>
            </a:r>
            <a:r>
              <a:rPr lang="nl-NL" sz="1200" i="1" dirty="0"/>
              <a:t>Hoe kunnen we het internet een plek maken waar iedereen met plezier én veiligheid kan rondkijken, spelen, leren en praten?</a:t>
            </a:r>
            <a:endParaRPr lang="nl-NL" sz="1200" dirty="0"/>
          </a:p>
          <a:p>
            <a:r>
              <a:rPr lang="nl-NL" sz="1200" dirty="0"/>
              <a:t>Want laten we eerlijk zijn: online zijn is leuk. Je kunt gamen met vrienden, filmpjes delen, nieuwe dingen ontdekken, chatten, creatief zijn en jezelf laten zien. Het internet zit vol kansen en mogelijkheden. Maar juist omdat het zo’n grote rol speelt in je leven, is het belangrijk dat je weet hoe je jezelf sterk en slim houdt in die digitale wereld.</a:t>
            </a:r>
          </a:p>
          <a:p>
            <a:r>
              <a:rPr lang="nl-NL" sz="1200" dirty="0"/>
              <a:t>Safer Internet Day gaat daarom niet alleen over sterke wachtwoorden of privacy‑instellingen. Het gaat vooral over </a:t>
            </a:r>
            <a:r>
              <a:rPr lang="nl-NL" sz="1200" b="1" dirty="0"/>
              <a:t>weerbaar zijn</a:t>
            </a:r>
            <a:r>
              <a:rPr lang="nl-NL" sz="1200" dirty="0"/>
              <a:t>:</a:t>
            </a:r>
          </a:p>
          <a:p>
            <a:pPr marL="171450" indent="-171450">
              <a:buFont typeface="Arial" panose="020B0604020202020204" pitchFamily="34" charset="0"/>
              <a:buChar char="•"/>
            </a:pPr>
            <a:r>
              <a:rPr lang="nl-NL" sz="1200" dirty="0"/>
              <a:t>zelf nadenken voordat je iets deelt,</a:t>
            </a:r>
          </a:p>
          <a:p>
            <a:pPr marL="171450" indent="-171450">
              <a:buFont typeface="Arial" panose="020B0604020202020204" pitchFamily="34" charset="0"/>
              <a:buChar char="•"/>
            </a:pPr>
            <a:r>
              <a:rPr lang="nl-NL" sz="1200" dirty="0"/>
              <a:t>weten met wie je praat,</a:t>
            </a:r>
          </a:p>
          <a:p>
            <a:pPr marL="171450" indent="-171450">
              <a:buFont typeface="Arial" panose="020B0604020202020204" pitchFamily="34" charset="0"/>
              <a:buChar char="•"/>
            </a:pPr>
            <a:r>
              <a:rPr lang="nl-NL" sz="1200" dirty="0"/>
              <a:t>herkennen wanneer iets niet klopt,</a:t>
            </a:r>
          </a:p>
          <a:p>
            <a:pPr marL="171450" indent="-171450">
              <a:buFont typeface="Arial" panose="020B0604020202020204" pitchFamily="34" charset="0"/>
              <a:buChar char="•"/>
            </a:pPr>
            <a:r>
              <a:rPr lang="nl-NL" sz="1200" dirty="0"/>
              <a:t>en durven kiezen voor wat goed voelt.</a:t>
            </a:r>
          </a:p>
          <a:p>
            <a:endParaRPr lang="nl-NL" sz="1200" dirty="0"/>
          </a:p>
        </p:txBody>
      </p:sp>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DAE6A-A6A8-6357-F67B-14B7D3643DFC}"/>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A36033A-9CA6-E5DA-1516-C14C11B63131}"/>
              </a:ext>
            </a:extLst>
          </p:cNvPr>
          <p:cNvSpPr>
            <a:spLocks noGrp="1"/>
          </p:cNvSpPr>
          <p:nvPr>
            <p:ph type="body" sz="quarter" idx="11"/>
          </p:nvPr>
        </p:nvSpPr>
        <p:spPr/>
        <p:txBody>
          <a:bodyPr/>
          <a:lstStyle/>
          <a:p>
            <a:r>
              <a:rPr lang="nl-NL" dirty="0"/>
              <a:t>Hoe zit dat (2/2):</a:t>
            </a:r>
          </a:p>
        </p:txBody>
      </p:sp>
      <p:sp>
        <p:nvSpPr>
          <p:cNvPr id="3" name="Tijdelijke aanduiding voor tekst 2">
            <a:extLst>
              <a:ext uri="{FF2B5EF4-FFF2-40B4-BE49-F238E27FC236}">
                <a16:creationId xmlns:a16="http://schemas.microsoft.com/office/drawing/2014/main" id="{9A45B19A-D363-8F98-A207-80979770597C}"/>
              </a:ext>
            </a:extLst>
          </p:cNvPr>
          <p:cNvSpPr>
            <a:spLocks noGrp="1"/>
          </p:cNvSpPr>
          <p:nvPr>
            <p:ph type="body" sz="quarter" idx="12"/>
          </p:nvPr>
        </p:nvSpPr>
        <p:spPr>
          <a:xfrm>
            <a:off x="609597" y="1324305"/>
            <a:ext cx="6319104" cy="3323109"/>
          </a:xfrm>
        </p:spPr>
        <p:txBody>
          <a:bodyPr>
            <a:noAutofit/>
          </a:bodyPr>
          <a:lstStyle/>
          <a:p>
            <a:r>
              <a:rPr lang="nl-NL" sz="1200" dirty="0"/>
              <a:t>Het gaat over </a:t>
            </a:r>
            <a:r>
              <a:rPr lang="nl-NL" sz="1200" b="1" dirty="0"/>
              <a:t>grenzen aangeven</a:t>
            </a:r>
            <a:r>
              <a:rPr lang="nl-NL" sz="1200" dirty="0"/>
              <a:t>, </a:t>
            </a:r>
            <a:r>
              <a:rPr lang="nl-NL" sz="1200" b="1" dirty="0"/>
              <a:t>vriendelijk en respectvol online zijn</a:t>
            </a:r>
            <a:r>
              <a:rPr lang="nl-NL" sz="1200" dirty="0"/>
              <a:t>, en </a:t>
            </a:r>
            <a:r>
              <a:rPr lang="nl-NL" sz="1200" b="1" dirty="0"/>
              <a:t>weten waar je terecht kunt als iets niet oké is</a:t>
            </a:r>
            <a:r>
              <a:rPr lang="nl-NL" sz="1200" dirty="0"/>
              <a:t>. Maar het gaat óók over </a:t>
            </a:r>
            <a:r>
              <a:rPr lang="nl-NL" sz="1200" b="1" dirty="0"/>
              <a:t>veilig plezier maken</a:t>
            </a:r>
            <a:r>
              <a:rPr lang="nl-NL" sz="1200" dirty="0"/>
              <a:t>. Want dat is uiteindelijk waar het internet voor bedoeld is: verbinden, ontdekken, lachen, leren en jezelf kunnen zijn.</a:t>
            </a:r>
          </a:p>
          <a:p>
            <a:r>
              <a:rPr lang="nl-NL" sz="1200" dirty="0"/>
              <a:t>Tijdens deze les duiken we in situaties die je misschien herkent uit games, </a:t>
            </a:r>
            <a:r>
              <a:rPr lang="nl-NL" sz="1200" dirty="0" err="1"/>
              <a:t>groepschats</a:t>
            </a:r>
            <a:r>
              <a:rPr lang="nl-NL" sz="1200" dirty="0"/>
              <a:t> of sociale media. Je leert hoe je slimme keuzes maakt, hoe je anderen kunt helpen en hoe je online net zo stevig in je schoenen staat als offline.</a:t>
            </a:r>
          </a:p>
          <a:p>
            <a:r>
              <a:rPr lang="nl-NL" sz="1200" dirty="0"/>
              <a:t>Safer Internet Day is dus geen waarschuwing, maar een uitnodiging: </a:t>
            </a:r>
            <a:r>
              <a:rPr lang="nl-NL" sz="1200" b="1" dirty="0"/>
              <a:t>Hoe maak jij het internet een plek waar jij én anderen zich goed voelen?</a:t>
            </a:r>
          </a:p>
          <a:p>
            <a:r>
              <a:rPr lang="nl-NL" sz="1200" b="1" dirty="0"/>
              <a:t>Bespreek de stelling(en) op de volgende dia(‘s).</a:t>
            </a:r>
            <a:endParaRPr lang="nl-NL" sz="1200" dirty="0"/>
          </a:p>
        </p:txBody>
      </p:sp>
      <p:pic>
        <p:nvPicPr>
          <p:cNvPr id="5" name="Afbeelding 4" descr="Afbeelding met tekst, computer, tekenfilm, Tekenfilm&#10;&#10;Door AI gegenereerde inhoud is mogelijk onjuist.">
            <a:extLst>
              <a:ext uri="{FF2B5EF4-FFF2-40B4-BE49-F238E27FC236}">
                <a16:creationId xmlns:a16="http://schemas.microsoft.com/office/drawing/2014/main" id="{618C7AA4-6B92-9DB3-1553-01B51EA6B4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390" y="817095"/>
            <a:ext cx="3468422" cy="4754571"/>
          </a:xfrm>
          <a:prstGeom prst="rect">
            <a:avLst/>
          </a:prstGeom>
        </p:spPr>
      </p:pic>
    </p:spTree>
    <p:extLst>
      <p:ext uri="{BB962C8B-B14F-4D97-AF65-F5344CB8AC3E}">
        <p14:creationId xmlns:p14="http://schemas.microsoft.com/office/powerpoint/2010/main" val="24043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“Je kunt online nooit 100% zeker weten wie iemand is.”</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“Je moet altijd reageren op berichten.”</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“Je moet altijd melden als iemand over jouw grenzen gaat.”</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A2CD0-6978-0601-21BE-4AFE25F1DC9E}"/>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48B230A-6336-5C88-7353-83731A2D9E18}"/>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4F355946-9E8C-52C6-2E80-A69A324D5DFE}"/>
              </a:ext>
            </a:extLst>
          </p:cNvPr>
          <p:cNvSpPr>
            <a:spLocks noGrp="1"/>
          </p:cNvSpPr>
          <p:nvPr>
            <p:ph type="body" sz="quarter" idx="12"/>
          </p:nvPr>
        </p:nvSpPr>
        <p:spPr>
          <a:xfrm>
            <a:off x="676616" y="1071481"/>
            <a:ext cx="6960126" cy="3623789"/>
          </a:xfrm>
        </p:spPr>
        <p:txBody>
          <a:bodyPr>
            <a:noAutofit/>
          </a:bodyPr>
          <a:lstStyle/>
          <a:p>
            <a:r>
              <a:rPr lang="nl-NL" sz="1400" dirty="0">
                <a:solidFill>
                  <a:schemeClr val="bg1"/>
                </a:solidFill>
              </a:rPr>
              <a:t>Bespreek deze drie situaties in de klas. Zijn ze grensoverschrijdend of niet?</a:t>
            </a:r>
          </a:p>
          <a:p>
            <a:endParaRPr lang="nl-NL" sz="1400" dirty="0">
              <a:solidFill>
                <a:schemeClr val="bg1"/>
              </a:solidFill>
            </a:endParaRPr>
          </a:p>
        </p:txBody>
      </p:sp>
      <p:sp>
        <p:nvSpPr>
          <p:cNvPr id="4" name="Tekstvak 3">
            <a:extLst>
              <a:ext uri="{FF2B5EF4-FFF2-40B4-BE49-F238E27FC236}">
                <a16:creationId xmlns:a16="http://schemas.microsoft.com/office/drawing/2014/main" id="{400FFF10-4B04-ABA0-ABE8-028823D6BC1D}"/>
              </a:ext>
            </a:extLst>
          </p:cNvPr>
          <p:cNvSpPr txBox="1"/>
          <p:nvPr/>
        </p:nvSpPr>
        <p:spPr>
          <a:xfrm>
            <a:off x="5732178" y="2541408"/>
            <a:ext cx="2526384" cy="2893100"/>
          </a:xfrm>
          <a:custGeom>
            <a:avLst/>
            <a:gdLst>
              <a:gd name="csX0" fmla="*/ 0 w 2526384"/>
              <a:gd name="csY0" fmla="*/ 0 h 2893100"/>
              <a:gd name="csX1" fmla="*/ 480013 w 2526384"/>
              <a:gd name="csY1" fmla="*/ 0 h 2893100"/>
              <a:gd name="csX2" fmla="*/ 1035817 w 2526384"/>
              <a:gd name="csY2" fmla="*/ 0 h 2893100"/>
              <a:gd name="csX3" fmla="*/ 1591622 w 2526384"/>
              <a:gd name="csY3" fmla="*/ 0 h 2893100"/>
              <a:gd name="csX4" fmla="*/ 2071635 w 2526384"/>
              <a:gd name="csY4" fmla="*/ 0 h 2893100"/>
              <a:gd name="csX5" fmla="*/ 2526384 w 2526384"/>
              <a:gd name="csY5" fmla="*/ 0 h 2893100"/>
              <a:gd name="csX6" fmla="*/ 2526384 w 2526384"/>
              <a:gd name="csY6" fmla="*/ 636482 h 2893100"/>
              <a:gd name="csX7" fmla="*/ 2526384 w 2526384"/>
              <a:gd name="csY7" fmla="*/ 1186171 h 2893100"/>
              <a:gd name="csX8" fmla="*/ 2526384 w 2526384"/>
              <a:gd name="csY8" fmla="*/ 1822653 h 2893100"/>
              <a:gd name="csX9" fmla="*/ 2526384 w 2526384"/>
              <a:gd name="csY9" fmla="*/ 2343411 h 2893100"/>
              <a:gd name="csX10" fmla="*/ 2526384 w 2526384"/>
              <a:gd name="csY10" fmla="*/ 2893100 h 2893100"/>
              <a:gd name="csX11" fmla="*/ 2046371 w 2526384"/>
              <a:gd name="csY11" fmla="*/ 2893100 h 2893100"/>
              <a:gd name="csX12" fmla="*/ 1616886 w 2526384"/>
              <a:gd name="csY12" fmla="*/ 2893100 h 2893100"/>
              <a:gd name="csX13" fmla="*/ 1086345 w 2526384"/>
              <a:gd name="csY13" fmla="*/ 2893100 h 2893100"/>
              <a:gd name="csX14" fmla="*/ 631596 w 2526384"/>
              <a:gd name="csY14" fmla="*/ 2893100 h 2893100"/>
              <a:gd name="csX15" fmla="*/ 0 w 2526384"/>
              <a:gd name="csY15" fmla="*/ 2893100 h 2893100"/>
              <a:gd name="csX16" fmla="*/ 0 w 2526384"/>
              <a:gd name="csY16" fmla="*/ 2285549 h 2893100"/>
              <a:gd name="csX17" fmla="*/ 0 w 2526384"/>
              <a:gd name="csY17" fmla="*/ 1793722 h 2893100"/>
              <a:gd name="csX18" fmla="*/ 0 w 2526384"/>
              <a:gd name="csY18" fmla="*/ 1215102 h 2893100"/>
              <a:gd name="csX19" fmla="*/ 0 w 2526384"/>
              <a:gd name="csY19" fmla="*/ 723275 h 2893100"/>
              <a:gd name="csX20" fmla="*/ 0 w 2526384"/>
              <a:gd name="csY20" fmla="*/ 0 h 28931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2526384" h="2893100" fill="none" extrusionOk="0">
                <a:moveTo>
                  <a:pt x="0" y="0"/>
                </a:moveTo>
                <a:cubicBezTo>
                  <a:pt x="153924" y="-19822"/>
                  <a:pt x="241328" y="41584"/>
                  <a:pt x="480013" y="0"/>
                </a:cubicBezTo>
                <a:cubicBezTo>
                  <a:pt x="718698" y="-41584"/>
                  <a:pt x="907177" y="59084"/>
                  <a:pt x="1035817" y="0"/>
                </a:cubicBezTo>
                <a:cubicBezTo>
                  <a:pt x="1164457" y="-59084"/>
                  <a:pt x="1409803" y="46135"/>
                  <a:pt x="1591622" y="0"/>
                </a:cubicBezTo>
                <a:cubicBezTo>
                  <a:pt x="1773441" y="-46135"/>
                  <a:pt x="1848939" y="24460"/>
                  <a:pt x="2071635" y="0"/>
                </a:cubicBezTo>
                <a:cubicBezTo>
                  <a:pt x="2294331" y="-24460"/>
                  <a:pt x="2375404" y="26557"/>
                  <a:pt x="2526384" y="0"/>
                </a:cubicBezTo>
                <a:cubicBezTo>
                  <a:pt x="2541619" y="316068"/>
                  <a:pt x="2458159" y="362479"/>
                  <a:pt x="2526384" y="636482"/>
                </a:cubicBezTo>
                <a:cubicBezTo>
                  <a:pt x="2594609" y="910485"/>
                  <a:pt x="2502686" y="957736"/>
                  <a:pt x="2526384" y="1186171"/>
                </a:cubicBezTo>
                <a:cubicBezTo>
                  <a:pt x="2550082" y="1414606"/>
                  <a:pt x="2519729" y="1662334"/>
                  <a:pt x="2526384" y="1822653"/>
                </a:cubicBezTo>
                <a:cubicBezTo>
                  <a:pt x="2533039" y="1982972"/>
                  <a:pt x="2525472" y="2152779"/>
                  <a:pt x="2526384" y="2343411"/>
                </a:cubicBezTo>
                <a:cubicBezTo>
                  <a:pt x="2527296" y="2534043"/>
                  <a:pt x="2469752" y="2710297"/>
                  <a:pt x="2526384" y="2893100"/>
                </a:cubicBezTo>
                <a:cubicBezTo>
                  <a:pt x="2315023" y="2908648"/>
                  <a:pt x="2229078" y="2848291"/>
                  <a:pt x="2046371" y="2893100"/>
                </a:cubicBezTo>
                <a:cubicBezTo>
                  <a:pt x="1863664" y="2937909"/>
                  <a:pt x="1805428" y="2862334"/>
                  <a:pt x="1616886" y="2893100"/>
                </a:cubicBezTo>
                <a:cubicBezTo>
                  <a:pt x="1428345" y="2923866"/>
                  <a:pt x="1289243" y="2849425"/>
                  <a:pt x="1086345" y="2893100"/>
                </a:cubicBezTo>
                <a:cubicBezTo>
                  <a:pt x="883447" y="2936775"/>
                  <a:pt x="808686" y="2867735"/>
                  <a:pt x="631596" y="2893100"/>
                </a:cubicBezTo>
                <a:cubicBezTo>
                  <a:pt x="454506" y="2918465"/>
                  <a:pt x="307128" y="2832506"/>
                  <a:pt x="0" y="2893100"/>
                </a:cubicBezTo>
                <a:cubicBezTo>
                  <a:pt x="-53341" y="2767384"/>
                  <a:pt x="66283" y="2444543"/>
                  <a:pt x="0" y="2285549"/>
                </a:cubicBezTo>
                <a:cubicBezTo>
                  <a:pt x="-66283" y="2126555"/>
                  <a:pt x="58114" y="2013137"/>
                  <a:pt x="0" y="1793722"/>
                </a:cubicBezTo>
                <a:cubicBezTo>
                  <a:pt x="-58114" y="1574307"/>
                  <a:pt x="63794" y="1452406"/>
                  <a:pt x="0" y="1215102"/>
                </a:cubicBezTo>
                <a:cubicBezTo>
                  <a:pt x="-63794" y="977798"/>
                  <a:pt x="29079" y="942571"/>
                  <a:pt x="0" y="723275"/>
                </a:cubicBezTo>
                <a:cubicBezTo>
                  <a:pt x="-29079" y="503979"/>
                  <a:pt x="71640" y="259645"/>
                  <a:pt x="0" y="0"/>
                </a:cubicBezTo>
                <a:close/>
              </a:path>
              <a:path w="2526384" h="2893100" stroke="0" extrusionOk="0">
                <a:moveTo>
                  <a:pt x="0" y="0"/>
                </a:moveTo>
                <a:cubicBezTo>
                  <a:pt x="252452" y="-30726"/>
                  <a:pt x="390050" y="57514"/>
                  <a:pt x="505277" y="0"/>
                </a:cubicBezTo>
                <a:cubicBezTo>
                  <a:pt x="620504" y="-57514"/>
                  <a:pt x="785691" y="50509"/>
                  <a:pt x="960026" y="0"/>
                </a:cubicBezTo>
                <a:cubicBezTo>
                  <a:pt x="1134361" y="-50509"/>
                  <a:pt x="1376582" y="29233"/>
                  <a:pt x="1490567" y="0"/>
                </a:cubicBezTo>
                <a:cubicBezTo>
                  <a:pt x="1604552" y="-29233"/>
                  <a:pt x="1761888" y="10843"/>
                  <a:pt x="2021107" y="0"/>
                </a:cubicBezTo>
                <a:cubicBezTo>
                  <a:pt x="2280326" y="-10843"/>
                  <a:pt x="2365346" y="45293"/>
                  <a:pt x="2526384" y="0"/>
                </a:cubicBezTo>
                <a:cubicBezTo>
                  <a:pt x="2584269" y="212598"/>
                  <a:pt x="2518994" y="324648"/>
                  <a:pt x="2526384" y="491827"/>
                </a:cubicBezTo>
                <a:cubicBezTo>
                  <a:pt x="2533774" y="659006"/>
                  <a:pt x="2468748" y="992961"/>
                  <a:pt x="2526384" y="1128309"/>
                </a:cubicBezTo>
                <a:cubicBezTo>
                  <a:pt x="2584020" y="1263657"/>
                  <a:pt x="2508846" y="1505966"/>
                  <a:pt x="2526384" y="1706929"/>
                </a:cubicBezTo>
                <a:cubicBezTo>
                  <a:pt x="2543922" y="1907892"/>
                  <a:pt x="2467306" y="2064642"/>
                  <a:pt x="2526384" y="2285549"/>
                </a:cubicBezTo>
                <a:cubicBezTo>
                  <a:pt x="2585462" y="2506456"/>
                  <a:pt x="2465736" y="2767572"/>
                  <a:pt x="2526384" y="2893100"/>
                </a:cubicBezTo>
                <a:cubicBezTo>
                  <a:pt x="2325701" y="2914432"/>
                  <a:pt x="2159314" y="2836592"/>
                  <a:pt x="1970580" y="2893100"/>
                </a:cubicBezTo>
                <a:cubicBezTo>
                  <a:pt x="1781846" y="2949608"/>
                  <a:pt x="1582097" y="2854274"/>
                  <a:pt x="1440039" y="2893100"/>
                </a:cubicBezTo>
                <a:cubicBezTo>
                  <a:pt x="1297981" y="2931926"/>
                  <a:pt x="1150504" y="2840045"/>
                  <a:pt x="884234" y="2893100"/>
                </a:cubicBezTo>
                <a:cubicBezTo>
                  <a:pt x="617965" y="2946155"/>
                  <a:pt x="294294" y="2837507"/>
                  <a:pt x="0" y="2893100"/>
                </a:cubicBezTo>
                <a:cubicBezTo>
                  <a:pt x="-20294" y="2611957"/>
                  <a:pt x="69506" y="2425785"/>
                  <a:pt x="0" y="2285549"/>
                </a:cubicBezTo>
                <a:cubicBezTo>
                  <a:pt x="-69506" y="2145313"/>
                  <a:pt x="20136" y="1789011"/>
                  <a:pt x="0" y="1649067"/>
                </a:cubicBezTo>
                <a:cubicBezTo>
                  <a:pt x="-20136" y="1509123"/>
                  <a:pt x="63099" y="1267014"/>
                  <a:pt x="0" y="1012585"/>
                </a:cubicBezTo>
                <a:cubicBezTo>
                  <a:pt x="-63099" y="758156"/>
                  <a:pt x="80456" y="314814"/>
                  <a:pt x="0" y="0"/>
                </a:cubicBezTo>
                <a:close/>
              </a:path>
            </a:pathLst>
          </a:custGeom>
          <a:ln>
            <a:extLst>
              <a:ext uri="{C807C97D-BFC1-408E-A445-0C87EB9F89A2}">
                <ask:lineSketchStyleProps xmlns:ask="http://schemas.microsoft.com/office/drawing/2018/sketchyshapes" sd="2261005024">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400" dirty="0"/>
              <a:t>In een </a:t>
            </a:r>
            <a:r>
              <a:rPr lang="nl-NL" sz="1400" dirty="0" err="1"/>
              <a:t>groepschat</a:t>
            </a:r>
            <a:r>
              <a:rPr lang="nl-NL" sz="1400" dirty="0"/>
              <a:t> stuurt iemand een bewerkte foto van een klasgenoot met een gemene tekst erbij. Een paar anderen reageren met lachende </a:t>
            </a:r>
            <a:r>
              <a:rPr lang="nl-NL" sz="1400" dirty="0" err="1"/>
              <a:t>emoji’s</a:t>
            </a:r>
            <a:r>
              <a:rPr lang="nl-NL" sz="1400" dirty="0"/>
              <a:t>. Jij vindt het eigenlijk niet grappig en je merkt dat de klasgenoot in kwestie stil blijft. De afzender zegt: “Kom op, het is maar een grap.” Maar het voelt niet oké.</a:t>
            </a:r>
          </a:p>
        </p:txBody>
      </p:sp>
      <p:sp>
        <p:nvSpPr>
          <p:cNvPr id="6" name="Tekstvak 5">
            <a:extLst>
              <a:ext uri="{FF2B5EF4-FFF2-40B4-BE49-F238E27FC236}">
                <a16:creationId xmlns:a16="http://schemas.microsoft.com/office/drawing/2014/main" id="{87FA58A4-A7D4-7EC1-3946-EE17BFFEA3B0}"/>
              </a:ext>
            </a:extLst>
          </p:cNvPr>
          <p:cNvSpPr txBox="1"/>
          <p:nvPr/>
        </p:nvSpPr>
        <p:spPr>
          <a:xfrm>
            <a:off x="1732419" y="1772522"/>
            <a:ext cx="2526384" cy="3108543"/>
          </a:xfrm>
          <a:custGeom>
            <a:avLst/>
            <a:gdLst>
              <a:gd name="csX0" fmla="*/ 0 w 2526384"/>
              <a:gd name="csY0" fmla="*/ 0 h 3108543"/>
              <a:gd name="csX1" fmla="*/ 505277 w 2526384"/>
              <a:gd name="csY1" fmla="*/ 0 h 3108543"/>
              <a:gd name="csX2" fmla="*/ 1061081 w 2526384"/>
              <a:gd name="csY2" fmla="*/ 0 h 3108543"/>
              <a:gd name="csX3" fmla="*/ 1541094 w 2526384"/>
              <a:gd name="csY3" fmla="*/ 0 h 3108543"/>
              <a:gd name="csX4" fmla="*/ 2071635 w 2526384"/>
              <a:gd name="csY4" fmla="*/ 0 h 3108543"/>
              <a:gd name="csX5" fmla="*/ 2526384 w 2526384"/>
              <a:gd name="csY5" fmla="*/ 0 h 3108543"/>
              <a:gd name="csX6" fmla="*/ 2526384 w 2526384"/>
              <a:gd name="csY6" fmla="*/ 455920 h 3108543"/>
              <a:gd name="csX7" fmla="*/ 2526384 w 2526384"/>
              <a:gd name="csY7" fmla="*/ 942925 h 3108543"/>
              <a:gd name="csX8" fmla="*/ 2526384 w 2526384"/>
              <a:gd name="csY8" fmla="*/ 1492101 h 3108543"/>
              <a:gd name="csX9" fmla="*/ 2526384 w 2526384"/>
              <a:gd name="csY9" fmla="*/ 1948020 h 3108543"/>
              <a:gd name="csX10" fmla="*/ 2526384 w 2526384"/>
              <a:gd name="csY10" fmla="*/ 2435025 h 3108543"/>
              <a:gd name="csX11" fmla="*/ 2526384 w 2526384"/>
              <a:gd name="csY11" fmla="*/ 3108543 h 3108543"/>
              <a:gd name="csX12" fmla="*/ 1995843 w 2526384"/>
              <a:gd name="csY12" fmla="*/ 3108543 h 3108543"/>
              <a:gd name="csX13" fmla="*/ 1566358 w 2526384"/>
              <a:gd name="csY13" fmla="*/ 3108543 h 3108543"/>
              <a:gd name="csX14" fmla="*/ 1086345 w 2526384"/>
              <a:gd name="csY14" fmla="*/ 3108543 h 3108543"/>
              <a:gd name="csX15" fmla="*/ 606332 w 2526384"/>
              <a:gd name="csY15" fmla="*/ 3108543 h 3108543"/>
              <a:gd name="csX16" fmla="*/ 0 w 2526384"/>
              <a:gd name="csY16" fmla="*/ 3108543 h 3108543"/>
              <a:gd name="csX17" fmla="*/ 0 w 2526384"/>
              <a:gd name="csY17" fmla="*/ 2559367 h 3108543"/>
              <a:gd name="csX18" fmla="*/ 0 w 2526384"/>
              <a:gd name="csY18" fmla="*/ 2010191 h 3108543"/>
              <a:gd name="csX19" fmla="*/ 0 w 2526384"/>
              <a:gd name="csY19" fmla="*/ 1554272 h 3108543"/>
              <a:gd name="csX20" fmla="*/ 0 w 2526384"/>
              <a:gd name="csY20" fmla="*/ 1036181 h 3108543"/>
              <a:gd name="csX21" fmla="*/ 0 w 2526384"/>
              <a:gd name="csY21" fmla="*/ 455920 h 3108543"/>
              <a:gd name="csX22" fmla="*/ 0 w 2526384"/>
              <a:gd name="csY22" fmla="*/ 0 h 31085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2526384" h="3108543" fill="none" extrusionOk="0">
                <a:moveTo>
                  <a:pt x="0" y="0"/>
                </a:moveTo>
                <a:cubicBezTo>
                  <a:pt x="181099" y="-38479"/>
                  <a:pt x="329267" y="37033"/>
                  <a:pt x="505277" y="0"/>
                </a:cubicBezTo>
                <a:cubicBezTo>
                  <a:pt x="681287" y="-37033"/>
                  <a:pt x="915304" y="24411"/>
                  <a:pt x="1061081" y="0"/>
                </a:cubicBezTo>
                <a:cubicBezTo>
                  <a:pt x="1206858" y="-24411"/>
                  <a:pt x="1413300" y="48265"/>
                  <a:pt x="1541094" y="0"/>
                </a:cubicBezTo>
                <a:cubicBezTo>
                  <a:pt x="1668888" y="-48265"/>
                  <a:pt x="1924229" y="18754"/>
                  <a:pt x="2071635" y="0"/>
                </a:cubicBezTo>
                <a:cubicBezTo>
                  <a:pt x="2219041" y="-18754"/>
                  <a:pt x="2390934" y="1502"/>
                  <a:pt x="2526384" y="0"/>
                </a:cubicBezTo>
                <a:cubicBezTo>
                  <a:pt x="2526827" y="121556"/>
                  <a:pt x="2513723" y="330345"/>
                  <a:pt x="2526384" y="455920"/>
                </a:cubicBezTo>
                <a:cubicBezTo>
                  <a:pt x="2539045" y="581495"/>
                  <a:pt x="2506231" y="773595"/>
                  <a:pt x="2526384" y="942925"/>
                </a:cubicBezTo>
                <a:cubicBezTo>
                  <a:pt x="2546537" y="1112255"/>
                  <a:pt x="2488375" y="1333577"/>
                  <a:pt x="2526384" y="1492101"/>
                </a:cubicBezTo>
                <a:cubicBezTo>
                  <a:pt x="2564393" y="1650625"/>
                  <a:pt x="2490337" y="1727020"/>
                  <a:pt x="2526384" y="1948020"/>
                </a:cubicBezTo>
                <a:cubicBezTo>
                  <a:pt x="2562431" y="2169020"/>
                  <a:pt x="2495219" y="2245850"/>
                  <a:pt x="2526384" y="2435025"/>
                </a:cubicBezTo>
                <a:cubicBezTo>
                  <a:pt x="2557549" y="2624200"/>
                  <a:pt x="2449301" y="2875625"/>
                  <a:pt x="2526384" y="3108543"/>
                </a:cubicBezTo>
                <a:cubicBezTo>
                  <a:pt x="2305496" y="3122780"/>
                  <a:pt x="2183858" y="3056338"/>
                  <a:pt x="1995843" y="3108543"/>
                </a:cubicBezTo>
                <a:cubicBezTo>
                  <a:pt x="1807828" y="3160748"/>
                  <a:pt x="1688868" y="3071889"/>
                  <a:pt x="1566358" y="3108543"/>
                </a:cubicBezTo>
                <a:cubicBezTo>
                  <a:pt x="1443849" y="3145197"/>
                  <a:pt x="1194794" y="3054454"/>
                  <a:pt x="1086345" y="3108543"/>
                </a:cubicBezTo>
                <a:cubicBezTo>
                  <a:pt x="977896" y="3162632"/>
                  <a:pt x="835598" y="3060246"/>
                  <a:pt x="606332" y="3108543"/>
                </a:cubicBezTo>
                <a:cubicBezTo>
                  <a:pt x="377066" y="3156840"/>
                  <a:pt x="254570" y="3061776"/>
                  <a:pt x="0" y="3108543"/>
                </a:cubicBezTo>
                <a:cubicBezTo>
                  <a:pt x="-32009" y="2984737"/>
                  <a:pt x="21856" y="2721082"/>
                  <a:pt x="0" y="2559367"/>
                </a:cubicBezTo>
                <a:cubicBezTo>
                  <a:pt x="-21856" y="2397652"/>
                  <a:pt x="23038" y="2282362"/>
                  <a:pt x="0" y="2010191"/>
                </a:cubicBezTo>
                <a:cubicBezTo>
                  <a:pt x="-23038" y="1738020"/>
                  <a:pt x="9749" y="1687786"/>
                  <a:pt x="0" y="1554272"/>
                </a:cubicBezTo>
                <a:cubicBezTo>
                  <a:pt x="-9749" y="1420758"/>
                  <a:pt x="24498" y="1278589"/>
                  <a:pt x="0" y="1036181"/>
                </a:cubicBezTo>
                <a:cubicBezTo>
                  <a:pt x="-24498" y="793773"/>
                  <a:pt x="31703" y="606246"/>
                  <a:pt x="0" y="455920"/>
                </a:cubicBezTo>
                <a:cubicBezTo>
                  <a:pt x="-31703" y="305594"/>
                  <a:pt x="52956" y="202710"/>
                  <a:pt x="0" y="0"/>
                </a:cubicBezTo>
                <a:close/>
              </a:path>
              <a:path w="2526384" h="3108543" stroke="0" extrusionOk="0">
                <a:moveTo>
                  <a:pt x="0" y="0"/>
                </a:moveTo>
                <a:cubicBezTo>
                  <a:pt x="252452" y="-30726"/>
                  <a:pt x="390050" y="57514"/>
                  <a:pt x="505277" y="0"/>
                </a:cubicBezTo>
                <a:cubicBezTo>
                  <a:pt x="620504" y="-57514"/>
                  <a:pt x="785691" y="50509"/>
                  <a:pt x="960026" y="0"/>
                </a:cubicBezTo>
                <a:cubicBezTo>
                  <a:pt x="1134361" y="-50509"/>
                  <a:pt x="1376582" y="29233"/>
                  <a:pt x="1490567" y="0"/>
                </a:cubicBezTo>
                <a:cubicBezTo>
                  <a:pt x="1604552" y="-29233"/>
                  <a:pt x="1761888" y="10843"/>
                  <a:pt x="2021107" y="0"/>
                </a:cubicBezTo>
                <a:cubicBezTo>
                  <a:pt x="2280326" y="-10843"/>
                  <a:pt x="2365346" y="45293"/>
                  <a:pt x="2526384" y="0"/>
                </a:cubicBezTo>
                <a:cubicBezTo>
                  <a:pt x="2556862" y="174943"/>
                  <a:pt x="2494063" y="276784"/>
                  <a:pt x="2526384" y="424834"/>
                </a:cubicBezTo>
                <a:cubicBezTo>
                  <a:pt x="2558705" y="572884"/>
                  <a:pt x="2515135" y="801099"/>
                  <a:pt x="2526384" y="1005096"/>
                </a:cubicBezTo>
                <a:cubicBezTo>
                  <a:pt x="2537633" y="1209093"/>
                  <a:pt x="2514485" y="1287701"/>
                  <a:pt x="2526384" y="1523186"/>
                </a:cubicBezTo>
                <a:cubicBezTo>
                  <a:pt x="2538283" y="1758671"/>
                  <a:pt x="2501776" y="1803797"/>
                  <a:pt x="2526384" y="2041277"/>
                </a:cubicBezTo>
                <a:cubicBezTo>
                  <a:pt x="2550992" y="2278757"/>
                  <a:pt x="2524116" y="2256293"/>
                  <a:pt x="2526384" y="2466111"/>
                </a:cubicBezTo>
                <a:cubicBezTo>
                  <a:pt x="2528652" y="2675929"/>
                  <a:pt x="2478601" y="2937311"/>
                  <a:pt x="2526384" y="3108543"/>
                </a:cubicBezTo>
                <a:cubicBezTo>
                  <a:pt x="2384978" y="3159789"/>
                  <a:pt x="2302655" y="3105774"/>
                  <a:pt x="2096899" y="3108543"/>
                </a:cubicBezTo>
                <a:cubicBezTo>
                  <a:pt x="1891144" y="3111312"/>
                  <a:pt x="1807364" y="3055488"/>
                  <a:pt x="1541094" y="3108543"/>
                </a:cubicBezTo>
                <a:cubicBezTo>
                  <a:pt x="1274825" y="3161598"/>
                  <a:pt x="1310073" y="3107951"/>
                  <a:pt x="1086345" y="3108543"/>
                </a:cubicBezTo>
                <a:cubicBezTo>
                  <a:pt x="862617" y="3109135"/>
                  <a:pt x="729958" y="3100724"/>
                  <a:pt x="555804" y="3108543"/>
                </a:cubicBezTo>
                <a:cubicBezTo>
                  <a:pt x="381650" y="3116362"/>
                  <a:pt x="187624" y="3044913"/>
                  <a:pt x="0" y="3108543"/>
                </a:cubicBezTo>
                <a:cubicBezTo>
                  <a:pt x="-25406" y="2898999"/>
                  <a:pt x="47116" y="2822781"/>
                  <a:pt x="0" y="2559367"/>
                </a:cubicBezTo>
                <a:cubicBezTo>
                  <a:pt x="-47116" y="2295953"/>
                  <a:pt x="42300" y="2123647"/>
                  <a:pt x="0" y="2010191"/>
                </a:cubicBezTo>
                <a:cubicBezTo>
                  <a:pt x="-42300" y="1896735"/>
                  <a:pt x="54964" y="1693702"/>
                  <a:pt x="0" y="1523186"/>
                </a:cubicBezTo>
                <a:cubicBezTo>
                  <a:pt x="-54964" y="1352670"/>
                  <a:pt x="21613" y="1259098"/>
                  <a:pt x="0" y="1098352"/>
                </a:cubicBezTo>
                <a:cubicBezTo>
                  <a:pt x="-21613" y="937606"/>
                  <a:pt x="647" y="773435"/>
                  <a:pt x="0" y="580261"/>
                </a:cubicBezTo>
                <a:cubicBezTo>
                  <a:pt x="-647" y="387087"/>
                  <a:pt x="6392" y="188377"/>
                  <a:pt x="0" y="0"/>
                </a:cubicBezTo>
                <a:close/>
              </a:path>
            </a:pathLst>
          </a:custGeom>
          <a:ln>
            <a:extLst>
              <a:ext uri="{C807C97D-BFC1-408E-A445-0C87EB9F89A2}">
                <ask:lineSketchStyleProps xmlns:ask="http://schemas.microsoft.com/office/drawing/2018/sketchyshapes" sd="2261005024">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400" dirty="0"/>
              <a:t>In een online game vraagt iemand die je al een paar keer hebt gezien of je mee wilt naar een “privé‑server”. Hij zegt dat het daar rustiger is en dat hij je “coole trucs” kan laten zien. Het klinkt vriendelijk, maar je kent hem niet echt en je weet niet wie er nog meer in die privé‑server zitten. Je twijfelt of je moet meegaan of niet.</a:t>
            </a:r>
          </a:p>
        </p:txBody>
      </p:sp>
      <p:sp>
        <p:nvSpPr>
          <p:cNvPr id="7" name="Tekstvak 6">
            <a:extLst>
              <a:ext uri="{FF2B5EF4-FFF2-40B4-BE49-F238E27FC236}">
                <a16:creationId xmlns:a16="http://schemas.microsoft.com/office/drawing/2014/main" id="{E6851848-5CF4-7972-BD11-CBEF9A840926}"/>
              </a:ext>
            </a:extLst>
          </p:cNvPr>
          <p:cNvSpPr txBox="1"/>
          <p:nvPr/>
        </p:nvSpPr>
        <p:spPr>
          <a:xfrm>
            <a:off x="9110117" y="466574"/>
            <a:ext cx="2526384" cy="3108543"/>
          </a:xfrm>
          <a:custGeom>
            <a:avLst/>
            <a:gdLst>
              <a:gd name="csX0" fmla="*/ 0 w 2526384"/>
              <a:gd name="csY0" fmla="*/ 0 h 3108543"/>
              <a:gd name="csX1" fmla="*/ 505277 w 2526384"/>
              <a:gd name="csY1" fmla="*/ 0 h 3108543"/>
              <a:gd name="csX2" fmla="*/ 1061081 w 2526384"/>
              <a:gd name="csY2" fmla="*/ 0 h 3108543"/>
              <a:gd name="csX3" fmla="*/ 1541094 w 2526384"/>
              <a:gd name="csY3" fmla="*/ 0 h 3108543"/>
              <a:gd name="csX4" fmla="*/ 2071635 w 2526384"/>
              <a:gd name="csY4" fmla="*/ 0 h 3108543"/>
              <a:gd name="csX5" fmla="*/ 2526384 w 2526384"/>
              <a:gd name="csY5" fmla="*/ 0 h 3108543"/>
              <a:gd name="csX6" fmla="*/ 2526384 w 2526384"/>
              <a:gd name="csY6" fmla="*/ 455920 h 3108543"/>
              <a:gd name="csX7" fmla="*/ 2526384 w 2526384"/>
              <a:gd name="csY7" fmla="*/ 942925 h 3108543"/>
              <a:gd name="csX8" fmla="*/ 2526384 w 2526384"/>
              <a:gd name="csY8" fmla="*/ 1492101 h 3108543"/>
              <a:gd name="csX9" fmla="*/ 2526384 w 2526384"/>
              <a:gd name="csY9" fmla="*/ 1948020 h 3108543"/>
              <a:gd name="csX10" fmla="*/ 2526384 w 2526384"/>
              <a:gd name="csY10" fmla="*/ 2435025 h 3108543"/>
              <a:gd name="csX11" fmla="*/ 2526384 w 2526384"/>
              <a:gd name="csY11" fmla="*/ 3108543 h 3108543"/>
              <a:gd name="csX12" fmla="*/ 1995843 w 2526384"/>
              <a:gd name="csY12" fmla="*/ 3108543 h 3108543"/>
              <a:gd name="csX13" fmla="*/ 1566358 w 2526384"/>
              <a:gd name="csY13" fmla="*/ 3108543 h 3108543"/>
              <a:gd name="csX14" fmla="*/ 1086345 w 2526384"/>
              <a:gd name="csY14" fmla="*/ 3108543 h 3108543"/>
              <a:gd name="csX15" fmla="*/ 606332 w 2526384"/>
              <a:gd name="csY15" fmla="*/ 3108543 h 3108543"/>
              <a:gd name="csX16" fmla="*/ 0 w 2526384"/>
              <a:gd name="csY16" fmla="*/ 3108543 h 3108543"/>
              <a:gd name="csX17" fmla="*/ 0 w 2526384"/>
              <a:gd name="csY17" fmla="*/ 2559367 h 3108543"/>
              <a:gd name="csX18" fmla="*/ 0 w 2526384"/>
              <a:gd name="csY18" fmla="*/ 2010191 h 3108543"/>
              <a:gd name="csX19" fmla="*/ 0 w 2526384"/>
              <a:gd name="csY19" fmla="*/ 1554272 h 3108543"/>
              <a:gd name="csX20" fmla="*/ 0 w 2526384"/>
              <a:gd name="csY20" fmla="*/ 1036181 h 3108543"/>
              <a:gd name="csX21" fmla="*/ 0 w 2526384"/>
              <a:gd name="csY21" fmla="*/ 455920 h 3108543"/>
              <a:gd name="csX22" fmla="*/ 0 w 2526384"/>
              <a:gd name="csY22" fmla="*/ 0 h 31085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2526384" h="3108543" fill="none" extrusionOk="0">
                <a:moveTo>
                  <a:pt x="0" y="0"/>
                </a:moveTo>
                <a:cubicBezTo>
                  <a:pt x="181099" y="-38479"/>
                  <a:pt x="329267" y="37033"/>
                  <a:pt x="505277" y="0"/>
                </a:cubicBezTo>
                <a:cubicBezTo>
                  <a:pt x="681287" y="-37033"/>
                  <a:pt x="915304" y="24411"/>
                  <a:pt x="1061081" y="0"/>
                </a:cubicBezTo>
                <a:cubicBezTo>
                  <a:pt x="1206858" y="-24411"/>
                  <a:pt x="1413300" y="48265"/>
                  <a:pt x="1541094" y="0"/>
                </a:cubicBezTo>
                <a:cubicBezTo>
                  <a:pt x="1668888" y="-48265"/>
                  <a:pt x="1924229" y="18754"/>
                  <a:pt x="2071635" y="0"/>
                </a:cubicBezTo>
                <a:cubicBezTo>
                  <a:pt x="2219041" y="-18754"/>
                  <a:pt x="2390934" y="1502"/>
                  <a:pt x="2526384" y="0"/>
                </a:cubicBezTo>
                <a:cubicBezTo>
                  <a:pt x="2526827" y="121556"/>
                  <a:pt x="2513723" y="330345"/>
                  <a:pt x="2526384" y="455920"/>
                </a:cubicBezTo>
                <a:cubicBezTo>
                  <a:pt x="2539045" y="581495"/>
                  <a:pt x="2506231" y="773595"/>
                  <a:pt x="2526384" y="942925"/>
                </a:cubicBezTo>
                <a:cubicBezTo>
                  <a:pt x="2546537" y="1112255"/>
                  <a:pt x="2488375" y="1333577"/>
                  <a:pt x="2526384" y="1492101"/>
                </a:cubicBezTo>
                <a:cubicBezTo>
                  <a:pt x="2564393" y="1650625"/>
                  <a:pt x="2490337" y="1727020"/>
                  <a:pt x="2526384" y="1948020"/>
                </a:cubicBezTo>
                <a:cubicBezTo>
                  <a:pt x="2562431" y="2169020"/>
                  <a:pt x="2495219" y="2245850"/>
                  <a:pt x="2526384" y="2435025"/>
                </a:cubicBezTo>
                <a:cubicBezTo>
                  <a:pt x="2557549" y="2624200"/>
                  <a:pt x="2449301" y="2875625"/>
                  <a:pt x="2526384" y="3108543"/>
                </a:cubicBezTo>
                <a:cubicBezTo>
                  <a:pt x="2305496" y="3122780"/>
                  <a:pt x="2183858" y="3056338"/>
                  <a:pt x="1995843" y="3108543"/>
                </a:cubicBezTo>
                <a:cubicBezTo>
                  <a:pt x="1807828" y="3160748"/>
                  <a:pt x="1688868" y="3071889"/>
                  <a:pt x="1566358" y="3108543"/>
                </a:cubicBezTo>
                <a:cubicBezTo>
                  <a:pt x="1443849" y="3145197"/>
                  <a:pt x="1194794" y="3054454"/>
                  <a:pt x="1086345" y="3108543"/>
                </a:cubicBezTo>
                <a:cubicBezTo>
                  <a:pt x="977896" y="3162632"/>
                  <a:pt x="835598" y="3060246"/>
                  <a:pt x="606332" y="3108543"/>
                </a:cubicBezTo>
                <a:cubicBezTo>
                  <a:pt x="377066" y="3156840"/>
                  <a:pt x="254570" y="3061776"/>
                  <a:pt x="0" y="3108543"/>
                </a:cubicBezTo>
                <a:cubicBezTo>
                  <a:pt x="-32009" y="2984737"/>
                  <a:pt x="21856" y="2721082"/>
                  <a:pt x="0" y="2559367"/>
                </a:cubicBezTo>
                <a:cubicBezTo>
                  <a:pt x="-21856" y="2397652"/>
                  <a:pt x="23038" y="2282362"/>
                  <a:pt x="0" y="2010191"/>
                </a:cubicBezTo>
                <a:cubicBezTo>
                  <a:pt x="-23038" y="1738020"/>
                  <a:pt x="9749" y="1687786"/>
                  <a:pt x="0" y="1554272"/>
                </a:cubicBezTo>
                <a:cubicBezTo>
                  <a:pt x="-9749" y="1420758"/>
                  <a:pt x="24498" y="1278589"/>
                  <a:pt x="0" y="1036181"/>
                </a:cubicBezTo>
                <a:cubicBezTo>
                  <a:pt x="-24498" y="793773"/>
                  <a:pt x="31703" y="606246"/>
                  <a:pt x="0" y="455920"/>
                </a:cubicBezTo>
                <a:cubicBezTo>
                  <a:pt x="-31703" y="305594"/>
                  <a:pt x="52956" y="202710"/>
                  <a:pt x="0" y="0"/>
                </a:cubicBezTo>
                <a:close/>
              </a:path>
              <a:path w="2526384" h="3108543" stroke="0" extrusionOk="0">
                <a:moveTo>
                  <a:pt x="0" y="0"/>
                </a:moveTo>
                <a:cubicBezTo>
                  <a:pt x="252452" y="-30726"/>
                  <a:pt x="390050" y="57514"/>
                  <a:pt x="505277" y="0"/>
                </a:cubicBezTo>
                <a:cubicBezTo>
                  <a:pt x="620504" y="-57514"/>
                  <a:pt x="785691" y="50509"/>
                  <a:pt x="960026" y="0"/>
                </a:cubicBezTo>
                <a:cubicBezTo>
                  <a:pt x="1134361" y="-50509"/>
                  <a:pt x="1376582" y="29233"/>
                  <a:pt x="1490567" y="0"/>
                </a:cubicBezTo>
                <a:cubicBezTo>
                  <a:pt x="1604552" y="-29233"/>
                  <a:pt x="1761888" y="10843"/>
                  <a:pt x="2021107" y="0"/>
                </a:cubicBezTo>
                <a:cubicBezTo>
                  <a:pt x="2280326" y="-10843"/>
                  <a:pt x="2365346" y="45293"/>
                  <a:pt x="2526384" y="0"/>
                </a:cubicBezTo>
                <a:cubicBezTo>
                  <a:pt x="2556862" y="174943"/>
                  <a:pt x="2494063" y="276784"/>
                  <a:pt x="2526384" y="424834"/>
                </a:cubicBezTo>
                <a:cubicBezTo>
                  <a:pt x="2558705" y="572884"/>
                  <a:pt x="2515135" y="801099"/>
                  <a:pt x="2526384" y="1005096"/>
                </a:cubicBezTo>
                <a:cubicBezTo>
                  <a:pt x="2537633" y="1209093"/>
                  <a:pt x="2514485" y="1287701"/>
                  <a:pt x="2526384" y="1523186"/>
                </a:cubicBezTo>
                <a:cubicBezTo>
                  <a:pt x="2538283" y="1758671"/>
                  <a:pt x="2501776" y="1803797"/>
                  <a:pt x="2526384" y="2041277"/>
                </a:cubicBezTo>
                <a:cubicBezTo>
                  <a:pt x="2550992" y="2278757"/>
                  <a:pt x="2524116" y="2256293"/>
                  <a:pt x="2526384" y="2466111"/>
                </a:cubicBezTo>
                <a:cubicBezTo>
                  <a:pt x="2528652" y="2675929"/>
                  <a:pt x="2478601" y="2937311"/>
                  <a:pt x="2526384" y="3108543"/>
                </a:cubicBezTo>
                <a:cubicBezTo>
                  <a:pt x="2384978" y="3159789"/>
                  <a:pt x="2302655" y="3105774"/>
                  <a:pt x="2096899" y="3108543"/>
                </a:cubicBezTo>
                <a:cubicBezTo>
                  <a:pt x="1891144" y="3111312"/>
                  <a:pt x="1807364" y="3055488"/>
                  <a:pt x="1541094" y="3108543"/>
                </a:cubicBezTo>
                <a:cubicBezTo>
                  <a:pt x="1274825" y="3161598"/>
                  <a:pt x="1310073" y="3107951"/>
                  <a:pt x="1086345" y="3108543"/>
                </a:cubicBezTo>
                <a:cubicBezTo>
                  <a:pt x="862617" y="3109135"/>
                  <a:pt x="729958" y="3100724"/>
                  <a:pt x="555804" y="3108543"/>
                </a:cubicBezTo>
                <a:cubicBezTo>
                  <a:pt x="381650" y="3116362"/>
                  <a:pt x="187624" y="3044913"/>
                  <a:pt x="0" y="3108543"/>
                </a:cubicBezTo>
                <a:cubicBezTo>
                  <a:pt x="-25406" y="2898999"/>
                  <a:pt x="47116" y="2822781"/>
                  <a:pt x="0" y="2559367"/>
                </a:cubicBezTo>
                <a:cubicBezTo>
                  <a:pt x="-47116" y="2295953"/>
                  <a:pt x="42300" y="2123647"/>
                  <a:pt x="0" y="2010191"/>
                </a:cubicBezTo>
                <a:cubicBezTo>
                  <a:pt x="-42300" y="1896735"/>
                  <a:pt x="54964" y="1693702"/>
                  <a:pt x="0" y="1523186"/>
                </a:cubicBezTo>
                <a:cubicBezTo>
                  <a:pt x="-54964" y="1352670"/>
                  <a:pt x="21613" y="1259098"/>
                  <a:pt x="0" y="1098352"/>
                </a:cubicBezTo>
                <a:cubicBezTo>
                  <a:pt x="-21613" y="937606"/>
                  <a:pt x="647" y="773435"/>
                  <a:pt x="0" y="580261"/>
                </a:cubicBezTo>
                <a:cubicBezTo>
                  <a:pt x="-647" y="387087"/>
                  <a:pt x="6392" y="188377"/>
                  <a:pt x="0" y="0"/>
                </a:cubicBezTo>
                <a:close/>
              </a:path>
            </a:pathLst>
          </a:custGeom>
          <a:ln>
            <a:extLst>
              <a:ext uri="{C807C97D-BFC1-408E-A445-0C87EB9F89A2}">
                <ask:lineSketchStyleProps xmlns:ask="http://schemas.microsoft.com/office/drawing/2018/sketchyshapes" sd="2261005024">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400" dirty="0"/>
              <a:t>Tijdens het chatten vraagt iemand die je niet kent ineens naar je leeftijd, je school en of je “in de buurt van het winkelcentrum woont”. Wanneer je zegt dat je dat liever niet vertelt, stuurt hij: “Waarom niet? Ik vraag het toch gewoon aardig.” Hij blijft doorvragen, ook als jij probeert het onderwerp te veranderen.</a:t>
            </a:r>
          </a:p>
        </p:txBody>
      </p:sp>
    </p:spTree>
    <p:extLst>
      <p:ext uri="{BB962C8B-B14F-4D97-AF65-F5344CB8AC3E}">
        <p14:creationId xmlns:p14="http://schemas.microsoft.com/office/powerpoint/2010/main" val="148821179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2008</TotalTime>
  <Words>2009</Words>
  <Application>Microsoft Office PowerPoint</Application>
  <PresentationFormat>Breedbeeld</PresentationFormat>
  <Paragraphs>95</Paragraphs>
  <Slides>14</Slides>
  <Notes>9</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14</vt:i4>
      </vt:variant>
    </vt:vector>
  </HeadingPairs>
  <TitlesOfParts>
    <vt:vector size="20" baseType="lpstr">
      <vt:lpstr>Calibri</vt:lpstr>
      <vt:lpstr>Poppins</vt:lpstr>
      <vt:lpstr>Aptos</vt:lpstr>
      <vt:lpstr>Arial</vt:lpstr>
      <vt:lpstr>Kantoorthema</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Barry Kuijpers</cp:lastModifiedBy>
  <cp:revision>58</cp:revision>
  <dcterms:created xsi:type="dcterms:W3CDTF">2022-01-30T11:55:21Z</dcterms:created>
  <dcterms:modified xsi:type="dcterms:W3CDTF">2026-02-06T12:00:43Z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