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8" r:id="rId5"/>
  </p:sldMasterIdLst>
  <p:notesMasterIdLst>
    <p:notesMasterId r:id="rId18"/>
  </p:notesMasterIdLst>
  <p:sldIdLst>
    <p:sldId id="268" r:id="rId6"/>
    <p:sldId id="269" r:id="rId7"/>
    <p:sldId id="258" r:id="rId8"/>
    <p:sldId id="296" r:id="rId9"/>
    <p:sldId id="314" r:id="rId10"/>
    <p:sldId id="260" r:id="rId11"/>
    <p:sldId id="259" r:id="rId12"/>
    <p:sldId id="261" r:id="rId13"/>
    <p:sldId id="312" r:id="rId14"/>
    <p:sldId id="264" r:id="rId15"/>
    <p:sldId id="280" r:id="rId16"/>
    <p:sldId id="281" r:id="rId17"/>
  </p:sldIdLst>
  <p:sldSz cx="12192000" cy="6858000"/>
  <p:notesSz cx="6858000" cy="9144000"/>
  <p:embeddedFontLst>
    <p:embeddedFont>
      <p:font typeface="Poppins" panose="00000500000000000000" pitchFamily="2" charset="0"/>
      <p:regular r:id="rId19"/>
      <p:bold r:id="rId20"/>
      <p:italic r:id="rId21"/>
      <p:boldItalic r:id="rId2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DEBD3F-9566-46AD-85D8-38726F33A4F3}" type="doc">
      <dgm:prSet loTypeId="urn:microsoft.com/office/officeart/2005/8/layout/process1" loCatId="process" qsTypeId="urn:microsoft.com/office/officeart/2005/8/quickstyle/simple1" qsCatId="simple" csTypeId="urn:microsoft.com/office/officeart/2005/8/colors/accent1_2" csCatId="accent1" phldr="1"/>
      <dgm:spPr/>
    </dgm:pt>
    <dgm:pt modelId="{B5A49805-32C5-49B0-9D9A-8B0A8D86262A}">
      <dgm:prSet phldrT="[Tekst]"/>
      <dgm:spPr/>
      <dgm:t>
        <a:bodyPr/>
        <a:lstStyle/>
        <a:p>
          <a:pPr>
            <a:buFont typeface="+mj-lt"/>
            <a:buAutoNum type="arabicPeriod"/>
          </a:pPr>
          <a:r>
            <a:rPr lang="nl-NL" b="1" dirty="0"/>
            <a:t>Vragen beantwoorden</a:t>
          </a:r>
          <a:endParaRPr lang="nl-NL" dirty="0"/>
        </a:p>
      </dgm:t>
    </dgm:pt>
    <dgm:pt modelId="{CCCBFA5D-BCB9-46B6-985E-9A772729E79E}" type="parTrans" cxnId="{E6C8BF54-718A-4AE7-84BB-66A8EDA5E0BA}">
      <dgm:prSet/>
      <dgm:spPr/>
      <dgm:t>
        <a:bodyPr/>
        <a:lstStyle/>
        <a:p>
          <a:endParaRPr lang="nl-NL"/>
        </a:p>
      </dgm:t>
    </dgm:pt>
    <dgm:pt modelId="{92483A1F-8749-405C-A7EB-848B6E6E2E9D}" type="sibTrans" cxnId="{E6C8BF54-718A-4AE7-84BB-66A8EDA5E0BA}">
      <dgm:prSet/>
      <dgm:spPr/>
      <dgm:t>
        <a:bodyPr/>
        <a:lstStyle/>
        <a:p>
          <a:endParaRPr lang="nl-NL"/>
        </a:p>
      </dgm:t>
    </dgm:pt>
    <dgm:pt modelId="{9FD200D3-C772-4A45-9546-F7D1C2B1841A}">
      <dgm:prSet phldrT="[Tekst]"/>
      <dgm:spPr/>
      <dgm:t>
        <a:bodyPr/>
        <a:lstStyle/>
        <a:p>
          <a:r>
            <a:rPr lang="nl-NL" b="1" dirty="0"/>
            <a:t>Data verzamelen</a:t>
          </a:r>
          <a:endParaRPr lang="nl-NL" dirty="0"/>
        </a:p>
      </dgm:t>
    </dgm:pt>
    <dgm:pt modelId="{F04361A1-1425-46F8-8493-4CB1E5FC056A}" type="parTrans" cxnId="{30190BCC-7AEE-4CD8-92F5-082A358F1D40}">
      <dgm:prSet/>
      <dgm:spPr/>
      <dgm:t>
        <a:bodyPr/>
        <a:lstStyle/>
        <a:p>
          <a:endParaRPr lang="nl-NL"/>
        </a:p>
      </dgm:t>
    </dgm:pt>
    <dgm:pt modelId="{79BC7E82-E69F-483D-B69F-053E880EC8FC}" type="sibTrans" cxnId="{30190BCC-7AEE-4CD8-92F5-082A358F1D40}">
      <dgm:prSet/>
      <dgm:spPr/>
      <dgm:t>
        <a:bodyPr/>
        <a:lstStyle/>
        <a:p>
          <a:endParaRPr lang="nl-NL"/>
        </a:p>
      </dgm:t>
    </dgm:pt>
    <dgm:pt modelId="{7FADD607-A91B-4E25-875E-ADBD16058999}">
      <dgm:prSet phldrT="[Tekst]"/>
      <dgm:spPr/>
      <dgm:t>
        <a:bodyPr/>
        <a:lstStyle/>
        <a:p>
          <a:pPr>
            <a:buFont typeface="+mj-lt"/>
            <a:buAutoNum type="arabicPeriod"/>
          </a:pPr>
          <a:r>
            <a:rPr lang="nl-NL" b="1" dirty="0"/>
            <a:t>Data verwerken</a:t>
          </a:r>
          <a:endParaRPr lang="nl-NL" dirty="0"/>
        </a:p>
      </dgm:t>
    </dgm:pt>
    <dgm:pt modelId="{4813F277-CFF7-4B95-99A0-BD70522057B0}" type="parTrans" cxnId="{CB49C356-D56F-4B81-84D6-C7DC96996C02}">
      <dgm:prSet/>
      <dgm:spPr/>
      <dgm:t>
        <a:bodyPr/>
        <a:lstStyle/>
        <a:p>
          <a:endParaRPr lang="nl-NL"/>
        </a:p>
      </dgm:t>
    </dgm:pt>
    <dgm:pt modelId="{C84D2CDB-42AD-461C-A6EF-09EEB38F4091}" type="sibTrans" cxnId="{CB49C356-D56F-4B81-84D6-C7DC96996C02}">
      <dgm:prSet/>
      <dgm:spPr/>
      <dgm:t>
        <a:bodyPr/>
        <a:lstStyle/>
        <a:p>
          <a:endParaRPr lang="nl-NL"/>
        </a:p>
      </dgm:t>
    </dgm:pt>
    <dgm:pt modelId="{0B5C0043-04CE-4659-9ADA-D648B5468111}">
      <dgm:prSet/>
      <dgm:spPr/>
      <dgm:t>
        <a:bodyPr/>
        <a:lstStyle/>
        <a:p>
          <a:r>
            <a:rPr lang="nl-NL" b="1"/>
            <a:t>Informatie samenvoegen</a:t>
          </a:r>
          <a:endParaRPr lang="nl-NL"/>
        </a:p>
      </dgm:t>
    </dgm:pt>
    <dgm:pt modelId="{BDE3C7E1-04AA-4B8F-9F99-74F9B34CC03A}" type="parTrans" cxnId="{03A66B08-A099-4503-BA6C-17178B5B7484}">
      <dgm:prSet/>
      <dgm:spPr/>
      <dgm:t>
        <a:bodyPr/>
        <a:lstStyle/>
        <a:p>
          <a:endParaRPr lang="nl-NL"/>
        </a:p>
      </dgm:t>
    </dgm:pt>
    <dgm:pt modelId="{75FCA174-C2DC-4F29-9D23-C06D2BDEFA31}" type="sibTrans" cxnId="{03A66B08-A099-4503-BA6C-17178B5B7484}">
      <dgm:prSet/>
      <dgm:spPr/>
      <dgm:t>
        <a:bodyPr/>
        <a:lstStyle/>
        <a:p>
          <a:endParaRPr lang="nl-NL"/>
        </a:p>
      </dgm:t>
    </dgm:pt>
    <dgm:pt modelId="{BE159CEB-DC17-40B8-8C8C-25DDE8E0577A}">
      <dgm:prSet/>
      <dgm:spPr/>
      <dgm:t>
        <a:bodyPr/>
        <a:lstStyle/>
        <a:p>
          <a:r>
            <a:rPr lang="nl-NL" b="1"/>
            <a:t>Schooladvies maken</a:t>
          </a:r>
          <a:endParaRPr lang="nl-NL"/>
        </a:p>
      </dgm:t>
    </dgm:pt>
    <dgm:pt modelId="{4A6ED92A-EA21-49A5-AF77-B6CCD64A027F}" type="parTrans" cxnId="{CB339992-7B69-43C6-8228-105202070150}">
      <dgm:prSet/>
      <dgm:spPr/>
      <dgm:t>
        <a:bodyPr/>
        <a:lstStyle/>
        <a:p>
          <a:endParaRPr lang="nl-NL"/>
        </a:p>
      </dgm:t>
    </dgm:pt>
    <dgm:pt modelId="{BFE8D004-335F-4BD3-A28C-BD988A0266F5}" type="sibTrans" cxnId="{CB339992-7B69-43C6-8228-105202070150}">
      <dgm:prSet/>
      <dgm:spPr/>
      <dgm:t>
        <a:bodyPr/>
        <a:lstStyle/>
        <a:p>
          <a:endParaRPr lang="nl-NL"/>
        </a:p>
      </dgm:t>
    </dgm:pt>
    <dgm:pt modelId="{4F5FD0B8-B61E-4350-846D-9938B152735A}" type="pres">
      <dgm:prSet presAssocID="{50DEBD3F-9566-46AD-85D8-38726F33A4F3}" presName="Name0" presStyleCnt="0">
        <dgm:presLayoutVars>
          <dgm:dir/>
          <dgm:resizeHandles val="exact"/>
        </dgm:presLayoutVars>
      </dgm:prSet>
      <dgm:spPr/>
    </dgm:pt>
    <dgm:pt modelId="{BE3C225E-1A43-4BA0-95A2-E63AF7185CEC}" type="pres">
      <dgm:prSet presAssocID="{B5A49805-32C5-49B0-9D9A-8B0A8D86262A}" presName="node" presStyleLbl="node1" presStyleIdx="0" presStyleCnt="5">
        <dgm:presLayoutVars>
          <dgm:bulletEnabled val="1"/>
        </dgm:presLayoutVars>
      </dgm:prSet>
      <dgm:spPr/>
    </dgm:pt>
    <dgm:pt modelId="{06E31B53-C4AB-4107-B7B0-C2BBFAF0B85A}" type="pres">
      <dgm:prSet presAssocID="{92483A1F-8749-405C-A7EB-848B6E6E2E9D}" presName="sibTrans" presStyleLbl="sibTrans2D1" presStyleIdx="0" presStyleCnt="4"/>
      <dgm:spPr/>
    </dgm:pt>
    <dgm:pt modelId="{0865FDB2-AD38-466B-AAB4-4DF1A3DAE9A4}" type="pres">
      <dgm:prSet presAssocID="{92483A1F-8749-405C-A7EB-848B6E6E2E9D}" presName="connectorText" presStyleLbl="sibTrans2D1" presStyleIdx="0" presStyleCnt="4"/>
      <dgm:spPr/>
    </dgm:pt>
    <dgm:pt modelId="{FC4FC428-7338-4C26-BB07-766CEE429199}" type="pres">
      <dgm:prSet presAssocID="{9FD200D3-C772-4A45-9546-F7D1C2B1841A}" presName="node" presStyleLbl="node1" presStyleIdx="1" presStyleCnt="5">
        <dgm:presLayoutVars>
          <dgm:bulletEnabled val="1"/>
        </dgm:presLayoutVars>
      </dgm:prSet>
      <dgm:spPr/>
    </dgm:pt>
    <dgm:pt modelId="{2B0DDEA4-4103-405D-A548-125610A76DFB}" type="pres">
      <dgm:prSet presAssocID="{79BC7E82-E69F-483D-B69F-053E880EC8FC}" presName="sibTrans" presStyleLbl="sibTrans2D1" presStyleIdx="1" presStyleCnt="4"/>
      <dgm:spPr/>
    </dgm:pt>
    <dgm:pt modelId="{91D67A08-839C-4925-B4F9-D8E501B0117F}" type="pres">
      <dgm:prSet presAssocID="{79BC7E82-E69F-483D-B69F-053E880EC8FC}" presName="connectorText" presStyleLbl="sibTrans2D1" presStyleIdx="1" presStyleCnt="4"/>
      <dgm:spPr/>
    </dgm:pt>
    <dgm:pt modelId="{A44B0ABF-DECA-4703-99A7-1FCCEF193A01}" type="pres">
      <dgm:prSet presAssocID="{7FADD607-A91B-4E25-875E-ADBD16058999}" presName="node" presStyleLbl="node1" presStyleIdx="2" presStyleCnt="5">
        <dgm:presLayoutVars>
          <dgm:bulletEnabled val="1"/>
        </dgm:presLayoutVars>
      </dgm:prSet>
      <dgm:spPr/>
    </dgm:pt>
    <dgm:pt modelId="{B8295252-67BB-449B-963E-7DDABD9F7B60}" type="pres">
      <dgm:prSet presAssocID="{C84D2CDB-42AD-461C-A6EF-09EEB38F4091}" presName="sibTrans" presStyleLbl="sibTrans2D1" presStyleIdx="2" presStyleCnt="4"/>
      <dgm:spPr/>
    </dgm:pt>
    <dgm:pt modelId="{A1D8D9A8-0BAE-4B04-8C65-F5F75F3832ED}" type="pres">
      <dgm:prSet presAssocID="{C84D2CDB-42AD-461C-A6EF-09EEB38F4091}" presName="connectorText" presStyleLbl="sibTrans2D1" presStyleIdx="2" presStyleCnt="4"/>
      <dgm:spPr/>
    </dgm:pt>
    <dgm:pt modelId="{67F608E8-A3C4-4EBC-9218-3C3C1B54C941}" type="pres">
      <dgm:prSet presAssocID="{0B5C0043-04CE-4659-9ADA-D648B5468111}" presName="node" presStyleLbl="node1" presStyleIdx="3" presStyleCnt="5">
        <dgm:presLayoutVars>
          <dgm:bulletEnabled val="1"/>
        </dgm:presLayoutVars>
      </dgm:prSet>
      <dgm:spPr/>
    </dgm:pt>
    <dgm:pt modelId="{9DAD7ABF-2B47-4333-A1DC-9482F0B0FB7A}" type="pres">
      <dgm:prSet presAssocID="{75FCA174-C2DC-4F29-9D23-C06D2BDEFA31}" presName="sibTrans" presStyleLbl="sibTrans2D1" presStyleIdx="3" presStyleCnt="4"/>
      <dgm:spPr/>
    </dgm:pt>
    <dgm:pt modelId="{C9BBA329-A366-4C31-A04C-D904D094E0F8}" type="pres">
      <dgm:prSet presAssocID="{75FCA174-C2DC-4F29-9D23-C06D2BDEFA31}" presName="connectorText" presStyleLbl="sibTrans2D1" presStyleIdx="3" presStyleCnt="4"/>
      <dgm:spPr/>
    </dgm:pt>
    <dgm:pt modelId="{2074BBB1-A56A-4C6E-8E38-8EB98AB347A6}" type="pres">
      <dgm:prSet presAssocID="{BE159CEB-DC17-40B8-8C8C-25DDE8E0577A}" presName="node" presStyleLbl="node1" presStyleIdx="4" presStyleCnt="5">
        <dgm:presLayoutVars>
          <dgm:bulletEnabled val="1"/>
        </dgm:presLayoutVars>
      </dgm:prSet>
      <dgm:spPr/>
    </dgm:pt>
  </dgm:ptLst>
  <dgm:cxnLst>
    <dgm:cxn modelId="{03A66B08-A099-4503-BA6C-17178B5B7484}" srcId="{50DEBD3F-9566-46AD-85D8-38726F33A4F3}" destId="{0B5C0043-04CE-4659-9ADA-D648B5468111}" srcOrd="3" destOrd="0" parTransId="{BDE3C7E1-04AA-4B8F-9F99-74F9B34CC03A}" sibTransId="{75FCA174-C2DC-4F29-9D23-C06D2BDEFA31}"/>
    <dgm:cxn modelId="{BAA87311-DF08-4231-804C-5967E49DEAEE}" type="presOf" srcId="{B5A49805-32C5-49B0-9D9A-8B0A8D86262A}" destId="{BE3C225E-1A43-4BA0-95A2-E63AF7185CEC}" srcOrd="0" destOrd="0" presId="urn:microsoft.com/office/officeart/2005/8/layout/process1"/>
    <dgm:cxn modelId="{3E9F2925-8E17-4E79-BA67-34B6873A5679}" type="presOf" srcId="{75FCA174-C2DC-4F29-9D23-C06D2BDEFA31}" destId="{9DAD7ABF-2B47-4333-A1DC-9482F0B0FB7A}" srcOrd="0" destOrd="0" presId="urn:microsoft.com/office/officeart/2005/8/layout/process1"/>
    <dgm:cxn modelId="{5AC1EC44-A76A-4C81-87EE-614E179BBDA5}" type="presOf" srcId="{50DEBD3F-9566-46AD-85D8-38726F33A4F3}" destId="{4F5FD0B8-B61E-4350-846D-9938B152735A}" srcOrd="0" destOrd="0" presId="urn:microsoft.com/office/officeart/2005/8/layout/process1"/>
    <dgm:cxn modelId="{8714E165-6668-4217-AF94-E77DDEC25102}" type="presOf" srcId="{BE159CEB-DC17-40B8-8C8C-25DDE8E0577A}" destId="{2074BBB1-A56A-4C6E-8E38-8EB98AB347A6}" srcOrd="0" destOrd="0" presId="urn:microsoft.com/office/officeart/2005/8/layout/process1"/>
    <dgm:cxn modelId="{E8693548-4177-4D56-AD56-CC48FACE617F}" type="presOf" srcId="{79BC7E82-E69F-483D-B69F-053E880EC8FC}" destId="{91D67A08-839C-4925-B4F9-D8E501B0117F}" srcOrd="1" destOrd="0" presId="urn:microsoft.com/office/officeart/2005/8/layout/process1"/>
    <dgm:cxn modelId="{B4D23F6F-BC6C-455E-BD25-7DE308303B94}" type="presOf" srcId="{0B5C0043-04CE-4659-9ADA-D648B5468111}" destId="{67F608E8-A3C4-4EBC-9218-3C3C1B54C941}" srcOrd="0" destOrd="0" presId="urn:microsoft.com/office/officeart/2005/8/layout/process1"/>
    <dgm:cxn modelId="{E6C8BF54-718A-4AE7-84BB-66A8EDA5E0BA}" srcId="{50DEBD3F-9566-46AD-85D8-38726F33A4F3}" destId="{B5A49805-32C5-49B0-9D9A-8B0A8D86262A}" srcOrd="0" destOrd="0" parTransId="{CCCBFA5D-BCB9-46B6-985E-9A772729E79E}" sibTransId="{92483A1F-8749-405C-A7EB-848B6E6E2E9D}"/>
    <dgm:cxn modelId="{BA80A075-8C6C-480C-AAEA-F15CC8CB5E68}" type="presOf" srcId="{9FD200D3-C772-4A45-9546-F7D1C2B1841A}" destId="{FC4FC428-7338-4C26-BB07-766CEE429199}" srcOrd="0" destOrd="0" presId="urn:microsoft.com/office/officeart/2005/8/layout/process1"/>
    <dgm:cxn modelId="{CB49C356-D56F-4B81-84D6-C7DC96996C02}" srcId="{50DEBD3F-9566-46AD-85D8-38726F33A4F3}" destId="{7FADD607-A91B-4E25-875E-ADBD16058999}" srcOrd="2" destOrd="0" parTransId="{4813F277-CFF7-4B95-99A0-BD70522057B0}" sibTransId="{C84D2CDB-42AD-461C-A6EF-09EEB38F4091}"/>
    <dgm:cxn modelId="{286CC788-D1EA-40A0-8072-0BEB47FAA261}" type="presOf" srcId="{C84D2CDB-42AD-461C-A6EF-09EEB38F4091}" destId="{A1D8D9A8-0BAE-4B04-8C65-F5F75F3832ED}" srcOrd="1" destOrd="0" presId="urn:microsoft.com/office/officeart/2005/8/layout/process1"/>
    <dgm:cxn modelId="{DA38D08A-3C14-455B-A516-6A4988E69F04}" type="presOf" srcId="{92483A1F-8749-405C-A7EB-848B6E6E2E9D}" destId="{06E31B53-C4AB-4107-B7B0-C2BBFAF0B85A}" srcOrd="0" destOrd="0" presId="urn:microsoft.com/office/officeart/2005/8/layout/process1"/>
    <dgm:cxn modelId="{CB339992-7B69-43C6-8228-105202070150}" srcId="{50DEBD3F-9566-46AD-85D8-38726F33A4F3}" destId="{BE159CEB-DC17-40B8-8C8C-25DDE8E0577A}" srcOrd="4" destOrd="0" parTransId="{4A6ED92A-EA21-49A5-AF77-B6CCD64A027F}" sibTransId="{BFE8D004-335F-4BD3-A28C-BD988A0266F5}"/>
    <dgm:cxn modelId="{0C7290C0-6DFC-4C2C-9AB1-E6F195C222D4}" type="presOf" srcId="{7FADD607-A91B-4E25-875E-ADBD16058999}" destId="{A44B0ABF-DECA-4703-99A7-1FCCEF193A01}" srcOrd="0" destOrd="0" presId="urn:microsoft.com/office/officeart/2005/8/layout/process1"/>
    <dgm:cxn modelId="{C02DD3C8-0A26-415A-93C5-63077A626BFB}" type="presOf" srcId="{C84D2CDB-42AD-461C-A6EF-09EEB38F4091}" destId="{B8295252-67BB-449B-963E-7DDABD9F7B60}" srcOrd="0" destOrd="0" presId="urn:microsoft.com/office/officeart/2005/8/layout/process1"/>
    <dgm:cxn modelId="{88CEB5C9-F22D-4012-9DC9-54DCA9FFCBBE}" type="presOf" srcId="{75FCA174-C2DC-4F29-9D23-C06D2BDEFA31}" destId="{C9BBA329-A366-4C31-A04C-D904D094E0F8}" srcOrd="1" destOrd="0" presId="urn:microsoft.com/office/officeart/2005/8/layout/process1"/>
    <dgm:cxn modelId="{30190BCC-7AEE-4CD8-92F5-082A358F1D40}" srcId="{50DEBD3F-9566-46AD-85D8-38726F33A4F3}" destId="{9FD200D3-C772-4A45-9546-F7D1C2B1841A}" srcOrd="1" destOrd="0" parTransId="{F04361A1-1425-46F8-8493-4CB1E5FC056A}" sibTransId="{79BC7E82-E69F-483D-B69F-053E880EC8FC}"/>
    <dgm:cxn modelId="{5D49AFE2-10DF-4BE6-B3D2-FBB2F5B2BE23}" type="presOf" srcId="{79BC7E82-E69F-483D-B69F-053E880EC8FC}" destId="{2B0DDEA4-4103-405D-A548-125610A76DFB}" srcOrd="0" destOrd="0" presId="urn:microsoft.com/office/officeart/2005/8/layout/process1"/>
    <dgm:cxn modelId="{1B6E4AE7-BEDC-4B45-9EAA-3340B247A971}" type="presOf" srcId="{92483A1F-8749-405C-A7EB-848B6E6E2E9D}" destId="{0865FDB2-AD38-466B-AAB4-4DF1A3DAE9A4}" srcOrd="1" destOrd="0" presId="urn:microsoft.com/office/officeart/2005/8/layout/process1"/>
    <dgm:cxn modelId="{C893EA85-F9A7-4D1B-892F-297FABD08508}" type="presParOf" srcId="{4F5FD0B8-B61E-4350-846D-9938B152735A}" destId="{BE3C225E-1A43-4BA0-95A2-E63AF7185CEC}" srcOrd="0" destOrd="0" presId="urn:microsoft.com/office/officeart/2005/8/layout/process1"/>
    <dgm:cxn modelId="{2415B61B-1832-41D2-B6F7-4F9D7333542F}" type="presParOf" srcId="{4F5FD0B8-B61E-4350-846D-9938B152735A}" destId="{06E31B53-C4AB-4107-B7B0-C2BBFAF0B85A}" srcOrd="1" destOrd="0" presId="urn:microsoft.com/office/officeart/2005/8/layout/process1"/>
    <dgm:cxn modelId="{87B84DEF-36B9-48C1-A10A-EF7AEC95EACF}" type="presParOf" srcId="{06E31B53-C4AB-4107-B7B0-C2BBFAF0B85A}" destId="{0865FDB2-AD38-466B-AAB4-4DF1A3DAE9A4}" srcOrd="0" destOrd="0" presId="urn:microsoft.com/office/officeart/2005/8/layout/process1"/>
    <dgm:cxn modelId="{7AE3936A-6B46-4C68-89DE-8A19321A47BA}" type="presParOf" srcId="{4F5FD0B8-B61E-4350-846D-9938B152735A}" destId="{FC4FC428-7338-4C26-BB07-766CEE429199}" srcOrd="2" destOrd="0" presId="urn:microsoft.com/office/officeart/2005/8/layout/process1"/>
    <dgm:cxn modelId="{E71DDD7D-43A4-4CFC-B501-451599CBA115}" type="presParOf" srcId="{4F5FD0B8-B61E-4350-846D-9938B152735A}" destId="{2B0DDEA4-4103-405D-A548-125610A76DFB}" srcOrd="3" destOrd="0" presId="urn:microsoft.com/office/officeart/2005/8/layout/process1"/>
    <dgm:cxn modelId="{EB348B5A-11C8-433C-BA5E-18993F71B407}" type="presParOf" srcId="{2B0DDEA4-4103-405D-A548-125610A76DFB}" destId="{91D67A08-839C-4925-B4F9-D8E501B0117F}" srcOrd="0" destOrd="0" presId="urn:microsoft.com/office/officeart/2005/8/layout/process1"/>
    <dgm:cxn modelId="{D4E62A38-E794-42FD-AE04-09C4D2B8BB7B}" type="presParOf" srcId="{4F5FD0B8-B61E-4350-846D-9938B152735A}" destId="{A44B0ABF-DECA-4703-99A7-1FCCEF193A01}" srcOrd="4" destOrd="0" presId="urn:microsoft.com/office/officeart/2005/8/layout/process1"/>
    <dgm:cxn modelId="{2B8C6638-610A-4BAE-B787-9BC8E6767D53}" type="presParOf" srcId="{4F5FD0B8-B61E-4350-846D-9938B152735A}" destId="{B8295252-67BB-449B-963E-7DDABD9F7B60}" srcOrd="5" destOrd="0" presId="urn:microsoft.com/office/officeart/2005/8/layout/process1"/>
    <dgm:cxn modelId="{6A0BD31A-1A9F-49E0-BEC9-3B9ED4B4F1E2}" type="presParOf" srcId="{B8295252-67BB-449B-963E-7DDABD9F7B60}" destId="{A1D8D9A8-0BAE-4B04-8C65-F5F75F3832ED}" srcOrd="0" destOrd="0" presId="urn:microsoft.com/office/officeart/2005/8/layout/process1"/>
    <dgm:cxn modelId="{818C59C3-BD75-433C-92C3-5B10EF1B575E}" type="presParOf" srcId="{4F5FD0B8-B61E-4350-846D-9938B152735A}" destId="{67F608E8-A3C4-4EBC-9218-3C3C1B54C941}" srcOrd="6" destOrd="0" presId="urn:microsoft.com/office/officeart/2005/8/layout/process1"/>
    <dgm:cxn modelId="{FFE7F507-1485-43D2-B394-E6B1C57C13EB}" type="presParOf" srcId="{4F5FD0B8-B61E-4350-846D-9938B152735A}" destId="{9DAD7ABF-2B47-4333-A1DC-9482F0B0FB7A}" srcOrd="7" destOrd="0" presId="urn:microsoft.com/office/officeart/2005/8/layout/process1"/>
    <dgm:cxn modelId="{21AE654B-B428-4257-8BDC-99338EEDF727}" type="presParOf" srcId="{9DAD7ABF-2B47-4333-A1DC-9482F0B0FB7A}" destId="{C9BBA329-A366-4C31-A04C-D904D094E0F8}" srcOrd="0" destOrd="0" presId="urn:microsoft.com/office/officeart/2005/8/layout/process1"/>
    <dgm:cxn modelId="{6909ABE9-36F3-4ECE-B1A1-7C2579D497F4}" type="presParOf" srcId="{4F5FD0B8-B61E-4350-846D-9938B152735A}" destId="{2074BBB1-A56A-4C6E-8E38-8EB98AB347A6}"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C225E-1A43-4BA0-95A2-E63AF7185CEC}">
      <dsp:nvSpPr>
        <dsp:cNvPr id="0" name=""/>
        <dsp:cNvSpPr/>
      </dsp:nvSpPr>
      <dsp:spPr>
        <a:xfrm>
          <a:off x="4276" y="1764250"/>
          <a:ext cx="1325598" cy="795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nl-NL" sz="1200" b="1" kern="1200" dirty="0"/>
            <a:t>Vragen beantwoorden</a:t>
          </a:r>
          <a:endParaRPr lang="nl-NL" sz="1200" kern="1200" dirty="0"/>
        </a:p>
      </dsp:txBody>
      <dsp:txXfrm>
        <a:off x="27571" y="1787545"/>
        <a:ext cx="1279008" cy="748768"/>
      </dsp:txXfrm>
    </dsp:sp>
    <dsp:sp modelId="{06E31B53-C4AB-4107-B7B0-C2BBFAF0B85A}">
      <dsp:nvSpPr>
        <dsp:cNvPr id="0" name=""/>
        <dsp:cNvSpPr/>
      </dsp:nvSpPr>
      <dsp:spPr>
        <a:xfrm>
          <a:off x="1462434" y="1997555"/>
          <a:ext cx="281026" cy="3287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1462434" y="2063305"/>
        <a:ext cx="196718" cy="197248"/>
      </dsp:txXfrm>
    </dsp:sp>
    <dsp:sp modelId="{FC4FC428-7338-4C26-BB07-766CEE429199}">
      <dsp:nvSpPr>
        <dsp:cNvPr id="0" name=""/>
        <dsp:cNvSpPr/>
      </dsp:nvSpPr>
      <dsp:spPr>
        <a:xfrm>
          <a:off x="1860113" y="1764250"/>
          <a:ext cx="1325598" cy="795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b="1" kern="1200" dirty="0"/>
            <a:t>Data verzamelen</a:t>
          </a:r>
          <a:endParaRPr lang="nl-NL" sz="1200" kern="1200" dirty="0"/>
        </a:p>
      </dsp:txBody>
      <dsp:txXfrm>
        <a:off x="1883408" y="1787545"/>
        <a:ext cx="1279008" cy="748768"/>
      </dsp:txXfrm>
    </dsp:sp>
    <dsp:sp modelId="{2B0DDEA4-4103-405D-A548-125610A76DFB}">
      <dsp:nvSpPr>
        <dsp:cNvPr id="0" name=""/>
        <dsp:cNvSpPr/>
      </dsp:nvSpPr>
      <dsp:spPr>
        <a:xfrm>
          <a:off x="3318271" y="1997555"/>
          <a:ext cx="281026" cy="3287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3318271" y="2063305"/>
        <a:ext cx="196718" cy="197248"/>
      </dsp:txXfrm>
    </dsp:sp>
    <dsp:sp modelId="{A44B0ABF-DECA-4703-99A7-1FCCEF193A01}">
      <dsp:nvSpPr>
        <dsp:cNvPr id="0" name=""/>
        <dsp:cNvSpPr/>
      </dsp:nvSpPr>
      <dsp:spPr>
        <a:xfrm>
          <a:off x="3715951" y="1764250"/>
          <a:ext cx="1325598" cy="795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nl-NL" sz="1200" b="1" kern="1200" dirty="0"/>
            <a:t>Data verwerken</a:t>
          </a:r>
          <a:endParaRPr lang="nl-NL" sz="1200" kern="1200" dirty="0"/>
        </a:p>
      </dsp:txBody>
      <dsp:txXfrm>
        <a:off x="3739246" y="1787545"/>
        <a:ext cx="1279008" cy="748768"/>
      </dsp:txXfrm>
    </dsp:sp>
    <dsp:sp modelId="{B8295252-67BB-449B-963E-7DDABD9F7B60}">
      <dsp:nvSpPr>
        <dsp:cNvPr id="0" name=""/>
        <dsp:cNvSpPr/>
      </dsp:nvSpPr>
      <dsp:spPr>
        <a:xfrm>
          <a:off x="5174109" y="1997555"/>
          <a:ext cx="281026" cy="3287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5174109" y="2063305"/>
        <a:ext cx="196718" cy="197248"/>
      </dsp:txXfrm>
    </dsp:sp>
    <dsp:sp modelId="{67F608E8-A3C4-4EBC-9218-3C3C1B54C941}">
      <dsp:nvSpPr>
        <dsp:cNvPr id="0" name=""/>
        <dsp:cNvSpPr/>
      </dsp:nvSpPr>
      <dsp:spPr>
        <a:xfrm>
          <a:off x="5571788" y="1764250"/>
          <a:ext cx="1325598" cy="795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b="1" kern="1200"/>
            <a:t>Informatie samenvoegen</a:t>
          </a:r>
          <a:endParaRPr lang="nl-NL" sz="1200" kern="1200"/>
        </a:p>
      </dsp:txBody>
      <dsp:txXfrm>
        <a:off x="5595083" y="1787545"/>
        <a:ext cx="1279008" cy="748768"/>
      </dsp:txXfrm>
    </dsp:sp>
    <dsp:sp modelId="{9DAD7ABF-2B47-4333-A1DC-9482F0B0FB7A}">
      <dsp:nvSpPr>
        <dsp:cNvPr id="0" name=""/>
        <dsp:cNvSpPr/>
      </dsp:nvSpPr>
      <dsp:spPr>
        <a:xfrm>
          <a:off x="7029947" y="1997555"/>
          <a:ext cx="281026" cy="3287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7029947" y="2063305"/>
        <a:ext cx="196718" cy="197248"/>
      </dsp:txXfrm>
    </dsp:sp>
    <dsp:sp modelId="{2074BBB1-A56A-4C6E-8E38-8EB98AB347A6}">
      <dsp:nvSpPr>
        <dsp:cNvPr id="0" name=""/>
        <dsp:cNvSpPr/>
      </dsp:nvSpPr>
      <dsp:spPr>
        <a:xfrm>
          <a:off x="7427626" y="1764250"/>
          <a:ext cx="1325598" cy="795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b="1" kern="1200"/>
            <a:t>Schooladvies maken</a:t>
          </a:r>
          <a:endParaRPr lang="nl-NL" sz="1200" kern="1200"/>
        </a:p>
      </dsp:txBody>
      <dsp:txXfrm>
        <a:off x="7450921" y="1787545"/>
        <a:ext cx="1279008" cy="7487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24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9E8C1-0560-7B34-18C0-2727F909B79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374D0A8-3268-D7D9-EEF4-7DDAC581558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3F01599-0C7E-350C-F1B0-63A67A0CA32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FBC6751-03EA-3499-E907-989EB04D41EC}"/>
              </a:ext>
            </a:extLst>
          </p:cNvPr>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1426674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B7B46-CFF2-C96D-6F47-FD9DCEF881D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B1D3B5C-2EFC-626C-DC96-1EE36101196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C3BAA5-6CE7-7B20-9D4B-48DD8F7128E8}"/>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4E54A53C-6229-9C9A-6F6B-239D6B4BD8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4930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29/01/2026</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29-1-2026</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2496139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51947238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529934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114258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2174504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403576964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398893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687152"/>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18079626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3091367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15359184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55225594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4006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159530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9490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600863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29-1-2026</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343198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29/01/2026</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29-1-2026</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153955834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rijksoverheid.nl/onderwerpen/schooladvies-en-doorstroomtoets-basisschool/vraag-en-antwoord/wanneer-doorstroomtoets-basisonderwijs"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12.png"/><Relationship Id="rId4" Type="http://schemas.openxmlformats.org/officeDocument/2006/relationships/hyperlink" Target="https://www.omroepzeeland.nl/nieuws/18138623/niet-echt-spannend-waarom-deze-achtstegroepers-geen-zenuwen-hebben-voor-de-doorstroomtoet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doorstroomdata.lovable.app/"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615662" y="1784504"/>
            <a:ext cx="5480338" cy="3107092"/>
          </a:xfrm>
        </p:spPr>
        <p:txBody>
          <a:bodyPr>
            <a:normAutofit/>
          </a:bodyPr>
          <a:lstStyle/>
          <a:p>
            <a:r>
              <a:rPr lang="nl-NL" dirty="0"/>
              <a:t>Doorstroom Data!</a:t>
            </a:r>
          </a:p>
          <a:p>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615662" y="556833"/>
            <a:ext cx="5074924" cy="1129924"/>
          </a:xfrm>
        </p:spPr>
        <p:txBody>
          <a:bodyPr>
            <a:normAutofit/>
          </a:bodyPr>
          <a:lstStyle/>
          <a:p>
            <a:r>
              <a:rPr lang="nl-NL" dirty="0"/>
              <a:t>Mediabegrip week 6 – Groep 5/6 &amp; (V)SO</a:t>
            </a:r>
          </a:p>
        </p:txBody>
      </p:sp>
      <p:pic>
        <p:nvPicPr>
          <p:cNvPr id="15" name="Tijdelijke aanduiding voor afbeelding 14">
            <a:extLst>
              <a:ext uri="{FF2B5EF4-FFF2-40B4-BE49-F238E27FC236}">
                <a16:creationId xmlns:a16="http://schemas.microsoft.com/office/drawing/2014/main" id="{43DBC051-43A9-0E4C-8881-31EDC998F03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253" b="8253"/>
          <a:stretch/>
        </p:blipFill>
        <p:spPr>
          <a:xfrm>
            <a:off x="7331466"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3800" y="0"/>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420700"/>
            <a:ext cx="7642954" cy="4016599"/>
          </a:xfrm>
        </p:spPr>
        <p:txBody>
          <a:bodyPr>
            <a:normAutofit/>
          </a:bodyPr>
          <a:lstStyle/>
          <a:p>
            <a:r>
              <a:rPr lang="nl-NL" dirty="0">
                <a:solidFill>
                  <a:schemeClr val="bg1"/>
                </a:solidFill>
              </a:rPr>
              <a:t>Bekijk samen de tekeningen en vertel kort iets bij de tekening die jij hebt gemaakt. </a:t>
            </a:r>
          </a:p>
          <a:p>
            <a:endParaRPr lang="nl-NL" dirty="0">
              <a:solidFill>
                <a:schemeClr val="bg1"/>
              </a:solidFill>
            </a:endParaRPr>
          </a:p>
          <a:p>
            <a:r>
              <a:rPr lang="nl-NL" dirty="0">
                <a:solidFill>
                  <a:schemeClr val="bg1"/>
                </a:solidFill>
              </a:rPr>
              <a:t>Welke data waren het belangrijkste om tot de informatie te komen?</a:t>
            </a:r>
            <a:endParaRPr lang="nl-NL" dirty="0"/>
          </a:p>
        </p:txBody>
      </p:sp>
    </p:spTree>
    <p:extLst>
      <p:ext uri="{BB962C8B-B14F-4D97-AF65-F5344CB8AC3E}">
        <p14:creationId xmlns:p14="http://schemas.microsoft.com/office/powerpoint/2010/main" val="70159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p:txBody>
      </p:sp>
    </p:spTree>
    <p:extLst>
      <p:ext uri="{BB962C8B-B14F-4D97-AF65-F5344CB8AC3E}">
        <p14:creationId xmlns:p14="http://schemas.microsoft.com/office/powerpoint/2010/main" val="252910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p:txBody>
          <a:bodyPr/>
          <a:lstStyle/>
          <a:p>
            <a:r>
              <a:rPr lang="nl-NL" dirty="0"/>
              <a:t>Burgerschap</a:t>
            </a:r>
          </a:p>
        </p:txBody>
      </p:sp>
      <p:sp>
        <p:nvSpPr>
          <p:cNvPr id="3" name="Tijdelijke aanduiding voor tekst 2">
            <a:extLst>
              <a:ext uri="{FF2B5EF4-FFF2-40B4-BE49-F238E27FC236}">
                <a16:creationId xmlns:a16="http://schemas.microsoft.com/office/drawing/2014/main" id="{81AF2561-708E-53EE-D7F9-2A954670230C}"/>
              </a:ext>
            </a:extLst>
          </p:cNvPr>
          <p:cNvSpPr>
            <a:spLocks noGrp="1"/>
          </p:cNvSpPr>
          <p:nvPr>
            <p:ph type="body" sz="quarter" idx="12"/>
          </p:nvPr>
        </p:nvSpPr>
        <p:spPr>
          <a:xfrm>
            <a:off x="618177" y="1282045"/>
            <a:ext cx="10599720" cy="3726993"/>
          </a:xfrm>
        </p:spPr>
        <p:txBody>
          <a:bodyPr>
            <a:noAutofit/>
          </a:bodyPr>
          <a:lstStyle/>
          <a:p>
            <a:r>
              <a:rPr lang="nl-NL" sz="1050" dirty="0">
                <a:solidFill>
                  <a:schemeClr val="bg1"/>
                </a:solidFill>
              </a:rPr>
              <a:t>Casus:</a:t>
            </a:r>
          </a:p>
          <a:p>
            <a:r>
              <a:rPr lang="nl-NL" sz="1100" dirty="0">
                <a:solidFill>
                  <a:schemeClr val="bg1"/>
                </a:solidFill>
              </a:rPr>
              <a:t>Op basisschool De Horizon praten de leerlingen over hoe hun schooladvies tot stand komt. De juf legt uit dat er verschillende soorten informatie worden gebruikt: wat zij ziet in de klas, hoe leerlingen samenwerken, en data uit de Doorstroomtoets. Die toets verzamelt antwoorden en zet die om in een score. Sommige leerlingen vinden dat eerlijk, omdat iedereen dezelfde vragen krijgt. Anderen vinden dat een computer nooit alles kan weten over een kind.</a:t>
            </a:r>
          </a:p>
          <a:p>
            <a:r>
              <a:rPr lang="nl-NL" sz="1100" dirty="0">
                <a:solidFill>
                  <a:schemeClr val="bg1"/>
                </a:solidFill>
              </a:rPr>
              <a:t>Een leerling, Sara, vertelt dat ze zich zorgen maakt: ze is bang dat één toets te veel invloed heeft. Timo zegt juist dat data handig is, omdat het voorkomt dat iemand wordt onderschat. De klas merkt dat iedereen anders denkt over wat eerlijk, veilig en betrouwbaar is. De juf vraagt de groep hoe je respectvol met zulke verschillen omgaat en hoe je samen tot een goed gesprek komt.</a:t>
            </a:r>
          </a:p>
          <a:p>
            <a:r>
              <a:rPr lang="nl-NL" sz="1050" b="1" dirty="0"/>
              <a:t>Drie discussievragen</a:t>
            </a:r>
          </a:p>
          <a:p>
            <a:r>
              <a:rPr lang="nl-NL" sz="1050" b="1" dirty="0"/>
              <a:t>Hoe beslis je samen wat “eerlijk” is als mensen verschillende meningen hebben?</a:t>
            </a:r>
            <a:endParaRPr lang="nl-NL" sz="1050" dirty="0"/>
          </a:p>
          <a:p>
            <a:r>
              <a:rPr lang="nl-NL" sz="1050" b="1" dirty="0"/>
              <a:t>Welke verantwoordelijkheid hebben scholen bij het gebruiken van data over leerlingen?</a:t>
            </a:r>
            <a:endParaRPr lang="nl-NL" sz="1050" dirty="0"/>
          </a:p>
          <a:p>
            <a:r>
              <a:rPr lang="nl-NL" sz="1050" b="1" dirty="0"/>
              <a:t>Hoe zorg je dat iedereen zich veilig voelt om zijn mening te geven, ook als die anders is?</a:t>
            </a:r>
            <a:endParaRPr lang="nl-NL" sz="1050" dirty="0"/>
          </a:p>
        </p:txBody>
      </p:sp>
      <p:pic>
        <p:nvPicPr>
          <p:cNvPr id="5" name="Afbeelding 4" descr="Vraagteken op een groene pastelkleurige achtergrond">
            <a:extLst>
              <a:ext uri="{FF2B5EF4-FFF2-40B4-BE49-F238E27FC236}">
                <a16:creationId xmlns:a16="http://schemas.microsoft.com/office/drawing/2014/main" id="{443DAF63-AD0C-02FC-A32A-556D13308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2019" y="3429001"/>
            <a:ext cx="2579635" cy="1934726"/>
          </a:xfrm>
          <a:prstGeom prst="rect">
            <a:avLst/>
          </a:prstGeom>
        </p:spPr>
      </p:pic>
    </p:spTree>
    <p:extLst>
      <p:ext uri="{BB962C8B-B14F-4D97-AF65-F5344CB8AC3E}">
        <p14:creationId xmlns:p14="http://schemas.microsoft.com/office/powerpoint/2010/main" val="56740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p:txBody>
          <a:bodyPr/>
          <a:lstStyle/>
          <a:p>
            <a:r>
              <a:rPr lang="nl-NL" dirty="0" err="1"/>
              <a:t>Melles</a:t>
            </a:r>
            <a:r>
              <a:rPr lang="nl-NL" dirty="0"/>
              <a:t> media</a:t>
            </a:r>
          </a:p>
        </p:txBody>
      </p:sp>
      <p:sp>
        <p:nvSpPr>
          <p:cNvPr id="3" name="Tijdelijke aanduiding voor tekst 2">
            <a:extLst>
              <a:ext uri="{FF2B5EF4-FFF2-40B4-BE49-F238E27FC236}">
                <a16:creationId xmlns:a16="http://schemas.microsoft.com/office/drawing/2014/main" id="{D5A5D96C-5B3D-5844-BDC5-E08D26EFCCB5}"/>
              </a:ext>
            </a:extLst>
          </p:cNvPr>
          <p:cNvSpPr>
            <a:spLocks noGrp="1"/>
          </p:cNvSpPr>
          <p:nvPr>
            <p:ph type="body" sz="quarter" idx="12"/>
          </p:nvPr>
        </p:nvSpPr>
        <p:spPr>
          <a:xfrm>
            <a:off x="618177" y="1285336"/>
            <a:ext cx="10345195" cy="4915167"/>
          </a:xfrm>
        </p:spPr>
        <p:txBody>
          <a:bodyPr>
            <a:noAutofit/>
          </a:bodyPr>
          <a:lstStyle/>
          <a:p>
            <a:pPr rtl="0">
              <a:spcBef>
                <a:spcPts val="1000"/>
              </a:spcBef>
              <a:spcAft>
                <a:spcPts val="0"/>
              </a:spcAft>
            </a:pPr>
            <a:r>
              <a:rPr lang="nl-NL" sz="1050" b="0" i="0" u="none" strike="noStrike" dirty="0">
                <a:solidFill>
                  <a:srgbClr val="3F5061"/>
                </a:solidFill>
                <a:effectLst/>
              </a:rPr>
              <a:t>Hoi,</a:t>
            </a:r>
          </a:p>
          <a:p>
            <a:pPr rtl="0">
              <a:spcBef>
                <a:spcPts val="1000"/>
              </a:spcBef>
              <a:spcAft>
                <a:spcPts val="0"/>
              </a:spcAft>
            </a:pPr>
            <a:r>
              <a:rPr lang="nl-NL" sz="1050" b="0" i="0" u="none" strike="noStrike" dirty="0">
                <a:solidFill>
                  <a:srgbClr val="3F5061"/>
                </a:solidFill>
                <a:effectLst/>
              </a:rPr>
              <a:t>Deze week is het bij ons thuis best spannend. Hij doet alsof het hem allemaal niks kan schelen, maar ik ken hem langer dan vandaag. Gisteren zat hij aan tafel met een potlood in zijn hand te tikken, helemaal in gedachten verzonken. Toen ik vroeg wat er was, zei hij zachtjes: “Wat als ik het niet goed doe?” En opeens zag hij er helemaal niet meer zo stoer uit.</a:t>
            </a:r>
          </a:p>
          <a:p>
            <a:pPr rtl="0">
              <a:spcBef>
                <a:spcPts val="1000"/>
              </a:spcBef>
              <a:spcAft>
                <a:spcPts val="0"/>
              </a:spcAft>
            </a:pPr>
            <a:r>
              <a:rPr lang="nl-NL" sz="1050" b="0" i="0" u="none" strike="noStrike" dirty="0">
                <a:solidFill>
                  <a:srgbClr val="3F5061"/>
                </a:solidFill>
                <a:effectLst/>
              </a:rPr>
              <a:t>Maar vandaag gebeurde er iets waardoor hij weer een beetje ontspande. Zijn juf had namelijk met de hele klas gepraat over de Doorstroomtoets. Ze zei dat het normaal is om het spannend te vinden, maar dat de toets niet bepaalt wie je bent of hoe slim je bent. Ze legde uit dat het schooladvies veel belangrijker is, omdat dat gebaseerd is op alles wat je het hele jaar hebt laten zien: hoe je werkt, hoe je leert, hoe je groeit. “De toets is maar één puzzelstukje,” zei ze. “Jij bent de hele puzzel.”</a:t>
            </a:r>
          </a:p>
          <a:p>
            <a:pPr rtl="0">
              <a:spcBef>
                <a:spcPts val="1000"/>
              </a:spcBef>
              <a:spcAft>
                <a:spcPts val="0"/>
              </a:spcAft>
            </a:pPr>
            <a:r>
              <a:rPr lang="nl-NL" sz="1050" b="0" i="0" u="none" strike="noStrike" dirty="0">
                <a:solidFill>
                  <a:srgbClr val="3F5061"/>
                </a:solidFill>
                <a:effectLst/>
              </a:rPr>
              <a:t>Mijn broer vertelde dat toen hij thuiskwam. Je kon gewoon zien dat hij opgelucht was. Niet omdat de toets ineens makkelijk werd, maar omdat hij wist dat hij niet kon ‘falen’. Dat het belangrijkste is dat je op een school terechtkomt die bij je past, waar je kunt leren op jouw manier.</a:t>
            </a:r>
          </a:p>
          <a:p>
            <a:pPr rtl="0">
              <a:spcBef>
                <a:spcPts val="1000"/>
              </a:spcBef>
              <a:spcAft>
                <a:spcPts val="0"/>
              </a:spcAft>
            </a:pPr>
            <a:r>
              <a:rPr lang="nl-NL" sz="1050" b="0" i="0" u="none" strike="noStrike" dirty="0">
                <a:solidFill>
                  <a:srgbClr val="3F5061"/>
                </a:solidFill>
                <a:effectLst/>
              </a:rPr>
              <a:t>Ik hoop dat het goed gaat deze week. Maar eigenlijk… ik weet zeker dat het goedkomt. Want zoals zijn juf zei: het belangrijkste is dat je op de juiste plek terechtkomt. En niet dat je perfect bent.</a:t>
            </a:r>
          </a:p>
          <a:p>
            <a:pPr rtl="0">
              <a:spcBef>
                <a:spcPts val="1000"/>
              </a:spcBef>
              <a:spcAft>
                <a:spcPts val="0"/>
              </a:spcAft>
            </a:pPr>
            <a:r>
              <a:rPr lang="nl-NL" sz="1050" b="0" i="0" u="none" strike="noStrike" dirty="0">
                <a:solidFill>
                  <a:srgbClr val="3F5061"/>
                </a:solidFill>
                <a:effectLst/>
              </a:rPr>
              <a:t>Groetjes,</a:t>
            </a:r>
          </a:p>
          <a:p>
            <a:pPr rtl="0">
              <a:spcBef>
                <a:spcPts val="1000"/>
              </a:spcBef>
              <a:spcAft>
                <a:spcPts val="0"/>
              </a:spcAft>
            </a:pPr>
            <a:r>
              <a:rPr lang="nl-NL" sz="1050" b="0" i="0" u="none" strike="noStrike" dirty="0">
                <a:solidFill>
                  <a:srgbClr val="3F5061"/>
                </a:solidFill>
                <a:effectLst/>
              </a:rPr>
              <a:t>Melle.</a:t>
            </a:r>
            <a:endParaRPr lang="nl-NL" sz="1050" dirty="0">
              <a:solidFill>
                <a:srgbClr val="3F5061"/>
              </a:solidFill>
            </a:endParaRPr>
          </a:p>
        </p:txBody>
      </p:sp>
      <p:pic>
        <p:nvPicPr>
          <p:cNvPr id="4" name="Afbeelding 3">
            <a:extLst>
              <a:ext uri="{FF2B5EF4-FFF2-40B4-BE49-F238E27FC236}">
                <a16:creationId xmlns:a16="http://schemas.microsoft.com/office/drawing/2014/main" id="{C59A7F61-3CEF-03E9-C8C0-FA8BB6C50D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11394" y="190969"/>
            <a:ext cx="1019182" cy="13971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1"/>
            <a:ext cx="6121139" cy="4374696"/>
          </a:xfrm>
        </p:spPr>
        <p:txBody>
          <a:bodyPr>
            <a:normAutofit fontScale="62500" lnSpcReduction="20000"/>
          </a:bodyPr>
          <a:lstStyle/>
          <a:p>
            <a:r>
              <a:rPr lang="nl-NL" b="1" dirty="0"/>
              <a:t>Doorstroomtoetsen voor het basisonderwijs</a:t>
            </a:r>
          </a:p>
          <a:p>
            <a:r>
              <a:rPr lang="nl-NL" dirty="0"/>
              <a:t>Van </a:t>
            </a:r>
            <a:r>
              <a:rPr lang="nl-NL" dirty="0">
                <a:hlinkClick r:id="rId3"/>
              </a:rPr>
              <a:t>rijksoverheid.nl</a:t>
            </a:r>
            <a:r>
              <a:rPr lang="nl-NL" dirty="0"/>
              <a:t>:</a:t>
            </a:r>
          </a:p>
          <a:p>
            <a:r>
              <a:rPr lang="nl-NL" dirty="0"/>
              <a:t>“Alle groep 8-leerlingen maken de doorstroomtoets in 2026 tussen 26 januari en 15 februari. De doorstroomtoets vindt elk jaar plaats op 1 of 2 dagdelen in de laatste week van januari of de eerste 2 volle weken van februari. De precieze datum hangt ervan af of de toets digitaal of op papier wordt gemaakt.”</a:t>
            </a:r>
          </a:p>
          <a:p>
            <a:r>
              <a:rPr lang="nl-NL" dirty="0"/>
              <a:t>Van </a:t>
            </a:r>
            <a:r>
              <a:rPr lang="nl-NL" dirty="0">
                <a:hlinkClick r:id="rId4"/>
              </a:rPr>
              <a:t>omroepzeeland.nl</a:t>
            </a:r>
            <a:r>
              <a:rPr lang="nl-NL" dirty="0"/>
              <a:t>:</a:t>
            </a:r>
          </a:p>
          <a:p>
            <a:r>
              <a:rPr lang="nl-NL" dirty="0"/>
              <a:t>“Op deze school zien ze de doorstroomtoets dan ook niet als iets heel belangrijks en dat wordt actief naar de ouders en kinderen gecommuniceerd. "Het is één van de toetsen die we afnemen", zegt directeur Ruud Sturm nuchter. "We zien het als een toets als alle andere, een volgend stapje in de ontwikkeling van de kinderen."</a:t>
            </a:r>
          </a:p>
        </p:txBody>
      </p:sp>
      <p:pic>
        <p:nvPicPr>
          <p:cNvPr id="8" name="Afbeelding 7">
            <a:extLst>
              <a:ext uri="{FF2B5EF4-FFF2-40B4-BE49-F238E27FC236}">
                <a16:creationId xmlns:a16="http://schemas.microsoft.com/office/drawing/2014/main" id="{1BCE8954-9078-A9CE-5D6E-94F89C8181E5}"/>
              </a:ext>
            </a:extLst>
          </p:cNvPr>
          <p:cNvPicPr>
            <a:picLocks noChangeAspect="1"/>
          </p:cNvPicPr>
          <p:nvPr/>
        </p:nvPicPr>
        <p:blipFill>
          <a:blip r:embed="rId5"/>
          <a:stretch>
            <a:fillRect/>
          </a:stretch>
        </p:blipFill>
        <p:spPr>
          <a:xfrm>
            <a:off x="7367833" y="2200829"/>
            <a:ext cx="3810000" cy="2847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 (1/2):</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7" y="1324305"/>
            <a:ext cx="8195038" cy="3323109"/>
          </a:xfrm>
        </p:spPr>
        <p:txBody>
          <a:bodyPr>
            <a:noAutofit/>
          </a:bodyPr>
          <a:lstStyle/>
          <a:p>
            <a:r>
              <a:rPr lang="nl-NL" sz="1200" b="1" dirty="0"/>
              <a:t>Van data naar informatie: hoe werkt de Doorstroomtoets?</a:t>
            </a:r>
            <a:endParaRPr lang="nl-NL" sz="1200" dirty="0"/>
          </a:p>
          <a:p>
            <a:r>
              <a:rPr lang="nl-NL" sz="1200" dirty="0"/>
              <a:t>De Doorstroomtoets is een toets die leerlingen in groep 8 maken. Het doel van deze toets is om te kijken welk schoolniveau – zoals vmbo, havo of vwo – het beste bij een leerling past. De toets doet dat door data te verzamelen, en dat klinkt ingewikkeld, maar het is eigenlijk heel simpel.</a:t>
            </a:r>
          </a:p>
          <a:p>
            <a:r>
              <a:rPr lang="nl-NL" sz="1200" dirty="0"/>
              <a:t>Tijdens de toets krijg je allerlei vragen: over taal, rekenen en soms begrijpend lezen. Elke keer dat jij een antwoord invult, wordt dat een stukje </a:t>
            </a:r>
            <a:r>
              <a:rPr lang="nl-NL" sz="1200" b="1" dirty="0"/>
              <a:t>data</a:t>
            </a:r>
            <a:r>
              <a:rPr lang="nl-NL" sz="1200" dirty="0"/>
              <a:t>. Het zijn gewoon </a:t>
            </a:r>
            <a:r>
              <a:rPr lang="nl-NL" sz="1200" b="1" dirty="0"/>
              <a:t>jouw antwoorden </a:t>
            </a:r>
            <a:r>
              <a:rPr lang="nl-NL" sz="1200" dirty="0"/>
              <a:t>op de vragen.</a:t>
            </a:r>
          </a:p>
          <a:p>
            <a:r>
              <a:rPr lang="nl-NL" sz="1200" dirty="0"/>
              <a:t>Als alle leerlingen klaar zijn, worden al die antwoorden door een computer bekeken. De computer telt dan bijvoorbeeld hoeveel vragen je goed had, welke soorten vragen je goed kunt en welke misschien nog moeilijk zijn. Deze </a:t>
            </a:r>
            <a:r>
              <a:rPr lang="nl-NL" sz="1200" b="1" dirty="0"/>
              <a:t>ruwe data wordt daarna omgezet in informatie</a:t>
            </a:r>
            <a:r>
              <a:rPr lang="nl-NL" sz="1200" dirty="0"/>
              <a:t>: de computer maakt er een score van die laat zien hoe jij het hebt gedaan.</a:t>
            </a:r>
          </a:p>
          <a:p>
            <a:r>
              <a:rPr lang="nl-NL" sz="1200" dirty="0"/>
              <a:t>Die score helpt om te bepalen welk niveau bij jou past. De leerkracht gebruikt deze informatie samen met wat die al over jou weet – zoals hoe je werkt, je inzet en je groei – om een schooladvies te maken. De toets bepaalt dus niet alles, maar geeft extra informatie om een goed passend advies te maken.</a:t>
            </a:r>
          </a:p>
        </p:txBody>
      </p:sp>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DAE6A-A6A8-6357-F67B-14B7D3643DFC}"/>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A36033A-9CA6-E5DA-1516-C14C11B63131}"/>
              </a:ext>
            </a:extLst>
          </p:cNvPr>
          <p:cNvSpPr>
            <a:spLocks noGrp="1"/>
          </p:cNvSpPr>
          <p:nvPr>
            <p:ph type="body" sz="quarter" idx="11"/>
          </p:nvPr>
        </p:nvSpPr>
        <p:spPr/>
        <p:txBody>
          <a:bodyPr/>
          <a:lstStyle/>
          <a:p>
            <a:r>
              <a:rPr lang="nl-NL" dirty="0"/>
              <a:t>Hoe zit dat (2/2):</a:t>
            </a:r>
          </a:p>
        </p:txBody>
      </p:sp>
      <p:sp>
        <p:nvSpPr>
          <p:cNvPr id="3" name="Tijdelijke aanduiding voor tekst 2">
            <a:extLst>
              <a:ext uri="{FF2B5EF4-FFF2-40B4-BE49-F238E27FC236}">
                <a16:creationId xmlns:a16="http://schemas.microsoft.com/office/drawing/2014/main" id="{9A45B19A-D363-8F98-A207-80979770597C}"/>
              </a:ext>
            </a:extLst>
          </p:cNvPr>
          <p:cNvSpPr>
            <a:spLocks noGrp="1"/>
          </p:cNvSpPr>
          <p:nvPr>
            <p:ph type="body" sz="quarter" idx="12"/>
          </p:nvPr>
        </p:nvSpPr>
        <p:spPr>
          <a:xfrm>
            <a:off x="609597" y="1324305"/>
            <a:ext cx="10372728" cy="3323109"/>
          </a:xfrm>
        </p:spPr>
        <p:txBody>
          <a:bodyPr>
            <a:noAutofit/>
          </a:bodyPr>
          <a:lstStyle/>
          <a:p>
            <a:r>
              <a:rPr lang="nl-NL" sz="1200" dirty="0"/>
              <a:t>Schema: Hoe werkt de Doorstroomtoets?</a:t>
            </a:r>
          </a:p>
          <a:p>
            <a:pPr marL="228600" indent="-228600">
              <a:buFont typeface="+mj-lt"/>
              <a:buAutoNum type="arabicPeriod"/>
            </a:pPr>
            <a:r>
              <a:rPr lang="nl-NL" sz="1200" b="1" dirty="0"/>
              <a:t>Vragen beantwoorden: </a:t>
            </a:r>
            <a:r>
              <a:rPr lang="nl-NL" sz="1200" dirty="0"/>
              <a:t>Leerlingen maken de toets en vullen antwoorden in.→ Dit zijn data: allemaal losse antwoorden.</a:t>
            </a:r>
          </a:p>
          <a:p>
            <a:pPr marL="228600" indent="-228600">
              <a:buFont typeface="+mj-lt"/>
              <a:buAutoNum type="arabicPeriod"/>
            </a:pPr>
            <a:r>
              <a:rPr lang="nl-NL" sz="1200" b="1" dirty="0"/>
              <a:t>Data verzamelen: </a:t>
            </a:r>
            <a:r>
              <a:rPr lang="nl-NL" sz="1200" dirty="0"/>
              <a:t>De computer slaat alle antwoorden op.→ Hij ziet hoeveel vragen goed zijn en welke onderdelen sterk of moeilijk zijn.</a:t>
            </a:r>
          </a:p>
          <a:p>
            <a:pPr marL="228600" indent="-228600">
              <a:buFont typeface="+mj-lt"/>
              <a:buAutoNum type="arabicPeriod"/>
            </a:pPr>
            <a:r>
              <a:rPr lang="nl-NL" sz="1200" b="1" dirty="0"/>
              <a:t>Data verwerken: </a:t>
            </a:r>
            <a:r>
              <a:rPr lang="nl-NL" sz="1200" dirty="0"/>
              <a:t>De computer rekent scores uit.→ De data wordt informatie, zoals: “Je scoorde hoog op taal” of “Rekenen was lastig”.</a:t>
            </a:r>
          </a:p>
          <a:p>
            <a:pPr marL="228600" indent="-228600">
              <a:buFont typeface="+mj-lt"/>
              <a:buAutoNum type="arabicPeriod"/>
            </a:pPr>
            <a:r>
              <a:rPr lang="nl-NL" sz="1200" b="1" dirty="0"/>
              <a:t>Informatie samenvoegen: </a:t>
            </a:r>
            <a:r>
              <a:rPr lang="nl-NL" sz="1200" dirty="0"/>
              <a:t>De leerkracht bekijkt de </a:t>
            </a:r>
            <a:r>
              <a:rPr lang="nl-NL" sz="1200" dirty="0" err="1"/>
              <a:t>toetsinformatie</a:t>
            </a:r>
            <a:r>
              <a:rPr lang="nl-NL" sz="1200" dirty="0"/>
              <a:t> samen met wat de leerkracht al van jou weet.→ Bijvoorbeeld hoe je werkt, je groei, je inzet.</a:t>
            </a:r>
          </a:p>
          <a:p>
            <a:pPr marL="228600" indent="-228600">
              <a:buFont typeface="+mj-lt"/>
              <a:buAutoNum type="arabicPeriod"/>
            </a:pPr>
            <a:r>
              <a:rPr lang="nl-NL" sz="1200" b="1" dirty="0"/>
              <a:t>Schooladvies maken: </a:t>
            </a:r>
            <a:r>
              <a:rPr lang="nl-NL" sz="1200" dirty="0"/>
              <a:t>De leerkracht maakt een advies dat past bij jouw niveau.→ Bijvoorbeeld: Praktijkonderwijs, VMBO-basis/kader/theoretisch, HAVO of VWO. </a:t>
            </a:r>
          </a:p>
        </p:txBody>
      </p:sp>
      <p:graphicFrame>
        <p:nvGraphicFramePr>
          <p:cNvPr id="11" name="Diagram 10">
            <a:extLst>
              <a:ext uri="{FF2B5EF4-FFF2-40B4-BE49-F238E27FC236}">
                <a16:creationId xmlns:a16="http://schemas.microsoft.com/office/drawing/2014/main" id="{5700E6E5-854F-D70B-EC93-74723CEB9066}"/>
              </a:ext>
            </a:extLst>
          </p:cNvPr>
          <p:cNvGraphicFramePr/>
          <p:nvPr>
            <p:extLst>
              <p:ext uri="{D42A27DB-BD31-4B8C-83A1-F6EECF244321}">
                <p14:modId xmlns:p14="http://schemas.microsoft.com/office/powerpoint/2010/main" val="2946107233"/>
              </p:ext>
            </p:extLst>
          </p:nvPr>
        </p:nvGraphicFramePr>
        <p:xfrm>
          <a:off x="1744299" y="3179877"/>
          <a:ext cx="8757501" cy="4323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hteraccolade 11">
            <a:extLst>
              <a:ext uri="{FF2B5EF4-FFF2-40B4-BE49-F238E27FC236}">
                <a16:creationId xmlns:a16="http://schemas.microsoft.com/office/drawing/2014/main" id="{BB178DB1-7557-1BB5-2248-ABA0ADD35B22}"/>
              </a:ext>
            </a:extLst>
          </p:cNvPr>
          <p:cNvSpPr/>
          <p:nvPr/>
        </p:nvSpPr>
        <p:spPr>
          <a:xfrm rot="5400000">
            <a:off x="3101419" y="5472090"/>
            <a:ext cx="433973" cy="7729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4" name="Rechteraccolade 13">
            <a:extLst>
              <a:ext uri="{FF2B5EF4-FFF2-40B4-BE49-F238E27FC236}">
                <a16:creationId xmlns:a16="http://schemas.microsoft.com/office/drawing/2014/main" id="{7074DF9A-738B-52D3-3BE4-2E9CF42AF042}"/>
              </a:ext>
            </a:extLst>
          </p:cNvPr>
          <p:cNvSpPr/>
          <p:nvPr/>
        </p:nvSpPr>
        <p:spPr>
          <a:xfrm rot="5400000">
            <a:off x="5007205" y="5558504"/>
            <a:ext cx="433973" cy="7729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5" name="Rechteraccolade 14">
            <a:extLst>
              <a:ext uri="{FF2B5EF4-FFF2-40B4-BE49-F238E27FC236}">
                <a16:creationId xmlns:a16="http://schemas.microsoft.com/office/drawing/2014/main" id="{A40A1754-1F82-81BC-D558-72877D8518CD}"/>
              </a:ext>
            </a:extLst>
          </p:cNvPr>
          <p:cNvSpPr/>
          <p:nvPr/>
        </p:nvSpPr>
        <p:spPr>
          <a:xfrm rot="5400000">
            <a:off x="6809128" y="5564620"/>
            <a:ext cx="433973" cy="7729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6" name="Rechteraccolade 15">
            <a:extLst>
              <a:ext uri="{FF2B5EF4-FFF2-40B4-BE49-F238E27FC236}">
                <a16:creationId xmlns:a16="http://schemas.microsoft.com/office/drawing/2014/main" id="{1B0CA341-2199-C715-3859-946D30D27E06}"/>
              </a:ext>
            </a:extLst>
          </p:cNvPr>
          <p:cNvSpPr/>
          <p:nvPr/>
        </p:nvSpPr>
        <p:spPr>
          <a:xfrm rot="5400000">
            <a:off x="8716828" y="5514511"/>
            <a:ext cx="433973" cy="7729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7" name="Tekstvak 16">
            <a:extLst>
              <a:ext uri="{FF2B5EF4-FFF2-40B4-BE49-F238E27FC236}">
                <a16:creationId xmlns:a16="http://schemas.microsoft.com/office/drawing/2014/main" id="{1E286C68-A32B-7C9B-3663-5BBAEEF8E669}"/>
              </a:ext>
            </a:extLst>
          </p:cNvPr>
          <p:cNvSpPr txBox="1"/>
          <p:nvPr/>
        </p:nvSpPr>
        <p:spPr>
          <a:xfrm>
            <a:off x="2855811" y="6040905"/>
            <a:ext cx="94302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dirty="0"/>
              <a:t>Invoer</a:t>
            </a:r>
          </a:p>
        </p:txBody>
      </p:sp>
      <p:sp>
        <p:nvSpPr>
          <p:cNvPr id="18" name="Tekstvak 17">
            <a:extLst>
              <a:ext uri="{FF2B5EF4-FFF2-40B4-BE49-F238E27FC236}">
                <a16:creationId xmlns:a16="http://schemas.microsoft.com/office/drawing/2014/main" id="{0FBBD141-1BA1-EFE6-7439-7EE318FF3284}"/>
              </a:ext>
            </a:extLst>
          </p:cNvPr>
          <p:cNvSpPr txBox="1"/>
          <p:nvPr/>
        </p:nvSpPr>
        <p:spPr>
          <a:xfrm>
            <a:off x="4757928" y="6040905"/>
            <a:ext cx="94302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dirty="0"/>
              <a:t>Invoer</a:t>
            </a:r>
          </a:p>
        </p:txBody>
      </p:sp>
      <p:sp>
        <p:nvSpPr>
          <p:cNvPr id="19" name="Tekstvak 18">
            <a:extLst>
              <a:ext uri="{FF2B5EF4-FFF2-40B4-BE49-F238E27FC236}">
                <a16:creationId xmlns:a16="http://schemas.microsoft.com/office/drawing/2014/main" id="{CC5ABF50-97BE-EAD1-6496-C8F9986F1929}"/>
              </a:ext>
            </a:extLst>
          </p:cNvPr>
          <p:cNvSpPr txBox="1"/>
          <p:nvPr/>
        </p:nvSpPr>
        <p:spPr>
          <a:xfrm>
            <a:off x="6241165" y="6040905"/>
            <a:ext cx="156989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dirty="0"/>
              <a:t>Verwerking</a:t>
            </a:r>
          </a:p>
        </p:txBody>
      </p:sp>
      <p:sp>
        <p:nvSpPr>
          <p:cNvPr id="20" name="Tekstvak 19">
            <a:extLst>
              <a:ext uri="{FF2B5EF4-FFF2-40B4-BE49-F238E27FC236}">
                <a16:creationId xmlns:a16="http://schemas.microsoft.com/office/drawing/2014/main" id="{9F1E2A8D-7C4B-0C2D-61A8-E2EA93AB88CF}"/>
              </a:ext>
            </a:extLst>
          </p:cNvPr>
          <p:cNvSpPr txBox="1"/>
          <p:nvPr/>
        </p:nvSpPr>
        <p:spPr>
          <a:xfrm>
            <a:off x="8380863" y="6040905"/>
            <a:ext cx="110590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dirty="0"/>
              <a:t>uitvoer</a:t>
            </a:r>
          </a:p>
        </p:txBody>
      </p:sp>
    </p:spTree>
    <p:extLst>
      <p:ext uri="{BB962C8B-B14F-4D97-AF65-F5344CB8AC3E}">
        <p14:creationId xmlns:p14="http://schemas.microsoft.com/office/powerpoint/2010/main" val="24043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“Toetsen maken is spannend.”</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“Je juf of meester weet beter wat je kunt dan een toets.”</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“Een toets meet niet alles wat belangrijk is voor de middelbare school.”</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A2CD0-6978-0601-21BE-4AFE25F1DC9E}"/>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48B230A-6336-5C88-7353-83731A2D9E18}"/>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4F355946-9E8C-52C6-2E80-A69A324D5DFE}"/>
              </a:ext>
            </a:extLst>
          </p:cNvPr>
          <p:cNvSpPr>
            <a:spLocks noGrp="1"/>
          </p:cNvSpPr>
          <p:nvPr>
            <p:ph type="body" sz="quarter" idx="12"/>
          </p:nvPr>
        </p:nvSpPr>
        <p:spPr>
          <a:xfrm>
            <a:off x="609598" y="865318"/>
            <a:ext cx="6960126" cy="3623789"/>
          </a:xfrm>
        </p:spPr>
        <p:txBody>
          <a:bodyPr>
            <a:noAutofit/>
          </a:bodyPr>
          <a:lstStyle/>
          <a:p>
            <a:endParaRPr lang="nl-NL" sz="1400" dirty="0">
              <a:solidFill>
                <a:schemeClr val="bg1"/>
              </a:solidFill>
            </a:endParaRPr>
          </a:p>
          <a:p>
            <a:r>
              <a:rPr lang="nl-NL" sz="1400" dirty="0">
                <a:solidFill>
                  <a:schemeClr val="bg1"/>
                </a:solidFill>
              </a:rPr>
              <a:t>Doe de toets op </a:t>
            </a:r>
            <a:r>
              <a:rPr lang="nl-NL" sz="1400" dirty="0">
                <a:solidFill>
                  <a:schemeClr val="tx1"/>
                </a:solidFill>
                <a:hlinkClick r:id="rId3">
                  <a:extLst>
                    <a:ext uri="{A12FA001-AC4F-418D-AE19-62706E023703}">
                      <ahyp:hlinkClr xmlns:ahyp="http://schemas.microsoft.com/office/drawing/2018/hyperlinkcolor" val="tx"/>
                    </a:ext>
                  </a:extLst>
                </a:hlinkClick>
              </a:rPr>
              <a:t>https://doorstroomdata.lovable.app</a:t>
            </a:r>
            <a:r>
              <a:rPr lang="nl-NL" sz="1400" dirty="0">
                <a:solidFill>
                  <a:schemeClr val="tx1"/>
                </a:solidFill>
              </a:rPr>
              <a:t>.</a:t>
            </a:r>
          </a:p>
          <a:p>
            <a:r>
              <a:rPr lang="nl-NL" sz="1400" dirty="0">
                <a:solidFill>
                  <a:schemeClr val="tx1"/>
                </a:solidFill>
              </a:rPr>
              <a:t>Maak vervolgens een tekening van deze “Sport Scout”-machine.</a:t>
            </a:r>
          </a:p>
          <a:p>
            <a:r>
              <a:rPr lang="nl-NL" sz="1400" dirty="0">
                <a:solidFill>
                  <a:schemeClr val="tx1"/>
                </a:solidFill>
              </a:rPr>
              <a:t>Doe dat als volgt:</a:t>
            </a:r>
          </a:p>
          <a:p>
            <a:pPr marL="285750" indent="-285750">
              <a:buFont typeface="Arial" panose="020B0604020202020204" pitchFamily="34" charset="0"/>
              <a:buChar char="•"/>
            </a:pPr>
            <a:r>
              <a:rPr lang="nl-NL" sz="1400" dirty="0">
                <a:solidFill>
                  <a:schemeClr val="bg1"/>
                </a:solidFill>
              </a:rPr>
              <a:t>Verdeel een A3 papier in drie gelijke delen. </a:t>
            </a:r>
          </a:p>
          <a:p>
            <a:pPr marL="285750" indent="-285750">
              <a:buFont typeface="Arial" panose="020B0604020202020204" pitchFamily="34" charset="0"/>
              <a:buChar char="•"/>
            </a:pPr>
            <a:r>
              <a:rPr lang="nl-NL" sz="1400" dirty="0">
                <a:solidFill>
                  <a:schemeClr val="bg1"/>
                </a:solidFill>
              </a:rPr>
              <a:t>Op het linkse deel (invoer) teken je welke data jij erin hebt gestopt (de antwoorden op de  vragen).</a:t>
            </a:r>
          </a:p>
          <a:p>
            <a:pPr marL="285750" indent="-285750">
              <a:buFont typeface="Arial" panose="020B0604020202020204" pitchFamily="34" charset="0"/>
              <a:buChar char="•"/>
            </a:pPr>
            <a:r>
              <a:rPr lang="nl-NL" sz="1400" dirty="0">
                <a:solidFill>
                  <a:schemeClr val="bg1"/>
                </a:solidFill>
              </a:rPr>
              <a:t>Op het middelste deel (verwerking) teken je de machine die aan het werk is om je data te verwerken.</a:t>
            </a:r>
          </a:p>
          <a:p>
            <a:pPr marL="285750" indent="-285750">
              <a:buFont typeface="Arial" panose="020B0604020202020204" pitchFamily="34" charset="0"/>
              <a:buChar char="•"/>
            </a:pPr>
            <a:r>
              <a:rPr lang="nl-NL" sz="1400" dirty="0">
                <a:solidFill>
                  <a:schemeClr val="bg1"/>
                </a:solidFill>
              </a:rPr>
              <a:t>Op het rechtse deel (uitvoer) teken je de informatie die je hebt gekregen (welke sport bij jou past).</a:t>
            </a:r>
          </a:p>
          <a:p>
            <a:endParaRPr lang="nl-NL" sz="1400" dirty="0">
              <a:solidFill>
                <a:schemeClr val="bg1"/>
              </a:solidFill>
            </a:endParaRPr>
          </a:p>
        </p:txBody>
      </p:sp>
      <p:pic>
        <p:nvPicPr>
          <p:cNvPr id="5" name="Afbeelding 4" descr="Afbeelding met tekst, schermopname, Onlineadvertenties, logo&#10;&#10;Door AI gegenereerde inhoud is mogelijk onjuist.">
            <a:extLst>
              <a:ext uri="{FF2B5EF4-FFF2-40B4-BE49-F238E27FC236}">
                <a16:creationId xmlns:a16="http://schemas.microsoft.com/office/drawing/2014/main" id="{47A8C9FD-F497-7F69-D402-AECE921CD4A7}"/>
              </a:ext>
            </a:extLst>
          </p:cNvPr>
          <p:cNvPicPr>
            <a:picLocks noChangeAspect="1"/>
          </p:cNvPicPr>
          <p:nvPr/>
        </p:nvPicPr>
        <p:blipFill>
          <a:blip r:embed="rId4"/>
          <a:stretch>
            <a:fillRect/>
          </a:stretch>
        </p:blipFill>
        <p:spPr>
          <a:xfrm>
            <a:off x="7703759" y="246240"/>
            <a:ext cx="4189727" cy="4352895"/>
          </a:xfrm>
          <a:prstGeom prst="rect">
            <a:avLst/>
          </a:prstGeom>
        </p:spPr>
      </p:pic>
    </p:spTree>
    <p:extLst>
      <p:ext uri="{BB962C8B-B14F-4D97-AF65-F5344CB8AC3E}">
        <p14:creationId xmlns:p14="http://schemas.microsoft.com/office/powerpoint/2010/main" val="148821179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2.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1827</TotalTime>
  <Words>1286</Words>
  <Application>Microsoft Office PowerPoint</Application>
  <PresentationFormat>Breedbeeld</PresentationFormat>
  <Paragraphs>81</Paragraphs>
  <Slides>12</Slides>
  <Notes>7</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12</vt:i4>
      </vt:variant>
    </vt:vector>
  </HeadingPairs>
  <TitlesOfParts>
    <vt:vector size="18" baseType="lpstr">
      <vt:lpstr>Poppins</vt:lpstr>
      <vt:lpstr>Calibri</vt:lpstr>
      <vt:lpstr>Arial</vt:lpstr>
      <vt:lpstr>Aptos</vt:lpstr>
      <vt:lpstr>Kantoorthema</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Barry Kuijpers</cp:lastModifiedBy>
  <cp:revision>53</cp:revision>
  <dcterms:created xsi:type="dcterms:W3CDTF">2022-01-30T11:55:21Z</dcterms:created>
  <dcterms:modified xsi:type="dcterms:W3CDTF">2026-01-29T13:23:48Z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