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8" r:id="rId5"/>
  </p:sldMasterIdLst>
  <p:notesMasterIdLst>
    <p:notesMasterId r:id="rId18"/>
  </p:notesMasterIdLst>
  <p:sldIdLst>
    <p:sldId id="268" r:id="rId6"/>
    <p:sldId id="269" r:id="rId7"/>
    <p:sldId id="258" r:id="rId8"/>
    <p:sldId id="296" r:id="rId9"/>
    <p:sldId id="314" r:id="rId10"/>
    <p:sldId id="260" r:id="rId11"/>
    <p:sldId id="259" r:id="rId12"/>
    <p:sldId id="261" r:id="rId13"/>
    <p:sldId id="312" r:id="rId14"/>
    <p:sldId id="264" r:id="rId15"/>
    <p:sldId id="280" r:id="rId16"/>
    <p:sldId id="281" r:id="rId17"/>
  </p:sldIdLst>
  <p:sldSz cx="12192000" cy="6858000"/>
  <p:notesSz cx="6858000" cy="9144000"/>
  <p:embeddedFontLst>
    <p:embeddedFont>
      <p:font typeface="Poppins" panose="00000500000000000000" pitchFamily="2" charset="0"/>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4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9E8C1-0560-7B34-18C0-2727F909B79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374D0A8-3268-D7D9-EEF4-7DDAC581558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3F01599-0C7E-350C-F1B0-63A67A0CA32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FBC6751-03EA-3499-E907-989EB04D41EC}"/>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142667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B7B46-CFF2-C96D-6F47-FD9DCEF881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1D3B5C-2EFC-626C-DC96-1EE36101196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C3BAA5-6CE7-7B20-9D4B-48DD8F7128E8}"/>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4E54A53C-6229-9C9A-6F6B-239D6B4BD8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4930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23/01/2026</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23-1-2026</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2496139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51947238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529934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11425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217450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403576964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398893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687152"/>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18079626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3091367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15359184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55225594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4006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159530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9490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600863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23-1-2026</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343198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23/01/2026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23-1-2026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153955834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autoriteitpersoonsgegevens.nl/themas/basis-avg/privacy-en-persoonsgegevens/van-fototoestel-tot-online-data-hoe-privacywetgeving-steeds-belangrijker-werd"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hoezomediawijs.nl/privacy/"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615662" y="1784504"/>
            <a:ext cx="5480338" cy="3107092"/>
          </a:xfrm>
        </p:spPr>
        <p:txBody>
          <a:bodyPr>
            <a:normAutofit/>
          </a:bodyPr>
          <a:lstStyle/>
          <a:p>
            <a:r>
              <a:rPr lang="nl-NL" dirty="0"/>
              <a:t>Dat is van mij!</a:t>
            </a:r>
          </a:p>
          <a:p>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615662" y="556833"/>
            <a:ext cx="5074924" cy="1129924"/>
          </a:xfrm>
        </p:spPr>
        <p:txBody>
          <a:bodyPr>
            <a:normAutofit/>
          </a:bodyPr>
          <a:lstStyle/>
          <a:p>
            <a:r>
              <a:rPr lang="nl-NL" dirty="0"/>
              <a:t>Mediabegrip week 3 – Groep 5/6 &amp; (V)SO</a:t>
            </a:r>
          </a:p>
        </p:txBody>
      </p:sp>
      <p:pic>
        <p:nvPicPr>
          <p:cNvPr id="15" name="Tijdelijke aanduiding voor afbeelding 14">
            <a:extLst>
              <a:ext uri="{FF2B5EF4-FFF2-40B4-BE49-F238E27FC236}">
                <a16:creationId xmlns:a16="http://schemas.microsoft.com/office/drawing/2014/main" id="{43DBC051-43A9-0E4C-8881-31EDC998F0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441" b="9441"/>
          <a:stretch/>
        </p:blipFill>
        <p:spPr>
          <a:xfrm>
            <a:off x="7264791"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420700"/>
            <a:ext cx="7642954" cy="4016599"/>
          </a:xfrm>
        </p:spPr>
        <p:txBody>
          <a:bodyPr>
            <a:normAutofit/>
          </a:bodyPr>
          <a:lstStyle/>
          <a:p>
            <a:r>
              <a:rPr lang="nl-NL" dirty="0">
                <a:solidFill>
                  <a:schemeClr val="bg1"/>
                </a:solidFill>
              </a:rPr>
              <a:t>Bekijk samen de tentoongestelde posters en vertel kort iets bij de poster die jij hebt ontworpen. </a:t>
            </a:r>
          </a:p>
          <a:p>
            <a:endParaRPr lang="nl-NL" dirty="0">
              <a:solidFill>
                <a:schemeClr val="bg1"/>
              </a:solidFill>
            </a:endParaRPr>
          </a:p>
          <a:p>
            <a:r>
              <a:rPr lang="nl-NL" dirty="0">
                <a:solidFill>
                  <a:schemeClr val="bg1"/>
                </a:solidFill>
              </a:rPr>
              <a:t>Welke tip is volgens jou de allerbeste?</a:t>
            </a:r>
            <a:endParaRPr lang="nl-NL" dirty="0"/>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p:txBody>
      </p:sp>
    </p:spTree>
    <p:extLst>
      <p:ext uri="{BB962C8B-B14F-4D97-AF65-F5344CB8AC3E}">
        <p14:creationId xmlns:p14="http://schemas.microsoft.com/office/powerpoint/2010/main" val="252910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18177" y="1282045"/>
            <a:ext cx="6099992" cy="4223209"/>
          </a:xfrm>
        </p:spPr>
        <p:txBody>
          <a:bodyPr>
            <a:normAutofit fontScale="55000" lnSpcReduction="20000"/>
          </a:bodyPr>
          <a:lstStyle/>
          <a:p>
            <a:r>
              <a:rPr lang="nl-NL" dirty="0">
                <a:solidFill>
                  <a:schemeClr val="tx1"/>
                </a:solidFill>
              </a:rPr>
              <a:t>Stel je voor: in jouw straat hangen camera’s die alles filmen. Handig, want als er iets gestolen wordt, kan de politie snel zien wie het heeft gedaan. Maar die camera’s zien niet alleen diefstal. Ze zien ook wanneer jij naar school gaat, met wie je speelt, hoe vaak je naar de supermarkt gaat en zelfs op welke dagen je niet thuis bent. Al die informatie wordt opgeslagen. Wie bekijkt die beelden? Hoe lang blijven ze bewaard? En wat gebeurt er als iemand die beelden misbruikt?</a:t>
            </a:r>
          </a:p>
          <a:p>
            <a:r>
              <a:rPr lang="nl-NL" dirty="0">
                <a:solidFill>
                  <a:schemeClr val="tx1"/>
                </a:solidFill>
              </a:rPr>
              <a:t>Sommige mensen vinden camera’s fijn, omdat ze zich veiliger voelen. Maar anderen maken zich zorgen: wat als iemand meekijkt die dat niet mag? Of als de beelden op internet komen? Privacy betekent dat je zelf bepaalt wat anderen over jou weten. Maar als er overal camera’s hangen, heb je daar nog wel controle over? Is veiligheid belangrijker dan privacy, of moeten we een balans vinden</a:t>
            </a:r>
          </a:p>
          <a:p>
            <a:r>
              <a:rPr lang="nl-NL" dirty="0">
                <a:solidFill>
                  <a:schemeClr val="bg1"/>
                </a:solidFill>
              </a:rPr>
              <a:t>Discussievragen </a:t>
            </a:r>
          </a:p>
          <a:p>
            <a:pPr marL="457200" indent="-457200">
              <a:buFont typeface="+mj-lt"/>
              <a:buAutoNum type="arabicPeriod"/>
            </a:pPr>
            <a:r>
              <a:rPr lang="nl-NL" dirty="0">
                <a:solidFill>
                  <a:schemeClr val="bg1"/>
                </a:solidFill>
              </a:rPr>
              <a:t>Vind jij het goed dat er camera’s op straat hangen? Waarom wel of niet?</a:t>
            </a:r>
          </a:p>
          <a:p>
            <a:pPr marL="457200" indent="-457200">
              <a:buFont typeface="+mj-lt"/>
              <a:buAutoNum type="arabicPeriod"/>
            </a:pPr>
            <a:r>
              <a:rPr lang="nl-NL" dirty="0">
                <a:solidFill>
                  <a:schemeClr val="bg1"/>
                </a:solidFill>
              </a:rPr>
              <a:t>Wie mag volgens jou de beelden bekijken en waarom?</a:t>
            </a:r>
          </a:p>
          <a:p>
            <a:pPr marL="457200" indent="-457200">
              <a:buFont typeface="+mj-lt"/>
              <a:buAutoNum type="arabicPeriod"/>
            </a:pPr>
            <a:r>
              <a:rPr lang="nl-NL" dirty="0">
                <a:solidFill>
                  <a:schemeClr val="bg1"/>
                </a:solidFill>
              </a:rPr>
              <a:t>Wat is belangrijker: veiligheid of privacy? Kun je beide hebben?</a:t>
            </a:r>
          </a:p>
        </p:txBody>
      </p:sp>
      <p:pic>
        <p:nvPicPr>
          <p:cNvPr id="5" name="Afbeelding 4" descr="Vraagteken op een groene pastelkleurige achtergrond">
            <a:extLst>
              <a:ext uri="{FF2B5EF4-FFF2-40B4-BE49-F238E27FC236}">
                <a16:creationId xmlns:a16="http://schemas.microsoft.com/office/drawing/2014/main" id="{443DAF63-AD0C-02FC-A32A-556D13308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169" y="1167615"/>
            <a:ext cx="5121897" cy="3841423"/>
          </a:xfrm>
          <a:prstGeom prst="rect">
            <a:avLst/>
          </a:prstGeom>
        </p:spPr>
      </p:pic>
    </p:spTree>
    <p:extLst>
      <p:ext uri="{BB962C8B-B14F-4D97-AF65-F5344CB8AC3E}">
        <p14:creationId xmlns:p14="http://schemas.microsoft.com/office/powerpoint/2010/main" val="56740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p:txBody>
          <a:bodyPr/>
          <a:lstStyle/>
          <a:p>
            <a:r>
              <a:rPr lang="nl-NL" dirty="0" err="1"/>
              <a:t>Melles</a:t>
            </a:r>
            <a:r>
              <a:rPr lang="nl-NL" dirty="0"/>
              <a:t> media</a:t>
            </a:r>
          </a:p>
        </p:txBody>
      </p:sp>
      <p:sp>
        <p:nvSpPr>
          <p:cNvPr id="3" name="Tijdelijke aanduiding voor tekst 2">
            <a:extLst>
              <a:ext uri="{FF2B5EF4-FFF2-40B4-BE49-F238E27FC236}">
                <a16:creationId xmlns:a16="http://schemas.microsoft.com/office/drawing/2014/main" id="{D5A5D96C-5B3D-5844-BDC5-E08D26EFCCB5}"/>
              </a:ext>
            </a:extLst>
          </p:cNvPr>
          <p:cNvSpPr>
            <a:spLocks noGrp="1"/>
          </p:cNvSpPr>
          <p:nvPr>
            <p:ph type="body" sz="quarter" idx="12"/>
          </p:nvPr>
        </p:nvSpPr>
        <p:spPr>
          <a:xfrm>
            <a:off x="618177" y="1285336"/>
            <a:ext cx="10345195" cy="4915167"/>
          </a:xfrm>
        </p:spPr>
        <p:txBody>
          <a:bodyPr>
            <a:noAutofit/>
          </a:bodyPr>
          <a:lstStyle/>
          <a:p>
            <a:pPr rtl="0">
              <a:spcBef>
                <a:spcPts val="1000"/>
              </a:spcBef>
              <a:spcAft>
                <a:spcPts val="0"/>
              </a:spcAft>
            </a:pPr>
            <a:r>
              <a:rPr lang="nl-NL" sz="1050" b="0" i="0" u="none" strike="noStrike" dirty="0">
                <a:solidFill>
                  <a:srgbClr val="3F5061"/>
                </a:solidFill>
                <a:effectLst/>
              </a:rPr>
              <a:t>Hoi,</a:t>
            </a:r>
            <a:endParaRPr lang="nl-NL" sz="1050" b="0" dirty="0">
              <a:effectLst/>
            </a:endParaRPr>
          </a:p>
          <a:p>
            <a:r>
              <a:rPr lang="nl-NL" sz="1050" dirty="0"/>
              <a:t>Oeps… vandaag heb ik iets gedaan wat niet zo slim was. Ik kreeg een bericht van iemand die zei dat we samen een spel konden spelen. Het leek echt leuk, dus ik stuurde mijn e-mailadres en een foto van mijn nieuwe gamehoek. Later vertelde mijn broer dat dat supergevaarlijk kan zijn. Hij zei: “Je weet niet wie er achter dat bericht zit.” Toen voelde ik me echt stom.</a:t>
            </a:r>
          </a:p>
          <a:p>
            <a:r>
              <a:rPr lang="nl-NL" sz="1050" dirty="0"/>
              <a:t>Ik dacht altijd: wat maakt het uit? Maar nu snap ik dat je niet zomaar persoonlijke dingen moet delen. Die persoon kan mijn foto gebruiken of mijn e-mailadres doorgeven. En als mijn wachtwoord ook nog makkelijk was, zoals mijn naam en geboortedatum, dan kan iemand heel snel in mijn account komen. Wist je dat een simpel wachtwoord soms in een paar seconden gekraakt wordt? Terwijl een sterk wachtwoord – met hoofdletters, cijfers en tekens – soms jaren duurt om te raden! Dat is echt bizar. Ik had nooit gedacht dat het zoveel verschil maakt.</a:t>
            </a:r>
          </a:p>
          <a:p>
            <a:r>
              <a:rPr lang="nl-NL" sz="1050" dirty="0"/>
              <a:t>Op school hebben we vandaag geleerd over privacy. De juf zei dat je altijd moet nadenken: zou ik dit ook aan een vreemde op straat vertellen? Als het antwoord nee is, dan moet je het ook niet online zetten. Dat vind ik een goede regel. En we hebben ook een test gedaan om te zien hoe sterk onze wachtwoorden zijn. Mijn oude wachtwoord was echt waardeloos, maar nu heb ik een nieuw bedacht: eentje die niemand zomaar kan raden. Het voelt alsof ik mijn eigen digitale slot heb gemaakt.</a:t>
            </a:r>
          </a:p>
          <a:p>
            <a:r>
              <a:rPr lang="nl-NL" sz="1050" dirty="0"/>
              <a:t>Vanaf nu ga ik beter opletten. Geen persoonlijke info zomaar delen, en altijd sterke wachtwoorden gebruiken. Mijn gegevens zijn van mij, en ik wil dat ze veilig blijven. Want eerlijk? Het internet is leuk, maar je moet wel slim zijn.</a:t>
            </a:r>
            <a:endParaRPr lang="nl-NL" sz="1050" b="0" i="0" u="none" strike="noStrike" dirty="0">
              <a:solidFill>
                <a:srgbClr val="3F5061"/>
              </a:solidFill>
              <a:effectLst/>
            </a:endParaRPr>
          </a:p>
          <a:p>
            <a:r>
              <a:rPr lang="nl-NL" sz="1050" b="0" i="0" u="none" strike="noStrike" dirty="0">
                <a:solidFill>
                  <a:srgbClr val="3F5061"/>
                </a:solidFill>
                <a:effectLst/>
              </a:rPr>
              <a:t>Groetjes,</a:t>
            </a:r>
          </a:p>
          <a:p>
            <a:pPr rtl="0">
              <a:spcBef>
                <a:spcPts val="1000"/>
              </a:spcBef>
              <a:spcAft>
                <a:spcPts val="0"/>
              </a:spcAft>
            </a:pPr>
            <a:r>
              <a:rPr lang="nl-NL" sz="1050" dirty="0">
                <a:solidFill>
                  <a:srgbClr val="3F5061"/>
                </a:solidFill>
              </a:rPr>
              <a:t>Melle.</a:t>
            </a:r>
          </a:p>
        </p:txBody>
      </p:sp>
      <p:pic>
        <p:nvPicPr>
          <p:cNvPr id="4" name="Afbeelding 3">
            <a:extLst>
              <a:ext uri="{FF2B5EF4-FFF2-40B4-BE49-F238E27FC236}">
                <a16:creationId xmlns:a16="http://schemas.microsoft.com/office/drawing/2014/main" id="{C59A7F61-3CEF-03E9-C8C0-FA8BB6C50D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11394" y="168700"/>
            <a:ext cx="1019182" cy="14416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1"/>
            <a:ext cx="6121139" cy="4374696"/>
          </a:xfrm>
        </p:spPr>
        <p:txBody>
          <a:bodyPr>
            <a:normAutofit fontScale="55000" lnSpcReduction="20000"/>
          </a:bodyPr>
          <a:lstStyle/>
          <a:p>
            <a:r>
              <a:rPr lang="nl-NL" b="1" dirty="0"/>
              <a:t>28 januari is de Dag van de Privacy</a:t>
            </a:r>
          </a:p>
          <a:p>
            <a:r>
              <a:rPr lang="nl-NL" dirty="0"/>
              <a:t>AI-overzicht van Google (zoekterm: Dag van de Privacy):</a:t>
            </a:r>
          </a:p>
          <a:p>
            <a:r>
              <a:rPr lang="nl-NL" dirty="0"/>
              <a:t>“De Dag van de Privacy, ook bekend als Data </a:t>
            </a:r>
            <a:r>
              <a:rPr lang="nl-NL" dirty="0" err="1"/>
              <a:t>Protection</a:t>
            </a:r>
            <a:r>
              <a:rPr lang="nl-NL" dirty="0"/>
              <a:t> Day, wordt jaarlijks gevierd op 28 januari en is in het leven geroepen door de Raad van Europa om burgers te informeren over hun </a:t>
            </a:r>
            <a:r>
              <a:rPr lang="nl-NL" dirty="0" err="1"/>
              <a:t>privacyrechten</a:t>
            </a:r>
            <a:r>
              <a:rPr lang="nl-NL" dirty="0"/>
              <a:t> en organisaties aan te moedigen hun gegevensbescherming te verbeteren, ter ere van de ondertekening van het eerste </a:t>
            </a:r>
            <a:r>
              <a:rPr lang="nl-NL" dirty="0" err="1"/>
              <a:t>Dataprotectieverdrag</a:t>
            </a:r>
            <a:r>
              <a:rPr lang="nl-NL" dirty="0"/>
              <a:t> in 1981. Op deze dag worden er evenementen en campagnes georganiseerd om bewustzijn te verhogen en best </a:t>
            </a:r>
            <a:r>
              <a:rPr lang="nl-NL" dirty="0" err="1"/>
              <a:t>practices</a:t>
            </a:r>
            <a:r>
              <a:rPr lang="nl-NL" dirty="0"/>
              <a:t> te promoten, waarbij ook aandacht is voor nieuwe technologieën zoals AI en de Algemene Verordening Gegevensbescherming (AVG). </a:t>
            </a:r>
          </a:p>
          <a:p>
            <a:r>
              <a:rPr lang="nl-NL" b="1" dirty="0"/>
              <a:t>Waarom 28 januari?</a:t>
            </a:r>
          </a:p>
          <a:p>
            <a:r>
              <a:rPr lang="nl-NL" dirty="0"/>
              <a:t>Op deze datum werd in 1981 het </a:t>
            </a:r>
            <a:r>
              <a:rPr lang="nl-NL" dirty="0">
                <a:hlinkClick r:id="rId3"/>
              </a:rPr>
              <a:t>Europese </a:t>
            </a:r>
            <a:r>
              <a:rPr lang="nl-NL" dirty="0" err="1">
                <a:hlinkClick r:id="rId3"/>
              </a:rPr>
              <a:t>Dataprotectieverdrag</a:t>
            </a:r>
            <a:r>
              <a:rPr lang="nl-NL" dirty="0"/>
              <a:t>, het eerste internationale juridisch bindende instrument voor gegevensbescherming, ondertekend. “</a:t>
            </a:r>
          </a:p>
        </p:txBody>
      </p:sp>
      <p:pic>
        <p:nvPicPr>
          <p:cNvPr id="6" name="Afbeelding 5">
            <a:extLst>
              <a:ext uri="{FF2B5EF4-FFF2-40B4-BE49-F238E27FC236}">
                <a16:creationId xmlns:a16="http://schemas.microsoft.com/office/drawing/2014/main" id="{88175A40-1CC4-8F1F-6572-FF71F78DB786}"/>
              </a:ext>
            </a:extLst>
          </p:cNvPr>
          <p:cNvPicPr>
            <a:picLocks noChangeAspect="1"/>
          </p:cNvPicPr>
          <p:nvPr/>
        </p:nvPicPr>
        <p:blipFill>
          <a:blip r:embed="rId4"/>
          <a:stretch>
            <a:fillRect/>
          </a:stretch>
        </p:blipFill>
        <p:spPr>
          <a:xfrm>
            <a:off x="7026209" y="1613996"/>
            <a:ext cx="4148542" cy="3250235"/>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 (1/2):</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5"/>
            <a:ext cx="8195038" cy="3323109"/>
          </a:xfrm>
        </p:spPr>
        <p:txBody>
          <a:bodyPr>
            <a:noAutofit/>
          </a:bodyPr>
          <a:lstStyle/>
          <a:p>
            <a:r>
              <a:rPr lang="nl-NL" sz="1200" b="1" dirty="0"/>
              <a:t>Van fototoestel tot online data: waarom privacy steeds belangrijker werd</a:t>
            </a:r>
            <a:endParaRPr lang="nl-NL" sz="1200" dirty="0"/>
          </a:p>
          <a:p>
            <a:r>
              <a:rPr lang="nl-NL" sz="1200" dirty="0"/>
              <a:t>Vroeger maakten mensen foto’s met een gewone camera. De foto’s kwamen in een album, en alleen de mensen die je het liet zien, konden ze bekijken. Tegenwoordig gaat dat heel anders. Met een smartphone kun je een foto maken en die meteen online zetten. Soms kunnen dan heel veel mensen meekijken, ook mensen die je helemaal niet kent. Daarom is privacy belangrijker geworden.</a:t>
            </a:r>
          </a:p>
          <a:p>
            <a:r>
              <a:rPr lang="nl-NL" sz="1200" dirty="0"/>
              <a:t>Privacy betekent dat jij zelf mag bepalen </a:t>
            </a:r>
            <a:r>
              <a:rPr lang="nl-NL" sz="1200" b="1" dirty="0"/>
              <a:t>wie iets over jou weet</a:t>
            </a:r>
            <a:r>
              <a:rPr lang="nl-NL" sz="1200" dirty="0"/>
              <a:t>. Dat gaat over je naam, je leeftijd en je adres, maar ook over foto’s, filmpjes, je hobby’s en zelfs welke websites je bezoekt. Al deze informatie noemen we </a:t>
            </a:r>
            <a:r>
              <a:rPr lang="nl-NL" sz="1200" b="1" dirty="0"/>
              <a:t>persoonsgegevens</a:t>
            </a:r>
            <a:r>
              <a:rPr lang="nl-NL" sz="1200" dirty="0"/>
              <a:t>. Vroeger stonden die gegevens vooral op papier, maar nu staat bijna alles digitaal: in apps, op websites en in computersystemen.</a:t>
            </a:r>
          </a:p>
          <a:p>
            <a:r>
              <a:rPr lang="nl-NL" sz="1200" dirty="0"/>
              <a:t>Omdat er steeds meer gegevens digitaal worden verzameld, zijn er regels nodig om mensen te beschermen. In Europa hebben we daarvoor de </a:t>
            </a:r>
            <a:r>
              <a:rPr lang="nl-NL" sz="1200" b="1" dirty="0"/>
              <a:t>AVG</a:t>
            </a:r>
            <a:r>
              <a:rPr lang="nl-NL" sz="1200" dirty="0"/>
              <a:t>: de Algemene Verordening Gegevensbescherming. Deze wet zegt dat organisaties voorzichtig moeten omgaan met jouw gegevens. Ze mogen alleen informatie over jou verzamelen als dat echt nodig is, en ze moeten duidelijk uitleggen waarom ze dat doen.</a:t>
            </a:r>
          </a:p>
        </p:txBody>
      </p:sp>
      <p:pic>
        <p:nvPicPr>
          <p:cNvPr id="7" name="Afbeelding 6">
            <a:extLst>
              <a:ext uri="{FF2B5EF4-FFF2-40B4-BE49-F238E27FC236}">
                <a16:creationId xmlns:a16="http://schemas.microsoft.com/office/drawing/2014/main" id="{A6771AE3-BC9D-009B-9FDF-49DCB3C979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90790" y="1439984"/>
            <a:ext cx="2809187" cy="3973640"/>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DAE6A-A6A8-6357-F67B-14B7D3643DFC}"/>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A36033A-9CA6-E5DA-1516-C14C11B63131}"/>
              </a:ext>
            </a:extLst>
          </p:cNvPr>
          <p:cNvSpPr>
            <a:spLocks noGrp="1"/>
          </p:cNvSpPr>
          <p:nvPr>
            <p:ph type="body" sz="quarter" idx="11"/>
          </p:nvPr>
        </p:nvSpPr>
        <p:spPr/>
        <p:txBody>
          <a:bodyPr/>
          <a:lstStyle/>
          <a:p>
            <a:r>
              <a:rPr lang="nl-NL" dirty="0"/>
              <a:t>Hoe zit dat (2/2):</a:t>
            </a:r>
          </a:p>
        </p:txBody>
      </p:sp>
      <p:sp>
        <p:nvSpPr>
          <p:cNvPr id="3" name="Tijdelijke aanduiding voor tekst 2">
            <a:extLst>
              <a:ext uri="{FF2B5EF4-FFF2-40B4-BE49-F238E27FC236}">
                <a16:creationId xmlns:a16="http://schemas.microsoft.com/office/drawing/2014/main" id="{9A45B19A-D363-8F98-A207-80979770597C}"/>
              </a:ext>
            </a:extLst>
          </p:cNvPr>
          <p:cNvSpPr>
            <a:spLocks noGrp="1"/>
          </p:cNvSpPr>
          <p:nvPr>
            <p:ph type="body" sz="quarter" idx="12"/>
          </p:nvPr>
        </p:nvSpPr>
        <p:spPr>
          <a:xfrm>
            <a:off x="609597" y="1324305"/>
            <a:ext cx="8195038" cy="3323109"/>
          </a:xfrm>
        </p:spPr>
        <p:txBody>
          <a:bodyPr>
            <a:noAutofit/>
          </a:bodyPr>
          <a:lstStyle/>
          <a:p>
            <a:r>
              <a:rPr lang="nl-NL" sz="1200" dirty="0"/>
              <a:t>In Nederland controleert de </a:t>
            </a:r>
            <a:r>
              <a:rPr lang="nl-NL" sz="1200" b="1" dirty="0"/>
              <a:t>Autoriteit Persoonsgegevens (AP)</a:t>
            </a:r>
            <a:r>
              <a:rPr lang="nl-NL" sz="1200" dirty="0"/>
              <a:t> of iedereen zich aan deze regels houdt. Je kunt de AP zien als een soort “</a:t>
            </a:r>
            <a:r>
              <a:rPr lang="nl-NL" sz="1200" dirty="0" err="1"/>
              <a:t>privacywachter</a:t>
            </a:r>
            <a:r>
              <a:rPr lang="nl-NL" sz="1200" dirty="0"/>
              <a:t>”. Ze letten erop dat bedrijven, scholen, sportclubs en overheden netjes omgaan met persoonsgegevens. Als iemand zich niet aan de regels houdt, kan de AP ingrijpen.</a:t>
            </a:r>
          </a:p>
          <a:p>
            <a:r>
              <a:rPr lang="nl-NL" sz="1200" dirty="0"/>
              <a:t>Privacyregels zijn niet in één keer ontstaan. Toen er nog geen internet was, waren de regels simpel. Maar toen computers, mobiele telefoons en sociale media populair werden, konden bedrijven veel meer informatie over mensen verzamelen. Daarom moesten de regels worden uitgebreid.</a:t>
            </a:r>
          </a:p>
          <a:p>
            <a:r>
              <a:rPr lang="nl-NL" sz="1200" dirty="0"/>
              <a:t>Voor kinderen gelden extra beschermingen. Bedrijven mogen niet zomaar gegevens van kinderen verzamelen, omdat kinderen nog niet altijd goed kunnen inschatten wat er met hun gegevens gebeurt.</a:t>
            </a:r>
          </a:p>
          <a:p>
            <a:r>
              <a:rPr lang="nl-NL" sz="1200" dirty="0"/>
              <a:t>Kort gezegd: privacywetgeving is steeds belangrijker geworden omdat onze wereld steeds </a:t>
            </a:r>
            <a:r>
              <a:rPr lang="nl-NL" sz="1200" dirty="0" err="1"/>
              <a:t>digitaler</a:t>
            </a:r>
            <a:r>
              <a:rPr lang="nl-NL" sz="1200" dirty="0"/>
              <a:t> is. Hoe meer informatie er online staat, hoe belangrijker het is dat jij de baas blijft over jouw gegevens.</a:t>
            </a:r>
          </a:p>
          <a:p>
            <a:r>
              <a:rPr lang="nl-NL" sz="1200" dirty="0"/>
              <a:t>Bespreek de stelling(en) op de volgende dia(’s)</a:t>
            </a:r>
          </a:p>
        </p:txBody>
      </p:sp>
      <p:pic>
        <p:nvPicPr>
          <p:cNvPr id="7" name="Afbeelding 6">
            <a:extLst>
              <a:ext uri="{FF2B5EF4-FFF2-40B4-BE49-F238E27FC236}">
                <a16:creationId xmlns:a16="http://schemas.microsoft.com/office/drawing/2014/main" id="{A9200413-009B-381F-C552-53B16EA851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90790" y="1439984"/>
            <a:ext cx="2809187" cy="3973640"/>
          </a:xfrm>
          <a:prstGeom prst="rect">
            <a:avLst/>
          </a:prstGeom>
        </p:spPr>
      </p:pic>
    </p:spTree>
    <p:extLst>
      <p:ext uri="{BB962C8B-B14F-4D97-AF65-F5344CB8AC3E}">
        <p14:creationId xmlns:p14="http://schemas.microsoft.com/office/powerpoint/2010/main" val="24043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“Het is veilig om je echte naam te gebruiken op alle websites.”</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“Je ouders mogen altijd weten wat je online doet.”</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“Het is slim om hetzelfde wachtwoord voor alles te gebruiken.”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A2CD0-6978-0601-21BE-4AFE25F1DC9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48B230A-6336-5C88-7353-83731A2D9E18}"/>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4F355946-9E8C-52C6-2E80-A69A324D5DFE}"/>
              </a:ext>
            </a:extLst>
          </p:cNvPr>
          <p:cNvSpPr>
            <a:spLocks noGrp="1"/>
          </p:cNvSpPr>
          <p:nvPr>
            <p:ph type="body" sz="quarter" idx="12"/>
          </p:nvPr>
        </p:nvSpPr>
        <p:spPr>
          <a:xfrm>
            <a:off x="609599" y="865318"/>
            <a:ext cx="5989164" cy="3623789"/>
          </a:xfrm>
        </p:spPr>
        <p:txBody>
          <a:bodyPr>
            <a:noAutofit/>
          </a:bodyPr>
          <a:lstStyle/>
          <a:p>
            <a:endParaRPr lang="nl-NL" sz="1400" dirty="0">
              <a:solidFill>
                <a:schemeClr val="bg1"/>
              </a:solidFill>
            </a:endParaRPr>
          </a:p>
          <a:p>
            <a:pPr marL="342900" indent="-342900">
              <a:buAutoNum type="arabicParenR"/>
            </a:pPr>
            <a:r>
              <a:rPr lang="nl-NL" sz="1400" dirty="0">
                <a:solidFill>
                  <a:schemeClr val="bg1"/>
                </a:solidFill>
              </a:rPr>
              <a:t>Kijk eens goed op </a:t>
            </a:r>
            <a:r>
              <a:rPr lang="nl-NL" sz="1400" dirty="0">
                <a:solidFill>
                  <a:schemeClr val="tx1"/>
                </a:solidFill>
                <a:hlinkClick r:id="rId3">
                  <a:extLst>
                    <a:ext uri="{A12FA001-AC4F-418D-AE19-62706E023703}">
                      <ahyp:hlinkClr xmlns:ahyp="http://schemas.microsoft.com/office/drawing/2018/hyperlinkcolor" val="tx"/>
                    </a:ext>
                  </a:extLst>
                </a:hlinkClick>
              </a:rPr>
              <a:t>hoezomediawijs.nl/privacy/ </a:t>
            </a:r>
            <a:r>
              <a:rPr lang="nl-NL" sz="1400" dirty="0">
                <a:solidFill>
                  <a:schemeClr val="bg1"/>
                </a:solidFill>
              </a:rPr>
              <a:t>en lees deze pagina goed door.</a:t>
            </a:r>
            <a:endParaRPr lang="nl-NL" sz="1400" dirty="0">
              <a:solidFill>
                <a:schemeClr val="tx1"/>
              </a:solidFill>
            </a:endParaRPr>
          </a:p>
          <a:p>
            <a:pPr marL="342900" indent="-342900">
              <a:buAutoNum type="arabicParenR"/>
            </a:pPr>
            <a:r>
              <a:rPr lang="nl-NL" sz="1400" dirty="0">
                <a:solidFill>
                  <a:schemeClr val="bg1"/>
                </a:solidFill>
              </a:rPr>
              <a:t>Ontwerp een poster over online privacy. Geef op je poster 3 belangrijke tips bijvoorbeeld over:</a:t>
            </a:r>
          </a:p>
          <a:p>
            <a:pPr marL="1085850" lvl="1" indent="-342900">
              <a:buAutoNum type="arabicParenR"/>
            </a:pPr>
            <a:r>
              <a:rPr lang="nl-NL" sz="1200" dirty="0">
                <a:solidFill>
                  <a:schemeClr val="bg1"/>
                </a:solidFill>
              </a:rPr>
              <a:t>Wat je wel en niet online moet delen.</a:t>
            </a:r>
          </a:p>
          <a:p>
            <a:pPr marL="1085850" lvl="1" indent="-342900">
              <a:buAutoNum type="arabicParenR"/>
            </a:pPr>
            <a:r>
              <a:rPr lang="nl-NL" sz="1200" dirty="0">
                <a:solidFill>
                  <a:schemeClr val="bg1"/>
                </a:solidFill>
              </a:rPr>
              <a:t>Hoe maak je een sterk wachtwoord?</a:t>
            </a:r>
          </a:p>
          <a:p>
            <a:pPr marL="1085850" lvl="1" indent="-342900">
              <a:buAutoNum type="arabicParenR"/>
            </a:pPr>
            <a:r>
              <a:rPr lang="nl-NL" sz="1200" dirty="0">
                <a:solidFill>
                  <a:schemeClr val="bg1"/>
                </a:solidFill>
              </a:rPr>
              <a:t>Waarom zou je een </a:t>
            </a:r>
            <a:r>
              <a:rPr lang="nl-NL" sz="1200" dirty="0" err="1">
                <a:solidFill>
                  <a:schemeClr val="bg1"/>
                </a:solidFill>
              </a:rPr>
              <a:t>nickname</a:t>
            </a:r>
            <a:r>
              <a:rPr lang="nl-NL" sz="1200" dirty="0">
                <a:solidFill>
                  <a:schemeClr val="bg1"/>
                </a:solidFill>
              </a:rPr>
              <a:t> gebruiken?</a:t>
            </a:r>
          </a:p>
          <a:p>
            <a:pPr lvl="1" indent="0">
              <a:buNone/>
            </a:pPr>
            <a:r>
              <a:rPr lang="nl-NL" sz="1200" dirty="0">
                <a:solidFill>
                  <a:schemeClr val="bg1"/>
                </a:solidFill>
              </a:rPr>
              <a:t>Maak er een opvallende kleurrijke poster van, zodat je tips goed opvallen.</a:t>
            </a:r>
          </a:p>
          <a:p>
            <a:pPr marL="342900" indent="-342900">
              <a:buFont typeface="Arial" panose="020B0604020202020204" pitchFamily="34" charset="0"/>
              <a:buAutoNum type="arabicParenR"/>
            </a:pPr>
            <a:r>
              <a:rPr lang="nl-NL" sz="1400" dirty="0">
                <a:solidFill>
                  <a:schemeClr val="bg1"/>
                </a:solidFill>
              </a:rPr>
              <a:t>Presenteer je poster en maak een tentoonstelling van de posters in de school.</a:t>
            </a:r>
          </a:p>
          <a:p>
            <a:endParaRPr lang="nl-NL" sz="1400" dirty="0">
              <a:solidFill>
                <a:schemeClr val="bg1"/>
              </a:solidFill>
            </a:endParaRPr>
          </a:p>
          <a:p>
            <a:endParaRPr lang="nl-NL" sz="1400" dirty="0">
              <a:solidFill>
                <a:schemeClr val="bg1"/>
              </a:solidFill>
            </a:endParaRPr>
          </a:p>
        </p:txBody>
      </p:sp>
      <p:pic>
        <p:nvPicPr>
          <p:cNvPr id="6" name="Afbeelding 5">
            <a:extLst>
              <a:ext uri="{FF2B5EF4-FFF2-40B4-BE49-F238E27FC236}">
                <a16:creationId xmlns:a16="http://schemas.microsoft.com/office/drawing/2014/main" id="{EBACC4C8-3D02-1410-2985-7D6C56A8B3ED}"/>
              </a:ext>
            </a:extLst>
          </p:cNvPr>
          <p:cNvPicPr>
            <a:picLocks noChangeAspect="1"/>
          </p:cNvPicPr>
          <p:nvPr/>
        </p:nvPicPr>
        <p:blipFill>
          <a:blip r:embed="rId4"/>
          <a:stretch>
            <a:fillRect/>
          </a:stretch>
        </p:blipFill>
        <p:spPr>
          <a:xfrm>
            <a:off x="6843074" y="221583"/>
            <a:ext cx="5179976" cy="5179976"/>
          </a:xfrm>
          <a:prstGeom prst="rect">
            <a:avLst/>
          </a:prstGeom>
        </p:spPr>
      </p:pic>
    </p:spTree>
    <p:extLst>
      <p:ext uri="{BB962C8B-B14F-4D97-AF65-F5344CB8AC3E}">
        <p14:creationId xmlns:p14="http://schemas.microsoft.com/office/powerpoint/2010/main" val="148821179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2.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1734</TotalTime>
  <Words>1335</Words>
  <Application>Microsoft Office PowerPoint</Application>
  <PresentationFormat>Breedbeeld</PresentationFormat>
  <Paragraphs>69</Paragraphs>
  <Slides>12</Slides>
  <Notes>7</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12</vt:i4>
      </vt:variant>
    </vt:vector>
  </HeadingPairs>
  <TitlesOfParts>
    <vt:vector size="18" baseType="lpstr">
      <vt:lpstr>Poppins</vt:lpstr>
      <vt:lpstr>Calibri</vt:lpstr>
      <vt:lpstr>Arial</vt:lpstr>
      <vt:lpstr>Aptos</vt:lpstr>
      <vt:lpstr>Kantoorthema</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Barry Kuijpers</cp:lastModifiedBy>
  <cp:revision>50</cp:revision>
  <dcterms:created xsi:type="dcterms:W3CDTF">2022-01-30T11:55:21Z</dcterms:created>
  <dcterms:modified xsi:type="dcterms:W3CDTF">2026-01-23T10:06:54Z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