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261" r:id="rId10"/>
    <p:sldId id="260" r:id="rId11"/>
    <p:sldId id="259" r:id="rId12"/>
    <p:sldId id="312" r:id="rId13"/>
    <p:sldId id="264" r:id="rId14"/>
    <p:sldId id="280" r:id="rId15"/>
    <p:sldId id="281" r:id="rId16"/>
    <p:sldId id="313"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16-1-2026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16-1-2026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16-1-2026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98264-wikipedia-bestaat-25-jaar-maar-encyclopedie-voelt-druk-van-ai"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hyperlink" Target="https://scientias.nl/25-jaar-wikipedia-van-experiment-naar-de-grootste-digitale-encyclopedie/"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basis.slimzoeken.nu/de-webcheck.html"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basis.slimzoeken.nu/"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hyperlink" Target="https://en.wikipedia.org/wiki/Pacific_Northwest_tree_octopus" TargetMode="External"/><Relationship Id="rId4" Type="http://schemas.openxmlformats.org/officeDocument/2006/relationships/hyperlink" Target="https://www.google.com/url?q=https://zapatopi.net/treeoctopus/&amp;sa=D&amp;source=calendar&amp;usd=2&amp;usg=AOvVaw1JU4e00J9Y-9XENC6sxn5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hyperlink" Target="https://www.nd.nl/cultuur/wetenschap/543689/kinderen-trappen-in-nepnieuws-over-boomoctop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err="1"/>
              <a:t>Hieper</a:t>
            </a:r>
            <a:r>
              <a:rPr lang="nl-NL" dirty="0"/>
              <a:t>-de-piep!</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3 – Groep 7/8 &amp; Klas 1/2</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48" b="11848"/>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fontScale="70000" lnSpcReduction="20000"/>
          </a:bodyPr>
          <a:lstStyle/>
          <a:p>
            <a:r>
              <a:rPr lang="nl-NL" dirty="0">
                <a:solidFill>
                  <a:schemeClr val="tx1"/>
                </a:solidFill>
              </a:rPr>
              <a:t>Betrouwbare informatie is belangrijk voor iedereen. Als we verkeerde informatie geloven, kunnen we verkeerde keuzes maken. Denk aan nepnieuws over gezondheid, politiek of milieu: dat kan grote gevolgen hebben voor onszelf én voor de samenleving. Daarom moeten we leren kritisch te kijken naar wat we lezen en horen. Wie controleert de feiten? Is de bron betrouwbaar? In een wereld met sociale media en AI is dit moeilijker dan ooit. Hoe zorgen we dat we samen goed geïnformeerd blijven?</a:t>
            </a:r>
          </a:p>
          <a:p>
            <a:r>
              <a:rPr lang="nl-NL" dirty="0">
                <a:solidFill>
                  <a:schemeClr val="tx1"/>
                </a:solidFill>
              </a:rPr>
              <a:t>Bespreek (een van) de stelling(en) op de volgende dia.</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2379-7778-A2D5-A0B2-9FF982D901D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FF800EE-FEB4-35EE-E6E4-FF50FF1BD694}"/>
              </a:ext>
            </a:extLst>
          </p:cNvPr>
          <p:cNvSpPr>
            <a:spLocks noGrp="1"/>
          </p:cNvSpPr>
          <p:nvPr>
            <p:ph type="body" sz="quarter" idx="12"/>
          </p:nvPr>
        </p:nvSpPr>
        <p:spPr>
          <a:xfrm>
            <a:off x="608750" y="1167615"/>
            <a:ext cx="5308170" cy="3743330"/>
          </a:xfrm>
        </p:spPr>
        <p:txBody>
          <a:bodyPr>
            <a:normAutofit fontScale="92500"/>
          </a:bodyPr>
          <a:lstStyle/>
          <a:p>
            <a:r>
              <a:rPr lang="nl-NL" dirty="0">
                <a:solidFill>
                  <a:schemeClr val="tx1"/>
                </a:solidFill>
              </a:rPr>
              <a:t>Kies één van deze stellingen:</a:t>
            </a:r>
          </a:p>
          <a:p>
            <a:pPr marL="342900" indent="-342900">
              <a:buFont typeface="Arial" panose="020B0604020202020204" pitchFamily="34" charset="0"/>
              <a:buChar char="•"/>
            </a:pPr>
            <a:r>
              <a:rPr lang="nl-NL" dirty="0">
                <a:solidFill>
                  <a:schemeClr val="tx1"/>
                </a:solidFill>
              </a:rPr>
              <a:t>Iedereen moet leren hoe je betrouwbare informatie herkent.</a:t>
            </a:r>
          </a:p>
          <a:p>
            <a:pPr marL="342900" indent="-342900">
              <a:buFont typeface="Arial" panose="020B0604020202020204" pitchFamily="34" charset="0"/>
              <a:buChar char="•"/>
            </a:pPr>
            <a:r>
              <a:rPr lang="nl-NL" dirty="0">
                <a:solidFill>
                  <a:schemeClr val="tx1"/>
                </a:solidFill>
              </a:rPr>
              <a:t>Nepnieuws is gevaarlijk voor de samenleving.</a:t>
            </a:r>
          </a:p>
          <a:p>
            <a:pPr marL="342900" indent="-342900">
              <a:buFont typeface="Arial" panose="020B0604020202020204" pitchFamily="34" charset="0"/>
              <a:buChar char="•"/>
            </a:pPr>
            <a:r>
              <a:rPr lang="nl-NL" dirty="0">
                <a:solidFill>
                  <a:schemeClr val="tx1"/>
                </a:solidFill>
              </a:rPr>
              <a:t>Social media maakt het moeilijker om betrouwbare informatie te vinden.</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2F1E4818-BB13-AFD3-1984-BD7E43180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387124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dirty="0"/>
              <a:t>Hoera!!! Lang zal ik leven, lang zal ik leven, lang zal ik leven in de gloria, in de GLO-RI-A! In de GLO-RI-A, </a:t>
            </a:r>
            <a:r>
              <a:rPr lang="nl-NL" sz="1050" dirty="0" err="1"/>
              <a:t>Hieper</a:t>
            </a:r>
            <a:r>
              <a:rPr lang="nl-NL" sz="1050" dirty="0"/>
              <a:t> de piep: HOERA! Ja, ja, ik was jarig afgelopen week! Taart, feestje met vrienden en vriendinnen (lekker bowlen en laserschieten, echt vet leuk!) en cadeaus! Ik heb echt een topdag gehad. </a:t>
            </a:r>
          </a:p>
          <a:p>
            <a:r>
              <a:rPr lang="nl-NL" sz="1050" dirty="0"/>
              <a:t>En nu ben ik ergens achter gekomen. Ik wist al dat ik mijn verjaardag deelde met Martin Luther King, maar nu blijkt dat ik ook mijn verjaardag deel met een ander bekend fenomeen: Wikipedia! Best grappig dat ik precies op dezelfde dag jarig ben als een website die ik zó vaak gebruik.</a:t>
            </a:r>
          </a:p>
          <a:p>
            <a:r>
              <a:rPr lang="nl-NL" sz="1050" dirty="0"/>
              <a:t>Ik gebruik Wikipedia eigenlijk voor bijna alles: spreekbeurten, werkstukken, of gewoon als ik iets wil weten over een dier, een land of een beroemd persoon. Onze leerkracht zegt dat Wikipedia meestal betrouwbaar is, omdat heel veel mensen samenwerken om fouten te verbeteren en omdat er altijd bronnen onderaan staan. Dat vind ik fijn, want online zoeken vind ik soms best lastig. Er zijn zoveel websites, en sommige zien er echt professioneel uit terwijl ze toch onzin vertellen.</a:t>
            </a:r>
          </a:p>
          <a:p>
            <a:r>
              <a:rPr lang="nl-NL" sz="1050" dirty="0"/>
              <a:t>Sommige websites zien er heel professioneel uit, maar toch klopt de informatie niet altijd. Soms staat er geen schrijver bij, of geen bron, of het verhaal klinkt te mooi om waar te zijn. Ik vind het best lastig om te bepalen wat ik wel en niet kan vertrouwen. Zeker omdat het steeds ingewikkelder wordt, omdat er nu AI is die teksten kan maken die heel echt lijken.</a:t>
            </a:r>
          </a:p>
          <a:p>
            <a:r>
              <a:rPr lang="nl-NL" sz="1050" dirty="0"/>
              <a:t>Daarom wil ik graag leren hoe ik beter kan controleren of iets klopt. Hoe herken je een betrouwbare bron? Waar moet je op letten? En hoe weet je of een website eerlijk is? Misschien is dat wel het beste cadeau dat ik mezelf dit jaar kan geven: slimmer worden in online zoeken, zodat ik niet zomaar alles geloof wat ik tegenkom.</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25138"/>
            <a:ext cx="1019182"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10495176" cy="1727394"/>
          </a:xfrm>
        </p:spPr>
        <p:txBody>
          <a:bodyPr>
            <a:normAutofit fontScale="70000" lnSpcReduction="20000"/>
          </a:bodyPr>
          <a:lstStyle/>
          <a:p>
            <a:r>
              <a:rPr lang="nl-NL" b="1" dirty="0"/>
              <a:t>Wikipedia bestaat 25 jaar</a:t>
            </a:r>
          </a:p>
          <a:p>
            <a:r>
              <a:rPr lang="nl-NL" dirty="0"/>
              <a:t>Van </a:t>
            </a:r>
            <a:r>
              <a:rPr lang="nl-NL" dirty="0">
                <a:hlinkClick r:id="rId3"/>
              </a:rPr>
              <a:t>nos.nl</a:t>
            </a:r>
            <a:r>
              <a:rPr lang="nl-NL" dirty="0"/>
              <a:t>:</a:t>
            </a:r>
          </a:p>
          <a:p>
            <a:r>
              <a:rPr lang="nl-NL" dirty="0"/>
              <a:t>“Grote kans dat op dit moment zo'n 10.000 mensen wereldwijd iets opzoeken op Wikipedia. Dat gebeurt volgens de digitale encyclopedie namelijk iedere seconde. De site wordt elke maand vele miljarden keren bezocht en bestaat vandaag 25 jaar. “</a:t>
            </a:r>
          </a:p>
        </p:txBody>
      </p:sp>
      <p:pic>
        <p:nvPicPr>
          <p:cNvPr id="4" name="Afbeelding 3">
            <a:extLst>
              <a:ext uri="{FF2B5EF4-FFF2-40B4-BE49-F238E27FC236}">
                <a16:creationId xmlns:a16="http://schemas.microsoft.com/office/drawing/2014/main" id="{1FE706A3-0875-B520-563A-302E328C609F}"/>
              </a:ext>
            </a:extLst>
          </p:cNvPr>
          <p:cNvPicPr>
            <a:picLocks noChangeAspect="1"/>
          </p:cNvPicPr>
          <p:nvPr/>
        </p:nvPicPr>
        <p:blipFill>
          <a:blip r:embed="rId4"/>
          <a:stretch>
            <a:fillRect/>
          </a:stretch>
        </p:blipFill>
        <p:spPr>
          <a:xfrm>
            <a:off x="2565660" y="2847206"/>
            <a:ext cx="5626233" cy="1528868"/>
          </a:xfrm>
          <a:prstGeom prst="rect">
            <a:avLst/>
          </a:prstGeom>
        </p:spPr>
      </p:pic>
      <p:sp>
        <p:nvSpPr>
          <p:cNvPr id="7" name="Tekstvak 6">
            <a:extLst>
              <a:ext uri="{FF2B5EF4-FFF2-40B4-BE49-F238E27FC236}">
                <a16:creationId xmlns:a16="http://schemas.microsoft.com/office/drawing/2014/main" id="{E79D2650-D960-3204-3459-D5B6B6B4937D}"/>
              </a:ext>
            </a:extLst>
          </p:cNvPr>
          <p:cNvSpPr txBox="1"/>
          <p:nvPr/>
        </p:nvSpPr>
        <p:spPr>
          <a:xfrm>
            <a:off x="1712433" y="4225023"/>
            <a:ext cx="9481008" cy="1815882"/>
          </a:xfrm>
          <a:prstGeom prst="rect">
            <a:avLst/>
          </a:prstGeom>
          <a:noFill/>
        </p:spPr>
        <p:txBody>
          <a:bodyPr wrap="square">
            <a:spAutoFit/>
          </a:bodyPr>
          <a:lstStyle/>
          <a:p>
            <a:pPr algn="r"/>
            <a:r>
              <a:rPr lang="nl-NL" sz="1400" dirty="0"/>
              <a:t>Van </a:t>
            </a:r>
            <a:r>
              <a:rPr lang="nl-NL" sz="1400" dirty="0">
                <a:hlinkClick r:id="rId5"/>
              </a:rPr>
              <a:t>scientias.nl</a:t>
            </a:r>
            <a:r>
              <a:rPr lang="nl-NL" sz="1400" dirty="0"/>
              <a:t>:</a:t>
            </a:r>
          </a:p>
          <a:p>
            <a:pPr algn="r"/>
            <a:endParaRPr lang="nl-NL" sz="1400" dirty="0"/>
          </a:p>
          <a:p>
            <a:pPr algn="r"/>
            <a:r>
              <a:rPr lang="nl-NL" sz="1400" dirty="0"/>
              <a:t>“Het succes van het project zit hem eigenlijk al in de naam: een samentrekking van het </a:t>
            </a:r>
            <a:r>
              <a:rPr lang="nl-NL" sz="1400" dirty="0" err="1"/>
              <a:t>Hawaiiaanse</a:t>
            </a:r>
            <a:r>
              <a:rPr lang="nl-NL" sz="1400" dirty="0"/>
              <a:t> woord ‘wiki’, wat snel betekent, en ‘</a:t>
            </a:r>
            <a:r>
              <a:rPr lang="nl-NL" sz="1400" dirty="0" err="1"/>
              <a:t>encyclopedia</a:t>
            </a:r>
            <a:r>
              <a:rPr lang="nl-NL" sz="1400" dirty="0"/>
              <a:t>’, het Engelse woord voor encyclopedie. Dankzij de speciaal ontworpen opensourcesoftware (…) zorgt ervoor dat actuele informatie razendsnel verwerkt wordt. De digitale encyclopedie draait dan ook volledig op de inzet van vrijwilligers, de zogenoemde ‘</a:t>
            </a:r>
            <a:r>
              <a:rPr lang="nl-NL" sz="1400" dirty="0" err="1"/>
              <a:t>Wikipediaan</a:t>
            </a:r>
            <a:r>
              <a:rPr lang="nl-NL" sz="1400" dirty="0"/>
              <a:t>’. Maandelijks dragen bijna 250.000 mensen wereldwijd een steentje bij aan de inhoud op het platform.​”</a:t>
            </a:r>
          </a:p>
        </p:txBody>
      </p:sp>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dirty="0"/>
              <a:t>Wikipedia is een van de bekendste plekken om snel informatie te vinden. Het is een online encyclopedie die al 25 jaar bestaat en wordt gemaakt door duizenden vrijwilligers over de hele wereld. Iedereen kan meeschrijven, maar er zijn strenge regels: bronnen moeten betrouwbaar zijn, teksten moeten neutraal blijven, en alles wordt gecontroleerd door andere gebruikers. Daarom is Wikipedia meestal een goede startplek voor onderzoek.</a:t>
            </a:r>
          </a:p>
          <a:p>
            <a:r>
              <a:rPr lang="nl-NL" sz="1200" dirty="0"/>
              <a:t>Toch is het belangrijk om altijd kritisch te blijven. Wikipedia is handig, maar niet perfect. Daarom moet je leren hoe je andere websites beoordeelt. Betrouwbare informatie herken je aan </a:t>
            </a:r>
            <a:r>
              <a:rPr lang="nl-NL" sz="1200" b="1" dirty="0"/>
              <a:t>duidelijke bronvermelding</a:t>
            </a:r>
            <a:r>
              <a:rPr lang="nl-NL" sz="1200" dirty="0"/>
              <a:t>, een </a:t>
            </a:r>
            <a:r>
              <a:rPr lang="nl-NL" sz="1200" b="1" dirty="0"/>
              <a:t>bekende afzender </a:t>
            </a:r>
            <a:r>
              <a:rPr lang="nl-NL" sz="1200" dirty="0"/>
              <a:t>(zoals een universiteit, krant of overheid), en een rustige, feitelijke </a:t>
            </a:r>
            <a:r>
              <a:rPr lang="nl-NL" sz="1200" b="1" dirty="0"/>
              <a:t>toon</a:t>
            </a:r>
            <a:r>
              <a:rPr lang="nl-NL" sz="1200" dirty="0"/>
              <a:t>. Websites met </a:t>
            </a:r>
            <a:r>
              <a:rPr lang="nl-NL" sz="1200" b="1" i="1" dirty="0"/>
              <a:t>veel reclame</a:t>
            </a:r>
            <a:r>
              <a:rPr lang="nl-NL" sz="1200" dirty="0"/>
              <a:t>, </a:t>
            </a:r>
            <a:r>
              <a:rPr lang="nl-NL" sz="1200" b="1" i="1" dirty="0"/>
              <a:t>schreeuwerige titels</a:t>
            </a:r>
            <a:r>
              <a:rPr lang="nl-NL" sz="1200" dirty="0"/>
              <a:t>, of </a:t>
            </a:r>
            <a:r>
              <a:rPr lang="nl-NL" sz="1200" b="1" i="1" dirty="0"/>
              <a:t>zonder naam van de schrijver </a:t>
            </a:r>
            <a:r>
              <a:rPr lang="nl-NL" sz="1200" dirty="0"/>
              <a:t>zijn vaak minder betrouwbaar.</a:t>
            </a:r>
          </a:p>
          <a:p>
            <a:r>
              <a:rPr lang="nl-NL" sz="1200" dirty="0"/>
              <a:t>Een handige manier om websites te checken is de </a:t>
            </a:r>
            <a:r>
              <a:rPr lang="nl-NL" sz="1200" dirty="0" err="1">
                <a:hlinkClick r:id="rId3"/>
              </a:rPr>
              <a:t>Webcheck</a:t>
            </a:r>
            <a:r>
              <a:rPr lang="nl-NL" sz="1200" dirty="0">
                <a:hlinkClick r:id="rId3"/>
              </a:rPr>
              <a:t> van Slim Zoeken</a:t>
            </a:r>
            <a:r>
              <a:rPr lang="nl-NL" sz="1200" dirty="0"/>
              <a:t>. Die helpt je stap voor stap om te kijken of een site betrouwbaar is. Zo leer je het verschil tussen echte informatie en nepnieuws. In een tijd waarin AI steeds meer teksten maakt, is het extra belangrijk dat we leren om kritisch te kijken. Wikipedia is een goed voorbeeld, maar zelf rustig en kritisch nadenken en slim zoeken blijft nodig.</a:t>
            </a:r>
          </a:p>
          <a:p>
            <a:r>
              <a:rPr lang="nl-NL" sz="1200" dirty="0"/>
              <a:t>Bespreek de stelling(en) op de volgende dia(’s)</a:t>
            </a:r>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90790" y="1319914"/>
            <a:ext cx="2809187" cy="4213780"/>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hoeft geen bronnen te vergelijken als je Wikipedia gebruikt.”</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“AI maakt het moeilijker om betrouwbare informatie te vinden.”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“Nepnieuws kan ook grappig en onschuldig zijn.”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865318"/>
            <a:ext cx="7384330" cy="3623789"/>
          </a:xfrm>
        </p:spPr>
        <p:txBody>
          <a:bodyPr>
            <a:noAutofit/>
          </a:bodyPr>
          <a:lstStyle/>
          <a:p>
            <a:r>
              <a:rPr lang="nl-NL" sz="1400" dirty="0">
                <a:solidFill>
                  <a:schemeClr val="bg1"/>
                </a:solidFill>
              </a:rPr>
              <a:t>We gaan op onderzoek uit. Neem de volgende stappen.</a:t>
            </a:r>
          </a:p>
          <a:p>
            <a:pPr marL="342900" indent="-342900">
              <a:buAutoNum type="arabicParenR"/>
            </a:pPr>
            <a:r>
              <a:rPr lang="nl-NL" sz="1400" dirty="0">
                <a:solidFill>
                  <a:schemeClr val="bg1"/>
                </a:solidFill>
              </a:rPr>
              <a:t>Bekijk en bespreek samen de afbeelding hiernaast.</a:t>
            </a:r>
          </a:p>
          <a:p>
            <a:pPr marL="342900" indent="-342900">
              <a:buAutoNum type="arabicParenR"/>
            </a:pPr>
            <a:r>
              <a:rPr lang="nl-NL" sz="1400" dirty="0">
                <a:solidFill>
                  <a:schemeClr val="bg1"/>
                </a:solidFill>
              </a:rPr>
              <a:t>Ga naar </a:t>
            </a:r>
            <a:r>
              <a:rPr lang="nl-NL" sz="1400" dirty="0">
                <a:solidFill>
                  <a:schemeClr val="tx1"/>
                </a:solidFill>
                <a:hlinkClick r:id="rId3">
                  <a:extLst>
                    <a:ext uri="{A12FA001-AC4F-418D-AE19-62706E023703}">
                      <ahyp:hlinkClr xmlns:ahyp="http://schemas.microsoft.com/office/drawing/2018/hyperlinkcolor" val="tx"/>
                    </a:ext>
                  </a:extLst>
                </a:hlinkClick>
              </a:rPr>
              <a:t>https://basis.slimzoeken.nu/</a:t>
            </a:r>
            <a:r>
              <a:rPr lang="nl-NL" sz="1400" dirty="0">
                <a:solidFill>
                  <a:schemeClr val="tx1"/>
                </a:solidFill>
              </a:rPr>
              <a:t> </a:t>
            </a:r>
            <a:r>
              <a:rPr lang="nl-NL" sz="1400" dirty="0">
                <a:solidFill>
                  <a:schemeClr val="bg1"/>
                </a:solidFill>
              </a:rPr>
              <a:t>en klik op De </a:t>
            </a:r>
            <a:r>
              <a:rPr lang="nl-NL" sz="1400" dirty="0" err="1">
                <a:solidFill>
                  <a:schemeClr val="bg1"/>
                </a:solidFill>
              </a:rPr>
              <a:t>Webcheck</a:t>
            </a:r>
            <a:r>
              <a:rPr lang="nl-NL" sz="1400" dirty="0">
                <a:solidFill>
                  <a:schemeClr val="bg1"/>
                </a:solidFill>
              </a:rPr>
              <a:t>. Bekijk deze pagina goed.</a:t>
            </a:r>
          </a:p>
          <a:p>
            <a:pPr marL="342900" indent="-342900">
              <a:buAutoNum type="arabicParenR"/>
            </a:pPr>
            <a:r>
              <a:rPr lang="nl-NL" sz="1400" dirty="0">
                <a:solidFill>
                  <a:schemeClr val="bg1"/>
                </a:solidFill>
              </a:rPr>
              <a:t>Open in een nieuw tabblad in je browser de websites</a:t>
            </a:r>
          </a:p>
          <a:p>
            <a:pPr marL="1085850" lvl="1" indent="-342900">
              <a:buAutoNum type="arabicParenR"/>
            </a:pPr>
            <a:r>
              <a:rPr lang="nl-NL" sz="1400" u="sng" dirty="0">
                <a:hlinkClick r:id="rId4">
                  <a:extLst>
                    <a:ext uri="{A12FA001-AC4F-418D-AE19-62706E023703}">
                      <ahyp:hlinkClr xmlns:ahyp="http://schemas.microsoft.com/office/drawing/2018/hyperlinkcolor" val="tx"/>
                    </a:ext>
                  </a:extLst>
                </a:hlinkClick>
              </a:rPr>
              <a:t>https://zapatopi.net/treeoctopus/</a:t>
            </a:r>
            <a:r>
              <a:rPr lang="nl-NL" sz="1400" dirty="0"/>
              <a:t>  </a:t>
            </a:r>
          </a:p>
          <a:p>
            <a:pPr marL="1085850" lvl="1" indent="-342900">
              <a:buAutoNum type="arabicParenR"/>
            </a:pPr>
            <a:r>
              <a:rPr lang="nl-NL" sz="1400" dirty="0">
                <a:hlinkClick r:id="rId5">
                  <a:extLst>
                    <a:ext uri="{A12FA001-AC4F-418D-AE19-62706E023703}">
                      <ahyp:hlinkClr xmlns:ahyp="http://schemas.microsoft.com/office/drawing/2018/hyperlinkcolor" val="tx"/>
                    </a:ext>
                  </a:extLst>
                </a:hlinkClick>
              </a:rPr>
              <a:t>https://en.wikipedia.org/wiki/Pacific_Northwest_tree_octopus</a:t>
            </a:r>
            <a:endParaRPr lang="nl-NL" sz="1400" dirty="0"/>
          </a:p>
          <a:p>
            <a:pPr marL="342900" indent="-342900">
              <a:buAutoNum type="arabicParenR"/>
            </a:pPr>
            <a:r>
              <a:rPr lang="nl-NL" sz="1400" dirty="0">
                <a:solidFill>
                  <a:schemeClr val="bg1"/>
                </a:solidFill>
              </a:rPr>
              <a:t>Gebruik De </a:t>
            </a:r>
            <a:r>
              <a:rPr lang="nl-NL" sz="1400" dirty="0" err="1">
                <a:solidFill>
                  <a:schemeClr val="bg1"/>
                </a:solidFill>
              </a:rPr>
              <a:t>Webcheck</a:t>
            </a:r>
            <a:r>
              <a:rPr lang="nl-NL" sz="1400" dirty="0">
                <a:solidFill>
                  <a:schemeClr val="bg1"/>
                </a:solidFill>
              </a:rPr>
              <a:t> en vergelijk deze 2 sites.</a:t>
            </a:r>
          </a:p>
          <a:p>
            <a:pPr marL="342900" indent="-342900">
              <a:buAutoNum type="arabicParenR"/>
            </a:pPr>
            <a:r>
              <a:rPr lang="nl-NL" sz="1400" dirty="0">
                <a:solidFill>
                  <a:schemeClr val="bg1"/>
                </a:solidFill>
              </a:rPr>
              <a:t>Schrijf een </a:t>
            </a:r>
            <a:r>
              <a:rPr lang="nl-NL" sz="1400" b="1" dirty="0">
                <a:solidFill>
                  <a:schemeClr val="bg1"/>
                </a:solidFill>
              </a:rPr>
              <a:t>kritische analyse </a:t>
            </a:r>
            <a:r>
              <a:rPr lang="nl-NL" sz="1400" dirty="0">
                <a:solidFill>
                  <a:schemeClr val="bg1"/>
                </a:solidFill>
              </a:rPr>
              <a:t>van 300 woorden waarin je beide sites met elkaar vergelijkt en uitlegt waarom ze wel of niet betrouwbaar (met minimaal 4 argumenten). Eindig met een duidelijke conclusie: welke van deze sites is betrouwbaar?</a:t>
            </a:r>
          </a:p>
          <a:p>
            <a:pPr marL="342900" indent="-342900">
              <a:buAutoNum type="arabicParenR"/>
            </a:pPr>
            <a:endParaRPr lang="nl-NL" sz="1400" dirty="0">
              <a:solidFill>
                <a:schemeClr val="bg1"/>
              </a:solidFill>
            </a:endParaRPr>
          </a:p>
        </p:txBody>
      </p:sp>
      <p:pic>
        <p:nvPicPr>
          <p:cNvPr id="5" name="Afbeelding 4" descr="Afbeelding met tekst, schermopname, software, Webpagina&#10;&#10;Door AI gegenereerde inhoud is mogelijk onjuist.">
            <a:extLst>
              <a:ext uri="{FF2B5EF4-FFF2-40B4-BE49-F238E27FC236}">
                <a16:creationId xmlns:a16="http://schemas.microsoft.com/office/drawing/2014/main" id="{0672409C-6355-7D4F-7FF0-9CC76425D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7260" y="171986"/>
            <a:ext cx="4455912" cy="2505227"/>
          </a:xfrm>
          <a:prstGeom prst="rect">
            <a:avLst/>
          </a:prstGeom>
        </p:spPr>
      </p:pic>
    </p:spTree>
    <p:extLst>
      <p:ext uri="{BB962C8B-B14F-4D97-AF65-F5344CB8AC3E}">
        <p14:creationId xmlns:p14="http://schemas.microsoft.com/office/powerpoint/2010/main" val="14882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420700"/>
            <a:ext cx="7642954" cy="4016599"/>
          </a:xfrm>
        </p:spPr>
        <p:txBody>
          <a:bodyPr>
            <a:normAutofit fontScale="62500" lnSpcReduction="20000"/>
          </a:bodyPr>
          <a:lstStyle/>
          <a:p>
            <a:r>
              <a:rPr lang="nl-NL" dirty="0">
                <a:solidFill>
                  <a:schemeClr val="bg1"/>
                </a:solidFill>
              </a:rPr>
              <a:t>Bekijk samen de websites en de geschreven analyses.</a:t>
            </a:r>
          </a:p>
          <a:p>
            <a:r>
              <a:rPr lang="nl-NL" dirty="0">
                <a:solidFill>
                  <a:schemeClr val="bg1"/>
                </a:solidFill>
              </a:rPr>
              <a:t>De eerste site is nep, de tweede niet… </a:t>
            </a:r>
          </a:p>
          <a:p>
            <a:r>
              <a:rPr lang="nl-NL" dirty="0">
                <a:solidFill>
                  <a:schemeClr val="bg1"/>
                </a:solidFill>
              </a:rPr>
              <a:t>van </a:t>
            </a:r>
            <a:r>
              <a:rPr lang="nl-NL" dirty="0">
                <a:solidFill>
                  <a:schemeClr val="tx1"/>
                </a:solidFill>
                <a:hlinkClick r:id="rId4">
                  <a:extLst>
                    <a:ext uri="{A12FA001-AC4F-418D-AE19-62706E023703}">
                      <ahyp:hlinkClr xmlns:ahyp="http://schemas.microsoft.com/office/drawing/2018/hyperlinkcolor" val="tx"/>
                    </a:ext>
                  </a:extLst>
                </a:hlinkClick>
              </a:rPr>
              <a:t>nd.nl </a:t>
            </a:r>
            <a:r>
              <a:rPr lang="nl-NL" dirty="0">
                <a:solidFill>
                  <a:schemeClr val="bg1"/>
                </a:solidFill>
              </a:rPr>
              <a:t>(die is wel betrouwbaar…):</a:t>
            </a:r>
          </a:p>
          <a:p>
            <a:r>
              <a:rPr lang="nl-NL" dirty="0"/>
              <a:t>“Help! De Noordwest </a:t>
            </a:r>
            <a:r>
              <a:rPr lang="nl-NL" dirty="0" err="1"/>
              <a:t>Pacifische</a:t>
            </a:r>
            <a:r>
              <a:rPr lang="nl-NL" dirty="0"/>
              <a:t> boomoctopus wordt met uitsterven bedreigd – tenminste: dat beweert een Amerikaanse nepwebsite. Maar dat beest bestaat helemaal niet en dus kan het ook niet met uitsterven bedreigd worden. Donald Leu, hoogleraar geletterdheid en technologie aan de universiteit van Connecticut, gebruikte de site in 2007 om te onderzoeken of 57 schoolkinderen doorhadden dat het hier gaat om nepnieuws. Slechts 6 Amerikaanse kinderen snapten dat de boomoctopus een hoax was.</a:t>
            </a:r>
          </a:p>
          <a:p>
            <a:r>
              <a:rPr lang="nl-NL" dirty="0"/>
              <a:t>Eugène Loos, onderzoeker nieuwe media van de Universiteit Utrecht, herhaalde het onderzoek in 2017 met 27 Nederlandse basisschoolkinderen uit groep 8. Slechts 2 Nederlandse kinderen begrepen dat ze keken naar een </a:t>
            </a:r>
            <a:r>
              <a:rPr lang="nl-NL" dirty="0" err="1"/>
              <a:t>nepsite</a:t>
            </a:r>
            <a:r>
              <a:rPr lang="nl-NL" dirty="0"/>
              <a:t>.”</a:t>
            </a: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1679</TotalTime>
  <Words>1266</Words>
  <Application>Microsoft Office PowerPoint</Application>
  <PresentationFormat>Breedbeeld</PresentationFormat>
  <Paragraphs>66</Paragraphs>
  <Slides>12</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Calibri</vt:lpstr>
      <vt:lpstr>Arial</vt:lpstr>
      <vt:lpstr>Aptos</vt:lpstr>
      <vt:lpstr>Poppins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47</cp:revision>
  <dcterms:created xsi:type="dcterms:W3CDTF">2022-01-30T11:55:21Z</dcterms:created>
  <dcterms:modified xsi:type="dcterms:W3CDTF">2026-01-16T12:00:00Z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