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68" r:id="rId5"/>
  </p:sldMasterIdLst>
  <p:notesMasterIdLst>
    <p:notesMasterId r:id="rId19"/>
  </p:notesMasterIdLst>
  <p:sldIdLst>
    <p:sldId id="268" r:id="rId6"/>
    <p:sldId id="269" r:id="rId7"/>
    <p:sldId id="258" r:id="rId8"/>
    <p:sldId id="296" r:id="rId9"/>
    <p:sldId id="260" r:id="rId10"/>
    <p:sldId id="261" r:id="rId11"/>
    <p:sldId id="259" r:id="rId12"/>
    <p:sldId id="312" r:id="rId13"/>
    <p:sldId id="314" r:id="rId14"/>
    <p:sldId id="264" r:id="rId15"/>
    <p:sldId id="280" r:id="rId16"/>
    <p:sldId id="281" r:id="rId17"/>
    <p:sldId id="313" r:id="rId18"/>
  </p:sldIdLst>
  <p:sldSz cx="12192000" cy="6858000"/>
  <p:notesSz cx="6858000" cy="9144000"/>
  <p:embeddedFontLst>
    <p:embeddedFont>
      <p:font typeface="Poppins" panose="00000500000000000000" pitchFamily="2" charset="0"/>
      <p:regular r:id="rId20"/>
      <p:bold r:id="rId21"/>
      <p:italic r:id="rId22"/>
      <p:boldItalic r:id="rId23"/>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02" d="100"/>
          <a:sy n="102" d="100"/>
        </p:scale>
        <p:origin x="954"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3.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1/9/2026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nl-NL"/>
          </a:p>
        </p:txBody>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240F96-ACCF-45F3-93A2-B308BC42A2F8}"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7246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nl-NL"/>
          </a:p>
        </p:txBody>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4</a:t>
            </a:fld>
            <a:endParaRPr lang="nl-NL"/>
          </a:p>
        </p:txBody>
      </p:sp>
    </p:spTree>
    <p:extLst>
      <p:ext uri="{BB962C8B-B14F-4D97-AF65-F5344CB8AC3E}">
        <p14:creationId xmlns:p14="http://schemas.microsoft.com/office/powerpoint/2010/main" val="1935979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1EE18-DC17-2A8B-A1B4-9B4D4BCA2F4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2D30C15-974F-BDDB-F79A-6FB7E34EE5C0}"/>
              </a:ext>
            </a:extLst>
          </p:cNvPr>
          <p:cNvSpPr>
            <a:spLocks noGrp="1" noRot="1" noChangeAspect="1"/>
          </p:cNvSpPr>
          <p:nvPr>
            <p:ph type="sldImg"/>
          </p:nvPr>
        </p:nvSpPr>
        <p:spPr/>
        <p:txBody>
          <a:bodyPr/>
          <a:lstStyle/>
          <a:p>
            <a:endParaRPr lang="nl-NL"/>
          </a:p>
        </p:txBody>
      </p:sp>
      <p:sp>
        <p:nvSpPr>
          <p:cNvPr id="3" name="Tijdelijke aanduiding voor notities 2">
            <a:extLst>
              <a:ext uri="{FF2B5EF4-FFF2-40B4-BE49-F238E27FC236}">
                <a16:creationId xmlns:a16="http://schemas.microsoft.com/office/drawing/2014/main" id="{0FF3BAD1-5252-1421-853D-A2EE82192BF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61AD1C75-80F6-5FA2-B893-00DAF204C2D5}"/>
              </a:ext>
            </a:extLst>
          </p:cNvPr>
          <p:cNvSpPr>
            <a:spLocks noGrp="1"/>
          </p:cNvSpPr>
          <p:nvPr>
            <p:ph type="sldNum" sz="quarter" idx="5"/>
          </p:nvPr>
        </p:nvSpPr>
        <p:spPr/>
        <p:txBody>
          <a:bodyPr/>
          <a:lstStyle/>
          <a:p>
            <a:fld id="{50240F96-ACCF-45F3-93A2-B308BC42A2F8}" type="slidenum">
              <a:rPr lang="nl-NL" smtClean="0"/>
              <a:t>5</a:t>
            </a:fld>
            <a:endParaRPr lang="nl-NL"/>
          </a:p>
        </p:txBody>
      </p:sp>
    </p:spTree>
    <p:extLst>
      <p:ext uri="{BB962C8B-B14F-4D97-AF65-F5344CB8AC3E}">
        <p14:creationId xmlns:p14="http://schemas.microsoft.com/office/powerpoint/2010/main" val="2420694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6E5AA-C2A6-7A66-2D55-C8709916E56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B354D03-BA02-4723-D4AB-B29232182132}"/>
              </a:ext>
            </a:extLst>
          </p:cNvPr>
          <p:cNvSpPr>
            <a:spLocks noGrp="1" noRot="1" noChangeAspect="1"/>
          </p:cNvSpPr>
          <p:nvPr>
            <p:ph type="sldImg"/>
          </p:nvPr>
        </p:nvSpPr>
        <p:spPr/>
        <p:txBody>
          <a:bodyPr/>
          <a:lstStyle/>
          <a:p>
            <a:endParaRPr lang="nl-NL"/>
          </a:p>
        </p:txBody>
      </p:sp>
      <p:sp>
        <p:nvSpPr>
          <p:cNvPr id="3" name="Tijdelijke aanduiding voor notities 2">
            <a:extLst>
              <a:ext uri="{FF2B5EF4-FFF2-40B4-BE49-F238E27FC236}">
                <a16:creationId xmlns:a16="http://schemas.microsoft.com/office/drawing/2014/main" id="{3364A03E-1CAD-E991-BCE7-FF2C10B0600B}"/>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13A4C482-99BC-BE02-1555-15BD5048E8E8}"/>
              </a:ext>
            </a:extLst>
          </p:cNvPr>
          <p:cNvSpPr>
            <a:spLocks noGrp="1"/>
          </p:cNvSpPr>
          <p:nvPr>
            <p:ph type="sldNum" sz="quarter" idx="5"/>
          </p:nvPr>
        </p:nvSpPr>
        <p:spPr/>
        <p:txBody>
          <a:bodyPr/>
          <a:lstStyle/>
          <a:p>
            <a:fld id="{50240F96-ACCF-45F3-93A2-B308BC42A2F8}" type="slidenum">
              <a:rPr lang="nl-NL" smtClean="0"/>
              <a:t>6</a:t>
            </a:fld>
            <a:endParaRPr lang="nl-NL"/>
          </a:p>
        </p:txBody>
      </p:sp>
    </p:spTree>
    <p:extLst>
      <p:ext uri="{BB962C8B-B14F-4D97-AF65-F5344CB8AC3E}">
        <p14:creationId xmlns:p14="http://schemas.microsoft.com/office/powerpoint/2010/main" val="2471725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nl-NL"/>
          </a:p>
        </p:txBody>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7</a:t>
            </a:fld>
            <a:endParaRPr lang="nl-NL"/>
          </a:p>
        </p:txBody>
      </p:sp>
    </p:spTree>
    <p:extLst>
      <p:ext uri="{BB962C8B-B14F-4D97-AF65-F5344CB8AC3E}">
        <p14:creationId xmlns:p14="http://schemas.microsoft.com/office/powerpoint/2010/main" val="2437552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B7B46-CFF2-C96D-6F47-FD9DCEF881D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B1D3B5C-2EFC-626C-DC96-1EE36101196D}"/>
              </a:ext>
            </a:extLst>
          </p:cNvPr>
          <p:cNvSpPr>
            <a:spLocks noGrp="1" noRot="1" noChangeAspect="1"/>
          </p:cNvSpPr>
          <p:nvPr>
            <p:ph type="sldImg"/>
          </p:nvPr>
        </p:nvSpPr>
        <p:spPr/>
        <p:txBody>
          <a:bodyPr/>
          <a:lstStyle/>
          <a:p>
            <a:endParaRPr lang="nl-NL"/>
          </a:p>
        </p:txBody>
      </p:sp>
      <p:sp>
        <p:nvSpPr>
          <p:cNvPr id="3" name="Tijdelijke aanduiding voor notities 2">
            <a:extLst>
              <a:ext uri="{FF2B5EF4-FFF2-40B4-BE49-F238E27FC236}">
                <a16:creationId xmlns:a16="http://schemas.microsoft.com/office/drawing/2014/main" id="{F4C3BAA5-6CE7-7B20-9D4B-48DD8F7128E8}"/>
              </a:ext>
            </a:extLst>
          </p:cNvPr>
          <p:cNvSpPr>
            <a:spLocks noGrp="1"/>
          </p:cNvSpPr>
          <p:nvPr>
            <p:ph type="body" idx="1"/>
          </p:nvPr>
        </p:nvSpPr>
        <p:spPr/>
        <p:txBody>
          <a:bodyPr/>
          <a:lstStyle/>
          <a:p>
            <a:pPr algn="l">
              <a:buFont typeface="Arial" panose="020B0604020202020204" pitchFamily="34" charset="0"/>
              <a:buChar char="•"/>
            </a:pPr>
            <a:r>
              <a:rPr lang="nl-NL" dirty="0"/>
              <a:t>Inleidende dia</a:t>
            </a:r>
          </a:p>
        </p:txBody>
      </p:sp>
      <p:sp>
        <p:nvSpPr>
          <p:cNvPr id="4" name="Tijdelijke aanduiding voor dianummer 3">
            <a:extLst>
              <a:ext uri="{FF2B5EF4-FFF2-40B4-BE49-F238E27FC236}">
                <a16:creationId xmlns:a16="http://schemas.microsoft.com/office/drawing/2014/main" id="{4E54A53C-6229-9C9A-6F6B-239D6B4BD83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240F96-ACCF-45F3-93A2-B308BC42A2F8}"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54930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9B6C3-BEE6-7856-22C8-46C89E5284D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8087BB1-C539-1BFF-E570-6635F9B7F128}"/>
              </a:ext>
            </a:extLst>
          </p:cNvPr>
          <p:cNvSpPr>
            <a:spLocks noGrp="1" noRot="1" noChangeAspect="1"/>
          </p:cNvSpPr>
          <p:nvPr>
            <p:ph type="sldImg"/>
          </p:nvPr>
        </p:nvSpPr>
        <p:spPr/>
        <p:txBody>
          <a:bodyPr/>
          <a:lstStyle/>
          <a:p>
            <a:endParaRPr lang="nl-NL"/>
          </a:p>
        </p:txBody>
      </p:sp>
      <p:sp>
        <p:nvSpPr>
          <p:cNvPr id="3" name="Tijdelijke aanduiding voor notities 2">
            <a:extLst>
              <a:ext uri="{FF2B5EF4-FFF2-40B4-BE49-F238E27FC236}">
                <a16:creationId xmlns:a16="http://schemas.microsoft.com/office/drawing/2014/main" id="{ABB07B15-9494-2EBF-3BB3-08071EFD8854}"/>
              </a:ext>
            </a:extLst>
          </p:cNvPr>
          <p:cNvSpPr>
            <a:spLocks noGrp="1"/>
          </p:cNvSpPr>
          <p:nvPr>
            <p:ph type="body" idx="1"/>
          </p:nvPr>
        </p:nvSpPr>
        <p:spPr/>
        <p:txBody>
          <a:bodyPr/>
          <a:lstStyle/>
          <a:p>
            <a:pPr algn="l">
              <a:buFont typeface="Arial" panose="020B0604020202020204" pitchFamily="34" charset="0"/>
              <a:buChar char="•"/>
            </a:pPr>
            <a:r>
              <a:rPr lang="nl-NL" dirty="0"/>
              <a:t>Inleidende dia</a:t>
            </a:r>
          </a:p>
        </p:txBody>
      </p:sp>
      <p:sp>
        <p:nvSpPr>
          <p:cNvPr id="4" name="Tijdelijke aanduiding voor dianummer 3">
            <a:extLst>
              <a:ext uri="{FF2B5EF4-FFF2-40B4-BE49-F238E27FC236}">
                <a16:creationId xmlns:a16="http://schemas.microsoft.com/office/drawing/2014/main" id="{1C2546EB-9BAD-42A8-F2B5-5B5EBF3F3AF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240F96-ACCF-45F3-93A2-B308BC42A2F8}"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325658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09/01/2026</a:t>
            </a:fld>
            <a:endParaRPr lang="en-US" dirty="0"/>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D775BD55-1F1A-4A78-996D-7A3DB6217DBC}" type="datetimeFigureOut">
              <a:rPr lang="nl-NL" smtClean="0"/>
              <a:t>9-1-2026</a:t>
            </a:fld>
            <a:endParaRPr lang="nl-NL"/>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24961391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519472385"/>
      </p:ext>
    </p:extLst>
  </p:cSld>
  <p:clrMapOvr>
    <a:masterClrMapping/>
  </p:clrMapOvr>
  <p:extLst>
    <p:ext uri="{DCECCB84-F9BA-43D5-87BE-67443E8EF086}">
      <p15:sldGuideLst xmlns:p15="http://schemas.microsoft.com/office/powerpoint/2012/main">
        <p15:guide id="1" orient="horz" pos="2160">
          <p15:clr>
            <a:srgbClr val="FBAE40"/>
          </p15:clr>
        </p15:guide>
        <p15:guide id="2" pos="3522">
          <p15:clr>
            <a:srgbClr val="FBAE40"/>
          </p15:clr>
        </p15:guide>
        <p15:guide id="3" pos="724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5299343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1142582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2174504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4035769649"/>
      </p:ext>
    </p:extLst>
  </p:cSld>
  <p:clrMapOvr>
    <a:masterClrMapping/>
  </p:clrMapOvr>
  <p:extLst>
    <p:ext uri="{DCECCB84-F9BA-43D5-87BE-67443E8EF086}">
      <p15:sldGuideLst xmlns:p15="http://schemas.microsoft.com/office/powerpoint/2012/main">
        <p15:guide id="1" orient="horz" pos="2137">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3988935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6687152"/>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4180796260"/>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430913673"/>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153591843"/>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552255942"/>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4" pos="43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5540062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680">
          <p15:clr>
            <a:srgbClr val="FBAE40"/>
          </p15:clr>
        </p15:guide>
        <p15:guide id="4" pos="43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61595302"/>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3" pos="7680">
          <p15:clr>
            <a:srgbClr val="FBAE40"/>
          </p15:clr>
        </p15:guide>
        <p15:guide id="4" pos="43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949068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6008635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32A8F9-4722-B61C-E5B0-D304AE3D408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1217E77-6224-043E-4165-033D49C2EF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B4D0AF9-E3FC-FC68-D64D-D81A5E03EE0E}"/>
              </a:ext>
            </a:extLst>
          </p:cNvPr>
          <p:cNvSpPr>
            <a:spLocks noGrp="1"/>
          </p:cNvSpPr>
          <p:nvPr>
            <p:ph type="dt" sz="half" idx="10"/>
          </p:nvPr>
        </p:nvSpPr>
        <p:spPr/>
        <p:txBody>
          <a:bodyPr/>
          <a:lstStyle/>
          <a:p>
            <a:fld id="{D775BD55-1F1A-4A78-996D-7A3DB6217DBC}" type="datetimeFigureOut">
              <a:rPr lang="nl-NL" smtClean="0"/>
              <a:t>9-1-2026</a:t>
            </a:fld>
            <a:endParaRPr lang="nl-NL"/>
          </a:p>
        </p:txBody>
      </p:sp>
      <p:sp>
        <p:nvSpPr>
          <p:cNvPr id="5" name="Tijdelijke aanduiding voor voettekst 4">
            <a:extLst>
              <a:ext uri="{FF2B5EF4-FFF2-40B4-BE49-F238E27FC236}">
                <a16:creationId xmlns:a16="http://schemas.microsoft.com/office/drawing/2014/main" id="{81701A03-E36D-6D88-A1E2-79E3D82B72C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0AAC8DF-3D3B-B9BF-E124-CD4AE9A052D3}"/>
              </a:ext>
            </a:extLst>
          </p:cNvPr>
          <p:cNvSpPr>
            <a:spLocks noGrp="1"/>
          </p:cNvSpPr>
          <p:nvPr>
            <p:ph type="sldNum" sz="quarter" idx="12"/>
          </p:nvPr>
        </p:nvSpPr>
        <p:spPr/>
        <p:txBody>
          <a:bodyPr/>
          <a:lstStyle/>
          <a:p>
            <a:fld id="{DD1C2A8B-342B-493B-A37B-49DEC1A4CA06}" type="slidenum">
              <a:rPr lang="nl-NL" smtClean="0"/>
              <a:t>‹nr.›</a:t>
            </a:fld>
            <a:endParaRPr lang="nl-NL"/>
          </a:p>
        </p:txBody>
      </p:sp>
    </p:spTree>
    <p:extLst>
      <p:ext uri="{BB962C8B-B14F-4D97-AF65-F5344CB8AC3E}">
        <p14:creationId xmlns:p14="http://schemas.microsoft.com/office/powerpoint/2010/main" val="3431989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09/01/2026</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5BD55-1F1A-4A78-996D-7A3DB6217DBC}" type="datetimeFigureOut">
              <a:rPr lang="nl-NL" smtClean="0"/>
              <a:t>9-1-2026</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1C2A8B-342B-493B-A37B-49DEC1A4CA06}" type="slidenum">
              <a:rPr lang="nl-NL" smtClean="0"/>
              <a:t>‹nr.›</a:t>
            </a:fld>
            <a:endParaRPr lang="nl-NL"/>
          </a:p>
        </p:txBody>
      </p:sp>
    </p:spTree>
    <p:extLst>
      <p:ext uri="{BB962C8B-B14F-4D97-AF65-F5344CB8AC3E}">
        <p14:creationId xmlns:p14="http://schemas.microsoft.com/office/powerpoint/2010/main" val="153955834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jeugdjournaal.nl/artikel/2597066-overdag-reclame-maken-voor-ongezond-eten-verboden-in-vk" TargetMode="External"/><Relationship Id="rId2" Type="http://schemas.openxmlformats.org/officeDocument/2006/relationships/notesSlide" Target="../notesSlides/notesSlide1.xml"/><Relationship Id="rId1" Type="http://schemas.openxmlformats.org/officeDocument/2006/relationships/slideLayout" Target="../slideLayouts/slideLayout25.xml"/><Relationship Id="rId5" Type="http://schemas.openxmlformats.org/officeDocument/2006/relationships/image" Target="../media/image12.png"/><Relationship Id="rId4" Type="http://schemas.openxmlformats.org/officeDocument/2006/relationships/hyperlink" Target="https://www.gezondegeneratie.nl/stopkindermarketin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gezondegeneratie.nl/wp-content/uploads/2026/01/Factsheet-kindermarketing-7-januari-2026.pdf" TargetMode="External"/><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4.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615662" y="1784504"/>
            <a:ext cx="5480338" cy="3107092"/>
          </a:xfrm>
        </p:spPr>
        <p:txBody>
          <a:bodyPr>
            <a:normAutofit/>
          </a:bodyPr>
          <a:lstStyle/>
          <a:p>
            <a:r>
              <a:rPr lang="nl-NL" dirty="0"/>
              <a:t>Vette reclame!</a:t>
            </a:r>
          </a:p>
          <a:p>
            <a:endParaRPr lang="nl-NL" dirty="0"/>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615662" y="556833"/>
            <a:ext cx="5074924" cy="1129924"/>
          </a:xfrm>
        </p:spPr>
        <p:txBody>
          <a:bodyPr>
            <a:normAutofit/>
          </a:bodyPr>
          <a:lstStyle/>
          <a:p>
            <a:r>
              <a:rPr lang="nl-NL" dirty="0"/>
              <a:t>Mediabegrip week 3 – Groep 7/8 – klas 1/2</a:t>
            </a:r>
          </a:p>
        </p:txBody>
      </p:sp>
      <p:pic>
        <p:nvPicPr>
          <p:cNvPr id="15" name="Tijdelijke aanduiding voor afbeelding 14">
            <a:extLst>
              <a:ext uri="{FF2B5EF4-FFF2-40B4-BE49-F238E27FC236}">
                <a16:creationId xmlns:a16="http://schemas.microsoft.com/office/drawing/2014/main" id="{43DBC051-43A9-0E4C-8881-31EDC998F030}"/>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151" b="22545"/>
          <a:stretch>
            <a:fillRect/>
          </a:stretch>
        </p:blipFill>
        <p:spPr>
          <a:xfrm>
            <a:off x="7264791" y="0"/>
            <a:ext cx="4927209" cy="5639456"/>
          </a:xfrm>
        </p:spPr>
      </p:pic>
    </p:spTree>
    <p:extLst>
      <p:ext uri="{BB962C8B-B14F-4D97-AF65-F5344CB8AC3E}">
        <p14:creationId xmlns:p14="http://schemas.microsoft.com/office/powerpoint/2010/main" val="2623847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Gloeilamp en potlood silhouet">
            <a:extLst>
              <a:ext uri="{FF2B5EF4-FFF2-40B4-BE49-F238E27FC236}">
                <a16:creationId xmlns:a16="http://schemas.microsoft.com/office/drawing/2014/main" id="{32782AF4-24B5-FB0F-DFFF-A9AF5CA2CA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43800" y="0"/>
            <a:ext cx="5759669" cy="5759669"/>
          </a:xfrm>
          <a:prstGeom prst="rect">
            <a:avLst/>
          </a:prstGeom>
        </p:spPr>
      </p:pic>
      <p:sp>
        <p:nvSpPr>
          <p:cNvPr id="2" name="Tijdelijke aanduiding voor tekst 1">
            <a:extLst>
              <a:ext uri="{FF2B5EF4-FFF2-40B4-BE49-F238E27FC236}">
                <a16:creationId xmlns:a16="http://schemas.microsoft.com/office/drawing/2014/main" id="{938FA9B3-6D66-6202-B4E3-C4189F9866D1}"/>
              </a:ext>
            </a:extLst>
          </p:cNvPr>
          <p:cNvSpPr>
            <a:spLocks noGrp="1"/>
          </p:cNvSpPr>
          <p:nvPr>
            <p:ph type="body" sz="quarter" idx="11"/>
          </p:nvPr>
        </p:nvSpPr>
        <p:spPr>
          <a:xfrm>
            <a:off x="618177" y="844239"/>
            <a:ext cx="11026902" cy="701041"/>
          </a:xfrm>
        </p:spPr>
        <p:txBody>
          <a:bodyPr/>
          <a:lstStyle/>
          <a:p>
            <a:r>
              <a:rPr lang="nl-NL" dirty="0">
                <a:solidFill>
                  <a:schemeClr val="bg1"/>
                </a:solidFill>
              </a:rPr>
              <a:t>Reflectie</a:t>
            </a:r>
          </a:p>
        </p:txBody>
      </p:sp>
      <p:sp>
        <p:nvSpPr>
          <p:cNvPr id="3" name="Tijdelijke aanduiding voor tekst 2">
            <a:extLst>
              <a:ext uri="{FF2B5EF4-FFF2-40B4-BE49-F238E27FC236}">
                <a16:creationId xmlns:a16="http://schemas.microsoft.com/office/drawing/2014/main" id="{D23243CE-6BB5-9E99-10B8-068B07D0764F}"/>
              </a:ext>
            </a:extLst>
          </p:cNvPr>
          <p:cNvSpPr>
            <a:spLocks noGrp="1"/>
          </p:cNvSpPr>
          <p:nvPr>
            <p:ph type="body" sz="quarter" idx="12"/>
          </p:nvPr>
        </p:nvSpPr>
        <p:spPr>
          <a:xfrm>
            <a:off x="618177" y="1743070"/>
            <a:ext cx="7642954" cy="3569650"/>
          </a:xfrm>
        </p:spPr>
        <p:txBody>
          <a:bodyPr>
            <a:normAutofit/>
          </a:bodyPr>
          <a:lstStyle/>
          <a:p>
            <a:r>
              <a:rPr lang="nl-NL" dirty="0">
                <a:solidFill>
                  <a:schemeClr val="bg1"/>
                </a:solidFill>
              </a:rPr>
              <a:t>Presenteer de reclames in de klas. </a:t>
            </a:r>
          </a:p>
          <a:p>
            <a:r>
              <a:rPr lang="nl-NL" dirty="0">
                <a:solidFill>
                  <a:schemeClr val="bg1"/>
                </a:solidFill>
              </a:rPr>
              <a:t>Werken de reclames? Hebben jullie nu zin in gezonde dingen? Welke reclame werkte het best? Zijn de reclametechnieken duidelijk zichtbaar in jullie werk?</a:t>
            </a:r>
          </a:p>
          <a:p>
            <a:endParaRPr lang="nl-NL" dirty="0">
              <a:solidFill>
                <a:schemeClr val="bg1"/>
              </a:solidFill>
            </a:endParaRPr>
          </a:p>
        </p:txBody>
      </p:sp>
    </p:spTree>
    <p:extLst>
      <p:ext uri="{BB962C8B-B14F-4D97-AF65-F5344CB8AC3E}">
        <p14:creationId xmlns:p14="http://schemas.microsoft.com/office/powerpoint/2010/main" val="701594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dirty="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lstStyle/>
          <a:p>
            <a:r>
              <a:rPr lang="nl-NL" dirty="0"/>
              <a:t>Iedere week een opdracht om te werken aan de doelen van Burgerschap! De opdracht sluit aan bij de les van Mediabegrip.</a:t>
            </a:r>
          </a:p>
        </p:txBody>
      </p:sp>
    </p:spTree>
    <p:extLst>
      <p:ext uri="{BB962C8B-B14F-4D97-AF65-F5344CB8AC3E}">
        <p14:creationId xmlns:p14="http://schemas.microsoft.com/office/powerpoint/2010/main" val="2529107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8658329-0CE1-5433-B836-A201649584F1}"/>
              </a:ext>
            </a:extLst>
          </p:cNvPr>
          <p:cNvSpPr>
            <a:spLocks noGrp="1"/>
          </p:cNvSpPr>
          <p:nvPr>
            <p:ph type="body" sz="quarter" idx="11"/>
          </p:nvPr>
        </p:nvSpPr>
        <p:spPr/>
        <p:txBody>
          <a:bodyPr/>
          <a:lstStyle/>
          <a:p>
            <a:r>
              <a:rPr lang="nl-NL" dirty="0"/>
              <a:t>Burgerschap</a:t>
            </a:r>
          </a:p>
        </p:txBody>
      </p:sp>
      <p:sp>
        <p:nvSpPr>
          <p:cNvPr id="3" name="Tijdelijke aanduiding voor tekst 2">
            <a:extLst>
              <a:ext uri="{FF2B5EF4-FFF2-40B4-BE49-F238E27FC236}">
                <a16:creationId xmlns:a16="http://schemas.microsoft.com/office/drawing/2014/main" id="{81AF2561-708E-53EE-D7F9-2A954670230C}"/>
              </a:ext>
            </a:extLst>
          </p:cNvPr>
          <p:cNvSpPr>
            <a:spLocks noGrp="1"/>
          </p:cNvSpPr>
          <p:nvPr>
            <p:ph type="body" sz="quarter" idx="12"/>
          </p:nvPr>
        </p:nvSpPr>
        <p:spPr>
          <a:xfrm>
            <a:off x="618177" y="1743070"/>
            <a:ext cx="5308170" cy="3743330"/>
          </a:xfrm>
        </p:spPr>
        <p:txBody>
          <a:bodyPr>
            <a:normAutofit fontScale="70000" lnSpcReduction="20000"/>
          </a:bodyPr>
          <a:lstStyle/>
          <a:p>
            <a:r>
              <a:rPr lang="nl-NL" dirty="0">
                <a:solidFill>
                  <a:schemeClr val="tx1"/>
                </a:solidFill>
              </a:rPr>
              <a:t>Gezonde voeding is niet alleen belangrijk voor ons lichaam, maar ook voor de samenleving. Wanneer mensen gezond eten, blijven ze fitter en hebben ze minder kans op ziekten. Dat betekent minder kosten voor gezondheidszorg en meer energie om te leren en te werken. Ongezonde eetgewoonten kunnen juist leiden tot problemen zoals obesitas, diabetes en hartziekten, wat de maatschappij veel geld en moeite kost. Reclame speelt hierin een grote rol: het beïnvloedt wat we kopen en eten. Moeten we reclame voor ongezonde producten beperken om onze samenleving gezonder te maken?</a:t>
            </a:r>
          </a:p>
          <a:p>
            <a:r>
              <a:rPr lang="nl-NL" dirty="0">
                <a:solidFill>
                  <a:schemeClr val="tx1"/>
                </a:solidFill>
              </a:rPr>
              <a:t>Bespreek (een van) de stelling(en) op de volgende dia.</a:t>
            </a:r>
            <a:endParaRPr lang="nl-NL" dirty="0">
              <a:solidFill>
                <a:schemeClr val="bg1"/>
              </a:solidFill>
            </a:endParaRPr>
          </a:p>
        </p:txBody>
      </p:sp>
      <p:pic>
        <p:nvPicPr>
          <p:cNvPr id="5" name="Afbeelding 4" descr="Vraagteken op een groene pastelkleurige achtergrond">
            <a:extLst>
              <a:ext uri="{FF2B5EF4-FFF2-40B4-BE49-F238E27FC236}">
                <a16:creationId xmlns:a16="http://schemas.microsoft.com/office/drawing/2014/main" id="{443DAF63-AD0C-02FC-A32A-556D133081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8169" y="1167615"/>
            <a:ext cx="5121897" cy="3841423"/>
          </a:xfrm>
          <a:prstGeom prst="rect">
            <a:avLst/>
          </a:prstGeom>
        </p:spPr>
      </p:pic>
    </p:spTree>
    <p:extLst>
      <p:ext uri="{BB962C8B-B14F-4D97-AF65-F5344CB8AC3E}">
        <p14:creationId xmlns:p14="http://schemas.microsoft.com/office/powerpoint/2010/main" val="567400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52379-7778-A2D5-A0B2-9FF982D901DA}"/>
            </a:ext>
          </a:extLst>
        </p:cNvPr>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6FF800EE-FEB4-35EE-E6E4-FF50FF1BD694}"/>
              </a:ext>
            </a:extLst>
          </p:cNvPr>
          <p:cNvSpPr>
            <a:spLocks noGrp="1"/>
          </p:cNvSpPr>
          <p:nvPr>
            <p:ph type="body" sz="quarter" idx="12"/>
          </p:nvPr>
        </p:nvSpPr>
        <p:spPr>
          <a:xfrm>
            <a:off x="608750" y="1167615"/>
            <a:ext cx="5308170" cy="3743330"/>
          </a:xfrm>
        </p:spPr>
        <p:txBody>
          <a:bodyPr>
            <a:normAutofit fontScale="85000" lnSpcReduction="10000"/>
          </a:bodyPr>
          <a:lstStyle/>
          <a:p>
            <a:r>
              <a:rPr lang="nl-NL" dirty="0">
                <a:solidFill>
                  <a:schemeClr val="tx1"/>
                </a:solidFill>
              </a:rPr>
              <a:t>Kies één van deze stellingen:</a:t>
            </a:r>
          </a:p>
          <a:p>
            <a:pPr marL="342900" indent="-342900">
              <a:buFont typeface="Arial" panose="020B0604020202020204" pitchFamily="34" charset="0"/>
              <a:buChar char="•"/>
            </a:pPr>
            <a:r>
              <a:rPr lang="nl-NL" dirty="0">
                <a:solidFill>
                  <a:schemeClr val="tx1"/>
                </a:solidFill>
              </a:rPr>
              <a:t>Reclame voor ongezonde producten moet overal en altijd verboden worden.</a:t>
            </a:r>
          </a:p>
          <a:p>
            <a:pPr marL="342900" indent="-342900">
              <a:buFont typeface="Arial" panose="020B0604020202020204" pitchFamily="34" charset="0"/>
              <a:buChar char="•"/>
            </a:pPr>
            <a:r>
              <a:rPr lang="nl-NL" dirty="0">
                <a:solidFill>
                  <a:schemeClr val="tx1"/>
                </a:solidFill>
              </a:rPr>
              <a:t>Gezonde voeding is een verantwoordelijkheid van iedereen, niet alleen van de overheid.</a:t>
            </a:r>
          </a:p>
          <a:p>
            <a:pPr marL="342900" indent="-342900">
              <a:buFont typeface="Arial" panose="020B0604020202020204" pitchFamily="34" charset="0"/>
              <a:buChar char="•"/>
            </a:pPr>
            <a:r>
              <a:rPr lang="nl-NL" dirty="0">
                <a:solidFill>
                  <a:schemeClr val="tx1"/>
                </a:solidFill>
              </a:rPr>
              <a:t>Ongezonde voeding schaadt niet alleen jezelf, maar ook de maatschappij.</a:t>
            </a:r>
            <a:endParaRPr lang="nl-NL" dirty="0">
              <a:solidFill>
                <a:schemeClr val="bg1"/>
              </a:solidFill>
            </a:endParaRPr>
          </a:p>
        </p:txBody>
      </p:sp>
      <p:pic>
        <p:nvPicPr>
          <p:cNvPr id="5" name="Afbeelding 4" descr="Vraagteken op een groene pastelkleurige achtergrond">
            <a:extLst>
              <a:ext uri="{FF2B5EF4-FFF2-40B4-BE49-F238E27FC236}">
                <a16:creationId xmlns:a16="http://schemas.microsoft.com/office/drawing/2014/main" id="{2F1E4818-BB13-AFD3-1984-BD7E431803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8169" y="1167615"/>
            <a:ext cx="5121897" cy="3841423"/>
          </a:xfrm>
          <a:prstGeom prst="rect">
            <a:avLst/>
          </a:prstGeom>
        </p:spPr>
      </p:pic>
    </p:spTree>
    <p:extLst>
      <p:ext uri="{BB962C8B-B14F-4D97-AF65-F5344CB8AC3E}">
        <p14:creationId xmlns:p14="http://schemas.microsoft.com/office/powerpoint/2010/main" val="3871248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p:txBody>
          <a:bodyPr/>
          <a:lstStyle/>
          <a:p>
            <a:r>
              <a:rPr lang="nl-NL" dirty="0" err="1"/>
              <a:t>Melles</a:t>
            </a:r>
            <a:r>
              <a:rPr lang="nl-NL" dirty="0"/>
              <a:t> media</a:t>
            </a:r>
          </a:p>
        </p:txBody>
      </p:sp>
      <p:sp>
        <p:nvSpPr>
          <p:cNvPr id="3" name="Tijdelijke aanduiding voor tekst 2">
            <a:extLst>
              <a:ext uri="{FF2B5EF4-FFF2-40B4-BE49-F238E27FC236}">
                <a16:creationId xmlns:a16="http://schemas.microsoft.com/office/drawing/2014/main" id="{D5A5D96C-5B3D-5844-BDC5-E08D26EFCCB5}"/>
              </a:ext>
            </a:extLst>
          </p:cNvPr>
          <p:cNvSpPr>
            <a:spLocks noGrp="1"/>
          </p:cNvSpPr>
          <p:nvPr>
            <p:ph type="body" sz="quarter" idx="12"/>
          </p:nvPr>
        </p:nvSpPr>
        <p:spPr>
          <a:xfrm>
            <a:off x="618177" y="1285336"/>
            <a:ext cx="10345195" cy="4915167"/>
          </a:xfrm>
        </p:spPr>
        <p:txBody>
          <a:bodyPr>
            <a:noAutofit/>
          </a:bodyPr>
          <a:lstStyle/>
          <a:p>
            <a:pPr rtl="0">
              <a:spcBef>
                <a:spcPts val="1000"/>
              </a:spcBef>
              <a:spcAft>
                <a:spcPts val="0"/>
              </a:spcAft>
            </a:pPr>
            <a:r>
              <a:rPr lang="nl-NL" sz="1050" b="0" i="0" u="none" strike="noStrike" dirty="0">
                <a:solidFill>
                  <a:srgbClr val="3F5061"/>
                </a:solidFill>
                <a:effectLst/>
              </a:rPr>
              <a:t>Hoi,</a:t>
            </a:r>
            <a:endParaRPr lang="nl-NL" sz="1050" b="0" dirty="0">
              <a:effectLst/>
            </a:endParaRPr>
          </a:p>
          <a:p>
            <a:r>
              <a:rPr lang="nl-NL" sz="1050" dirty="0"/>
              <a:t>Vandaag was echt raar. Ik zat op de bank met mijn broertje en we keken een tekenfilm op tv. Net toen het spannend werd, kwam er een reclame. Niet zomaar een reclame, maar eentje met een MEGA-hamburger, frietjes en een grote beker cola met ijsblokjes! Het zag er zo lekker uit en die ijsklontjes rammelden zo lekker dat ik bijna ging kwijlen. Mijn broertje riep meteen: “Mam! Ik wil dat! Gaan we vanavond naar de Mac?” En ik dacht: ja… ik wil dat eigenlijk ook wel. Stom he? Gewoon omdat je zoiets ziet, krijg je er ook echt zin in…</a:t>
            </a:r>
          </a:p>
          <a:p>
            <a:r>
              <a:rPr lang="nl-NL" sz="1050" dirty="0"/>
              <a:t>Maar toen zei mama: “In Engeland mag dat niet meer overdag.” Ik snapte het eerst niet. Geen hamburgers op tv? Maar ze bedoelde de reclames. Ze vertelde dat ze daar een nieuwe regel hebben: tussen 5:30 ’s ochtends en 9 uur ’s avonds mogen ze geen reclames voor ongezond eten laten zien. Omdat kinderen er te veel door worden beïnvloed.</a:t>
            </a:r>
          </a:p>
          <a:p>
            <a:r>
              <a:rPr lang="nl-NL" sz="1050" dirty="0"/>
              <a:t>Ik dacht erover na. Eigenlijk is het best slim. Want ik wilde die hamburger niet omdat ik honger had, maar omdat hij er zo cool uitzag op tv. En mama zei dat veel kinderen daardoor te veel ongezond eten en dik worden. Dat heet obesitas. Ik kende dat woord al van school, maar nu snap ik het beter.</a:t>
            </a:r>
          </a:p>
          <a:p>
            <a:r>
              <a:rPr lang="nl-NL" sz="1050" dirty="0"/>
              <a:t>Ik vroeg me af: waarom doen ze dat hier niet? Ik zie die reclames overal. Op YouTube, op TikTok, zelfs in spelletjes. Soms denk ik dat ze expres alles zo lekker maken zodat we het willen kopen. Misschien moeten we ook zo’n regel krijgen. Dan eten we misschien wat gezonder. Of tenminste, dan denken we er wat meer over na.</a:t>
            </a:r>
          </a:p>
          <a:p>
            <a:r>
              <a:rPr lang="nl-NL" sz="1050" dirty="0"/>
              <a:t>Maar goed, ik heb nu zin in een appel. Geen hamburger. Dat is toch iets.</a:t>
            </a:r>
          </a:p>
          <a:p>
            <a:pPr rtl="0">
              <a:spcBef>
                <a:spcPts val="1000"/>
              </a:spcBef>
              <a:spcAft>
                <a:spcPts val="0"/>
              </a:spcAft>
            </a:pPr>
            <a:r>
              <a:rPr lang="nl-NL" sz="1050" b="0" i="0" u="none" strike="noStrike" dirty="0">
                <a:solidFill>
                  <a:srgbClr val="3F5061"/>
                </a:solidFill>
                <a:effectLst/>
              </a:rPr>
              <a:t>Groetjes,</a:t>
            </a:r>
          </a:p>
          <a:p>
            <a:pPr rtl="0">
              <a:spcBef>
                <a:spcPts val="1000"/>
              </a:spcBef>
              <a:spcAft>
                <a:spcPts val="0"/>
              </a:spcAft>
            </a:pPr>
            <a:r>
              <a:rPr lang="nl-NL" sz="1050" dirty="0">
                <a:solidFill>
                  <a:srgbClr val="3F5061"/>
                </a:solidFill>
              </a:rPr>
              <a:t>Melle.</a:t>
            </a:r>
          </a:p>
        </p:txBody>
      </p:sp>
      <p:pic>
        <p:nvPicPr>
          <p:cNvPr id="4" name="Afbeelding 3">
            <a:extLst>
              <a:ext uri="{FF2B5EF4-FFF2-40B4-BE49-F238E27FC236}">
                <a16:creationId xmlns:a16="http://schemas.microsoft.com/office/drawing/2014/main" id="{C59A7F61-3CEF-03E9-C8C0-FA8BB6C50D8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11394" y="125138"/>
            <a:ext cx="1019182" cy="15287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84226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0B9FC26-9F3D-C913-6CAA-B9082314D240}"/>
              </a:ext>
            </a:extLst>
          </p:cNvPr>
          <p:cNvSpPr>
            <a:spLocks noGrp="1"/>
          </p:cNvSpPr>
          <p:nvPr>
            <p:ph type="body" sz="quarter" idx="11"/>
          </p:nvPr>
        </p:nvSpPr>
        <p:spPr/>
        <p:txBody>
          <a:bodyPr/>
          <a:lstStyle/>
          <a:p>
            <a:r>
              <a:rPr lang="nl-NL" dirty="0"/>
              <a:t>In de media:</a:t>
            </a:r>
          </a:p>
        </p:txBody>
      </p:sp>
      <p:sp>
        <p:nvSpPr>
          <p:cNvPr id="3" name="Tijdelijke aanduiding voor tekst 2">
            <a:extLst>
              <a:ext uri="{FF2B5EF4-FFF2-40B4-BE49-F238E27FC236}">
                <a16:creationId xmlns:a16="http://schemas.microsoft.com/office/drawing/2014/main" id="{BF931BB1-7A56-6860-93BD-68C7B294EEB9}"/>
              </a:ext>
            </a:extLst>
          </p:cNvPr>
          <p:cNvSpPr>
            <a:spLocks noGrp="1"/>
          </p:cNvSpPr>
          <p:nvPr>
            <p:ph type="body" sz="quarter" idx="12"/>
          </p:nvPr>
        </p:nvSpPr>
        <p:spPr>
          <a:xfrm>
            <a:off x="609599" y="1356802"/>
            <a:ext cx="5112471" cy="4684104"/>
          </a:xfrm>
        </p:spPr>
        <p:txBody>
          <a:bodyPr>
            <a:normAutofit fontScale="55000" lnSpcReduction="20000"/>
          </a:bodyPr>
          <a:lstStyle/>
          <a:p>
            <a:r>
              <a:rPr lang="nl-NL" b="1" dirty="0"/>
              <a:t>Overdag reclame maken voor ongezond eten verboden in VK</a:t>
            </a:r>
          </a:p>
          <a:p>
            <a:r>
              <a:rPr lang="nl-NL" dirty="0"/>
              <a:t>Van </a:t>
            </a:r>
            <a:r>
              <a:rPr lang="nl-NL" dirty="0">
                <a:hlinkClick r:id="rId3"/>
              </a:rPr>
              <a:t>jeugdjournaal.nl</a:t>
            </a:r>
            <a:r>
              <a:rPr lang="nl-NL" dirty="0"/>
              <a:t>:</a:t>
            </a:r>
          </a:p>
          <a:p>
            <a:r>
              <a:rPr lang="nl-NL" dirty="0"/>
              <a:t>“Reclame voor eten waar veel vet, suiker en zout in zit. Dat is sinds vandaag verboden in het Verenigd Koninkrijk. Op tv mag tussen 05.30 en 21.00 uur geen reclame voor ongezond eten te zien zijn. Online is het helemaal verboden.</a:t>
            </a:r>
          </a:p>
          <a:p>
            <a:r>
              <a:rPr lang="nl-NL" dirty="0"/>
              <a:t>De Britse regering heeft het verbod ingevoerd om overgewicht en obesitas bij kinderen tegen te gaan. Een op de drie basisschoolkinderen in het land is te zwaar.”</a:t>
            </a:r>
          </a:p>
          <a:p>
            <a:endParaRPr lang="nl-NL" dirty="0"/>
          </a:p>
          <a:p>
            <a:r>
              <a:rPr lang="nl-NL" dirty="0"/>
              <a:t>Van </a:t>
            </a:r>
            <a:r>
              <a:rPr lang="nl-NL" dirty="0">
                <a:hlinkClick r:id="rId4"/>
              </a:rPr>
              <a:t>gezondegeneratie.nl</a:t>
            </a:r>
            <a:r>
              <a:rPr lang="nl-NL" dirty="0"/>
              <a:t>:</a:t>
            </a:r>
          </a:p>
          <a:p>
            <a:r>
              <a:rPr lang="nl-NL" dirty="0"/>
              <a:t>“Kinderen worden de hele dag door verleid tot ongezonde keuzes: online, via influencers, in games, via reclame, op televisie, in de supermarkt en op straat. De voedingsmiddelenindustrie besteedt jaarlijks zo’n 1,6 miljard aan reclame, 80% daarvan is voor ongezond eten en drinken.​”</a:t>
            </a:r>
          </a:p>
          <a:p>
            <a:endParaRPr lang="nl-NL" dirty="0"/>
          </a:p>
          <a:p>
            <a:endParaRPr lang="nl-NL" b="1" i="1" u="sng" dirty="0"/>
          </a:p>
          <a:p>
            <a:endParaRPr lang="nl-NL" dirty="0"/>
          </a:p>
          <a:p>
            <a:endParaRPr lang="nl-NL" dirty="0"/>
          </a:p>
        </p:txBody>
      </p:sp>
      <p:pic>
        <p:nvPicPr>
          <p:cNvPr id="6" name="Afbeelding 5" descr="Afbeelding met persoon, fruit, sinaasappel, tekst&#10;&#10;Door AI gegenereerde inhoud is mogelijk onjuist.">
            <a:extLst>
              <a:ext uri="{FF2B5EF4-FFF2-40B4-BE49-F238E27FC236}">
                <a16:creationId xmlns:a16="http://schemas.microsoft.com/office/drawing/2014/main" id="{56D66144-CF4D-CBFB-9BDA-06D7F3CC824F}"/>
              </a:ext>
            </a:extLst>
          </p:cNvPr>
          <p:cNvPicPr>
            <a:picLocks noChangeAspect="1"/>
          </p:cNvPicPr>
          <p:nvPr/>
        </p:nvPicPr>
        <p:blipFill>
          <a:blip r:embed="rId5"/>
          <a:stretch>
            <a:fillRect/>
          </a:stretch>
        </p:blipFill>
        <p:spPr>
          <a:xfrm>
            <a:off x="5907537" y="2403592"/>
            <a:ext cx="6143201" cy="2371742"/>
          </a:xfrm>
          <a:prstGeom prst="rect">
            <a:avLst/>
          </a:prstGeom>
        </p:spPr>
      </p:pic>
    </p:spTree>
    <p:extLst>
      <p:ext uri="{BB962C8B-B14F-4D97-AF65-F5344CB8AC3E}">
        <p14:creationId xmlns:p14="http://schemas.microsoft.com/office/powerpoint/2010/main" val="4115025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0B9FC26-9F3D-C913-6CAA-B9082314D240}"/>
              </a:ext>
            </a:extLst>
          </p:cNvPr>
          <p:cNvSpPr>
            <a:spLocks noGrp="1"/>
          </p:cNvSpPr>
          <p:nvPr>
            <p:ph type="body" sz="quarter" idx="11"/>
          </p:nvPr>
        </p:nvSpPr>
        <p:spPr/>
        <p:txBody>
          <a:bodyPr/>
          <a:lstStyle/>
          <a:p>
            <a:r>
              <a:rPr lang="nl-NL" dirty="0"/>
              <a:t>Hoe zit dat:</a:t>
            </a:r>
          </a:p>
        </p:txBody>
      </p:sp>
      <p:sp>
        <p:nvSpPr>
          <p:cNvPr id="3" name="Tijdelijke aanduiding voor tekst 2">
            <a:extLst>
              <a:ext uri="{FF2B5EF4-FFF2-40B4-BE49-F238E27FC236}">
                <a16:creationId xmlns:a16="http://schemas.microsoft.com/office/drawing/2014/main" id="{BF931BB1-7A56-6860-93BD-68C7B294EEB9}"/>
              </a:ext>
            </a:extLst>
          </p:cNvPr>
          <p:cNvSpPr>
            <a:spLocks noGrp="1"/>
          </p:cNvSpPr>
          <p:nvPr>
            <p:ph type="body" sz="quarter" idx="12"/>
          </p:nvPr>
        </p:nvSpPr>
        <p:spPr>
          <a:xfrm>
            <a:off x="609597" y="1324305"/>
            <a:ext cx="8195038" cy="3323109"/>
          </a:xfrm>
        </p:spPr>
        <p:txBody>
          <a:bodyPr>
            <a:noAutofit/>
          </a:bodyPr>
          <a:lstStyle/>
          <a:p>
            <a:r>
              <a:rPr lang="nl-NL" sz="1200" dirty="0"/>
              <a:t>In Nederland zien kinderen de hele dag door reclames voor ongezond eten, zoals chips, snoep, frisdrank en fastfood. Dat gebeurt op YouTube, TikTok, in games, in de supermarkt en zelfs op straat. Bedrijven geven heel veel geld uit om dit eten aantrekkelijk te maken, bijvoorbeeld met vrolijke kleuren, leuke figuurtjes of bekende influencers.</a:t>
            </a:r>
          </a:p>
          <a:p>
            <a:r>
              <a:rPr lang="nl-NL" sz="1200" dirty="0"/>
              <a:t>Maar dit is een probleem. Steeds meer kinderen krijgen overgewicht: </a:t>
            </a:r>
            <a:r>
              <a:rPr lang="nl-NL" sz="1200" b="1" dirty="0"/>
              <a:t>1 op de 7 kinderen</a:t>
            </a:r>
            <a:r>
              <a:rPr lang="nl-NL" sz="1200" dirty="0"/>
              <a:t> is te zwaar. Dat kan later zorgen voor ziektes zoals diabetes of hartproblemen. Reclames werken extra sterk bij kinderen, omdat hun hersenen nog groeien. Ze kunnen nog niet goed herkennen dat iets reclame is, en ze geloven sneller wat ze zien. Daardoor gaan kinderen vaker ongezond eten.</a:t>
            </a:r>
          </a:p>
          <a:p>
            <a:r>
              <a:rPr lang="nl-NL" sz="1200" dirty="0"/>
              <a:t>In andere landen, zoals Chili, Engeland en Noorwegen, zijn al regels gemaakt die reclames voor ongezond eten beperken. Dat helpt echt: kinderen zien minder reclames en kopen minder ongezond eten.</a:t>
            </a:r>
          </a:p>
          <a:p>
            <a:r>
              <a:rPr lang="nl-NL" sz="1200" dirty="0"/>
              <a:t>Veel mensen in Nederland – ook artsen en wetenschappers – vinden dat er snel een wet moet komen die kinderen beter beschermt. Ze willen dat reclames voor ongezond eten die kinderen bereiken verboden worden, zodat iedereen gezonder kan opgroeien.</a:t>
            </a:r>
          </a:p>
          <a:p>
            <a:r>
              <a:rPr lang="nl-NL" sz="1200" dirty="0"/>
              <a:t>(samenvatting </a:t>
            </a:r>
            <a:r>
              <a:rPr lang="nl-NL" sz="1200" dirty="0" err="1"/>
              <a:t>factsheet</a:t>
            </a:r>
            <a:r>
              <a:rPr lang="nl-NL" sz="1200" dirty="0"/>
              <a:t> “</a:t>
            </a:r>
            <a:r>
              <a:rPr lang="nl-NL" sz="1200" dirty="0">
                <a:hlinkClick r:id="rId3"/>
              </a:rPr>
              <a:t>Stop Kindermarketing voor ongezond eten en drinken</a:t>
            </a:r>
            <a:r>
              <a:rPr lang="nl-NL" sz="1200" dirty="0"/>
              <a:t>” door Co-Pilot)</a:t>
            </a:r>
          </a:p>
          <a:p>
            <a:endParaRPr lang="nl-NL" sz="1200" dirty="0"/>
          </a:p>
        </p:txBody>
      </p:sp>
      <p:pic>
        <p:nvPicPr>
          <p:cNvPr id="7" name="Afbeelding 6">
            <a:extLst>
              <a:ext uri="{FF2B5EF4-FFF2-40B4-BE49-F238E27FC236}">
                <a16:creationId xmlns:a16="http://schemas.microsoft.com/office/drawing/2014/main" id="{A6771AE3-BC9D-009B-9FDF-49DCB3C979C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090790" y="1319914"/>
            <a:ext cx="2809187" cy="4213781"/>
          </a:xfrm>
          <a:prstGeom prst="rect">
            <a:avLst/>
          </a:prstGeom>
        </p:spPr>
      </p:pic>
    </p:spTree>
    <p:extLst>
      <p:ext uri="{BB962C8B-B14F-4D97-AF65-F5344CB8AC3E}">
        <p14:creationId xmlns:p14="http://schemas.microsoft.com/office/powerpoint/2010/main" val="2299557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C7F41-0E42-3CDF-197C-A7AFA3634538}"/>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BD267A9-3F31-DA95-1249-6DD726FAE908}"/>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441C0CBE-D2D7-B877-D20E-FC0ECD46163E}"/>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“Reclame maakt dingen leuker lijken dan ze eigenlijk zijn.”</a:t>
            </a:r>
          </a:p>
        </p:txBody>
      </p:sp>
      <p:sp>
        <p:nvSpPr>
          <p:cNvPr id="4" name="Tekstballon: ovaal 3" descr="Twee telefoons met gespreksballonnen">
            <a:extLst>
              <a:ext uri="{FF2B5EF4-FFF2-40B4-BE49-F238E27FC236}">
                <a16:creationId xmlns:a16="http://schemas.microsoft.com/office/drawing/2014/main" id="{D123E9AC-C199-B414-8CA7-93F0D152F7EE}"/>
              </a:ext>
            </a:extLst>
          </p:cNvPr>
          <p:cNvSpPr/>
          <p:nvPr/>
        </p:nvSpPr>
        <p:spPr>
          <a:xfrm>
            <a:off x="4787462" y="3771655"/>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74883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12825-23FD-1C55-A439-9824BA52FD84}"/>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7425B16-3890-22F2-8E4D-7F30D466AAA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710B2B98-CD88-ECA4-2715-E02645DF17F4}"/>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“Influencers zijn eerlijker dan gewone reclames.”</a:t>
            </a:r>
          </a:p>
        </p:txBody>
      </p:sp>
      <p:sp>
        <p:nvSpPr>
          <p:cNvPr id="7" name="Tekstballon: ovaal 6" descr="Twee telefoons met gespreksballonnen">
            <a:extLst>
              <a:ext uri="{FF2B5EF4-FFF2-40B4-BE49-F238E27FC236}">
                <a16:creationId xmlns:a16="http://schemas.microsoft.com/office/drawing/2014/main" id="{7A0C7DE6-5778-242B-7231-F8D7EA1E18F1}"/>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61611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136264E-E2F2-8188-1F85-EE827F17CF2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E8574D6F-3779-0D35-7479-A2A5E47CD4A3}"/>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“Je kunt reclame negeren als je dat wilt.”</a:t>
            </a:r>
          </a:p>
        </p:txBody>
      </p:sp>
      <p:sp>
        <p:nvSpPr>
          <p:cNvPr id="5" name="Tekstballon: ovaal 4" descr="Twee telefoons met gespreksballonnen">
            <a:extLst>
              <a:ext uri="{FF2B5EF4-FFF2-40B4-BE49-F238E27FC236}">
                <a16:creationId xmlns:a16="http://schemas.microsoft.com/office/drawing/2014/main" id="{A07FB9A9-905D-B293-607F-BEC3997891EC}"/>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88431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A2CD0-6978-0601-21BE-4AFE25F1DC9E}"/>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48B230A-6336-5C88-7353-83731A2D9E18}"/>
              </a:ext>
            </a:extLst>
          </p:cNvPr>
          <p:cNvSpPr>
            <a:spLocks noGrp="1"/>
          </p:cNvSpPr>
          <p:nvPr>
            <p:ph type="body" sz="quarter" idx="11"/>
          </p:nvPr>
        </p:nvSpPr>
        <p:spPr>
          <a:xfrm>
            <a:off x="609599" y="466574"/>
            <a:ext cx="11026902" cy="701041"/>
          </a:xfrm>
        </p:spPr>
        <p:txBody>
          <a:bodyPr/>
          <a:lstStyle/>
          <a:p>
            <a:r>
              <a:rPr lang="nl-NL" dirty="0">
                <a:solidFill>
                  <a:schemeClr val="bg1"/>
                </a:solidFill>
              </a:rPr>
              <a:t>Opdracht</a:t>
            </a:r>
            <a:r>
              <a:rPr lang="nl-NL" dirty="0"/>
              <a:t> </a:t>
            </a:r>
          </a:p>
        </p:txBody>
      </p:sp>
      <p:sp>
        <p:nvSpPr>
          <p:cNvPr id="3" name="Tijdelijke aanduiding voor tekst 2">
            <a:extLst>
              <a:ext uri="{FF2B5EF4-FFF2-40B4-BE49-F238E27FC236}">
                <a16:creationId xmlns:a16="http://schemas.microsoft.com/office/drawing/2014/main" id="{4F355946-9E8C-52C6-2E80-A69A324D5DFE}"/>
              </a:ext>
            </a:extLst>
          </p:cNvPr>
          <p:cNvSpPr>
            <a:spLocks noGrp="1"/>
          </p:cNvSpPr>
          <p:nvPr>
            <p:ph type="body" sz="quarter" idx="12"/>
          </p:nvPr>
        </p:nvSpPr>
        <p:spPr>
          <a:xfrm>
            <a:off x="609599" y="1132164"/>
            <a:ext cx="6097755" cy="3623789"/>
          </a:xfrm>
        </p:spPr>
        <p:txBody>
          <a:bodyPr>
            <a:noAutofit/>
          </a:bodyPr>
          <a:lstStyle/>
          <a:p>
            <a:r>
              <a:rPr lang="nl-NL" sz="1600" dirty="0">
                <a:solidFill>
                  <a:schemeClr val="bg1"/>
                </a:solidFill>
              </a:rPr>
              <a:t>Maak je eigen reclameposter (digitaal of op A3) of video voor een gezond product.</a:t>
            </a:r>
          </a:p>
          <a:p>
            <a:r>
              <a:rPr lang="nl-NL" sz="1600" dirty="0">
                <a:solidFill>
                  <a:schemeClr val="bg1"/>
                </a:solidFill>
              </a:rPr>
              <a:t>Op de volgende dia staan 6 bekende technieken die in reclame worden toegepast. Gebruik </a:t>
            </a:r>
            <a:r>
              <a:rPr lang="nl-NL" sz="1600" b="1" dirty="0">
                <a:solidFill>
                  <a:schemeClr val="bg1"/>
                </a:solidFill>
              </a:rPr>
              <a:t>minimaal 3 </a:t>
            </a:r>
            <a:r>
              <a:rPr lang="nl-NL" sz="1600" dirty="0">
                <a:solidFill>
                  <a:schemeClr val="bg1"/>
                </a:solidFill>
              </a:rPr>
              <a:t>van deze technieken in jouw reclame en laat deze duidelijk terugkomen.</a:t>
            </a:r>
          </a:p>
          <a:p>
            <a:r>
              <a:rPr lang="nl-NL" sz="1600" dirty="0">
                <a:solidFill>
                  <a:schemeClr val="bg1"/>
                </a:solidFill>
              </a:rPr>
              <a:t>Presenteer jouw reclame aan de klas.</a:t>
            </a:r>
          </a:p>
        </p:txBody>
      </p:sp>
      <p:pic>
        <p:nvPicPr>
          <p:cNvPr id="9" name="Afbeelding 8">
            <a:extLst>
              <a:ext uri="{FF2B5EF4-FFF2-40B4-BE49-F238E27FC236}">
                <a16:creationId xmlns:a16="http://schemas.microsoft.com/office/drawing/2014/main" id="{2CE6D735-1DA2-9D85-166E-907C745455EA}"/>
              </a:ext>
            </a:extLst>
          </p:cNvPr>
          <p:cNvPicPr>
            <a:picLocks noChangeAspect="1"/>
          </p:cNvPicPr>
          <p:nvPr/>
        </p:nvPicPr>
        <p:blipFill>
          <a:blip r:embed="rId3"/>
          <a:stretch>
            <a:fillRect/>
          </a:stretch>
        </p:blipFill>
        <p:spPr>
          <a:xfrm>
            <a:off x="8827516" y="842232"/>
            <a:ext cx="3008339" cy="4203652"/>
          </a:xfrm>
          <a:prstGeom prst="rect">
            <a:avLst/>
          </a:prstGeom>
        </p:spPr>
      </p:pic>
      <p:pic>
        <p:nvPicPr>
          <p:cNvPr id="6" name="Afbeelding 5">
            <a:extLst>
              <a:ext uri="{FF2B5EF4-FFF2-40B4-BE49-F238E27FC236}">
                <a16:creationId xmlns:a16="http://schemas.microsoft.com/office/drawing/2014/main" id="{8BDEDDB8-DC11-BE3E-DC31-FE00CD9EEA4A}"/>
              </a:ext>
            </a:extLst>
          </p:cNvPr>
          <p:cNvPicPr>
            <a:picLocks noChangeAspect="1"/>
          </p:cNvPicPr>
          <p:nvPr/>
        </p:nvPicPr>
        <p:blipFill>
          <a:blip r:embed="rId4"/>
          <a:stretch>
            <a:fillRect/>
          </a:stretch>
        </p:blipFill>
        <p:spPr>
          <a:xfrm rot="875202">
            <a:off x="6562188" y="3511248"/>
            <a:ext cx="2609850" cy="1752600"/>
          </a:xfrm>
          <a:prstGeom prst="rect">
            <a:avLst/>
          </a:prstGeom>
        </p:spPr>
      </p:pic>
      <p:pic>
        <p:nvPicPr>
          <p:cNvPr id="7" name="Afbeelding 6">
            <a:extLst>
              <a:ext uri="{FF2B5EF4-FFF2-40B4-BE49-F238E27FC236}">
                <a16:creationId xmlns:a16="http://schemas.microsoft.com/office/drawing/2014/main" id="{CCD43034-039E-9493-AB1B-23C0AE722249}"/>
              </a:ext>
            </a:extLst>
          </p:cNvPr>
          <p:cNvPicPr>
            <a:picLocks noChangeAspect="1"/>
          </p:cNvPicPr>
          <p:nvPr/>
        </p:nvPicPr>
        <p:blipFill>
          <a:blip r:embed="rId5"/>
          <a:stretch>
            <a:fillRect/>
          </a:stretch>
        </p:blipFill>
        <p:spPr>
          <a:xfrm rot="21197790">
            <a:off x="7049578" y="295568"/>
            <a:ext cx="1790700" cy="2552700"/>
          </a:xfrm>
          <a:prstGeom prst="rect">
            <a:avLst/>
          </a:prstGeom>
        </p:spPr>
      </p:pic>
    </p:spTree>
    <p:extLst>
      <p:ext uri="{BB962C8B-B14F-4D97-AF65-F5344CB8AC3E}">
        <p14:creationId xmlns:p14="http://schemas.microsoft.com/office/powerpoint/2010/main" val="1488211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7F98AF-28E2-8120-BE85-60BFDFDCEEF3}"/>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381053A1-1185-C50E-D32A-A4430A34FFD6}"/>
              </a:ext>
            </a:extLst>
          </p:cNvPr>
          <p:cNvSpPr>
            <a:spLocks noGrp="1"/>
          </p:cNvSpPr>
          <p:nvPr>
            <p:ph type="body" sz="quarter" idx="11"/>
          </p:nvPr>
        </p:nvSpPr>
        <p:spPr>
          <a:xfrm>
            <a:off x="609599" y="466574"/>
            <a:ext cx="11026902" cy="701041"/>
          </a:xfrm>
        </p:spPr>
        <p:txBody>
          <a:bodyPr/>
          <a:lstStyle/>
          <a:p>
            <a:r>
              <a:rPr lang="nl-NL" dirty="0">
                <a:solidFill>
                  <a:schemeClr val="bg1"/>
                </a:solidFill>
              </a:rPr>
              <a:t>Opdracht</a:t>
            </a:r>
            <a:r>
              <a:rPr lang="nl-NL" dirty="0"/>
              <a:t> </a:t>
            </a:r>
          </a:p>
        </p:txBody>
      </p:sp>
      <p:sp>
        <p:nvSpPr>
          <p:cNvPr id="3" name="Tijdelijke aanduiding voor tekst 2">
            <a:extLst>
              <a:ext uri="{FF2B5EF4-FFF2-40B4-BE49-F238E27FC236}">
                <a16:creationId xmlns:a16="http://schemas.microsoft.com/office/drawing/2014/main" id="{721A3EE2-F52B-AF0F-D576-5E39D23E48A4}"/>
              </a:ext>
            </a:extLst>
          </p:cNvPr>
          <p:cNvSpPr>
            <a:spLocks noGrp="1"/>
          </p:cNvSpPr>
          <p:nvPr>
            <p:ph type="body" sz="quarter" idx="12"/>
          </p:nvPr>
        </p:nvSpPr>
        <p:spPr>
          <a:xfrm>
            <a:off x="609598" y="1132164"/>
            <a:ext cx="11400149" cy="3571811"/>
          </a:xfrm>
        </p:spPr>
        <p:txBody>
          <a:bodyPr numCol="2">
            <a:noAutofit/>
          </a:bodyPr>
          <a:lstStyle/>
          <a:p>
            <a:pPr marL="342900" indent="-342900">
              <a:buAutoNum type="arabicPeriod"/>
            </a:pPr>
            <a:r>
              <a:rPr lang="nl-NL" sz="1400" dirty="0">
                <a:solidFill>
                  <a:schemeClr val="tx1"/>
                </a:solidFill>
              </a:rPr>
              <a:t>Slogan. </a:t>
            </a:r>
            <a:r>
              <a:rPr lang="nl-NL" sz="1400" dirty="0">
                <a:solidFill>
                  <a:schemeClr val="bg1"/>
                </a:solidFill>
              </a:rPr>
              <a:t>Een korte, pakkende zin die mensen onthouden. Voorbeeld: “Melk, de witte motor.” Tip: Gebruik rijm of humor om het opvallend te maken.</a:t>
            </a:r>
          </a:p>
          <a:p>
            <a:pPr marL="342900" indent="-342900">
              <a:buAutoNum type="arabicPeriod"/>
            </a:pPr>
            <a:r>
              <a:rPr lang="nl-NL" sz="1400" dirty="0">
                <a:solidFill>
                  <a:schemeClr val="tx1"/>
                </a:solidFill>
              </a:rPr>
              <a:t>Emotie. </a:t>
            </a:r>
            <a:r>
              <a:rPr lang="nl-NL" sz="1400" dirty="0">
                <a:solidFill>
                  <a:schemeClr val="bg1"/>
                </a:solidFill>
              </a:rPr>
              <a:t>Reclame speelt in op gevoelens: blij, stoer, gezond, populair. Voorbeeld: “Met deze schoenen hoor je erbij!” Tip: Kies een emotie die past bij jouw product.</a:t>
            </a:r>
          </a:p>
          <a:p>
            <a:pPr marL="342900" indent="-342900">
              <a:buAutoNum type="arabicPeriod"/>
            </a:pPr>
            <a:r>
              <a:rPr lang="nl-NL" sz="1400" dirty="0">
                <a:solidFill>
                  <a:schemeClr val="tx1"/>
                </a:solidFill>
              </a:rPr>
              <a:t>Bekende personen. </a:t>
            </a:r>
            <a:r>
              <a:rPr lang="nl-NL" sz="1400" dirty="0">
                <a:solidFill>
                  <a:schemeClr val="bg1"/>
                </a:solidFill>
              </a:rPr>
              <a:t>Reclame gebruikt beroemdheden of influencers om vertrouwen te wekken. Voorbeeld: “Voetballer X drinkt dit sportdrankje.” Tip: Verzinnen mag! Kies iemand die jouw doelgroep aanspreekt.</a:t>
            </a:r>
          </a:p>
          <a:p>
            <a:pPr marL="342900" indent="-342900">
              <a:buAutoNum type="arabicPeriod"/>
            </a:pPr>
            <a:r>
              <a:rPr lang="nl-NL" sz="1400" dirty="0">
                <a:solidFill>
                  <a:schemeClr val="tx1"/>
                </a:solidFill>
              </a:rPr>
              <a:t>Mooie beelden en kleuren. </a:t>
            </a:r>
            <a:r>
              <a:rPr lang="nl-NL" sz="1400" dirty="0">
                <a:solidFill>
                  <a:schemeClr val="bg1"/>
                </a:solidFill>
              </a:rPr>
              <a:t>Felle kleuren en aantrekkelijke foto’s trekken aandacht. Voorbeeld: Reclame voor snoep gebruikt vaak vrolijke kleuren. Tip: Zorg dat jouw poster of video er aantrekkelijk uitziet.</a:t>
            </a:r>
          </a:p>
          <a:p>
            <a:pPr marL="342900" indent="-342900">
              <a:buAutoNum type="arabicPeriod"/>
            </a:pPr>
            <a:r>
              <a:rPr lang="nl-NL" sz="1400" dirty="0">
                <a:solidFill>
                  <a:schemeClr val="tx1"/>
                </a:solidFill>
              </a:rPr>
              <a:t>Overdrijven. </a:t>
            </a:r>
            <a:r>
              <a:rPr lang="nl-NL" sz="1400" dirty="0">
                <a:solidFill>
                  <a:schemeClr val="bg1"/>
                </a:solidFill>
              </a:rPr>
              <a:t>Reclame maakt producten beter dan ze zijn. Voorbeeld: “Het lekkerste ijs ter wereld!” Tip: Gebruik overdrijving om je boodschap krachtig te maken.</a:t>
            </a:r>
          </a:p>
          <a:p>
            <a:pPr marL="342900" indent="-342900">
              <a:buAutoNum type="arabicPeriod"/>
            </a:pPr>
            <a:r>
              <a:rPr lang="nl-NL" sz="1400" dirty="0">
                <a:solidFill>
                  <a:schemeClr val="tx1"/>
                </a:solidFill>
              </a:rPr>
              <a:t>Slimme woorden. </a:t>
            </a:r>
            <a:r>
              <a:rPr lang="nl-NL" sz="1400" dirty="0">
                <a:solidFill>
                  <a:schemeClr val="bg1"/>
                </a:solidFill>
              </a:rPr>
              <a:t>Woorden zoals gratis, nieuw, gezond, exclusief maken mensen nieuwsgierig. Voorbeeld: “Nieuw! Probeer nu onze gezonde snack.”</a:t>
            </a:r>
          </a:p>
        </p:txBody>
      </p:sp>
      <p:cxnSp>
        <p:nvCxnSpPr>
          <p:cNvPr id="8" name="Rechte verbindingslijn 7">
            <a:extLst>
              <a:ext uri="{FF2B5EF4-FFF2-40B4-BE49-F238E27FC236}">
                <a16:creationId xmlns:a16="http://schemas.microsoft.com/office/drawing/2014/main" id="{3DB75A2D-FA11-6122-7FE0-94AA9F71F6A5}"/>
              </a:ext>
            </a:extLst>
          </p:cNvPr>
          <p:cNvCxnSpPr>
            <a:cxnSpLocks/>
          </p:cNvCxnSpPr>
          <p:nvPr/>
        </p:nvCxnSpPr>
        <p:spPr>
          <a:xfrm>
            <a:off x="6262539" y="440703"/>
            <a:ext cx="0" cy="4911365"/>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426144805"/>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Mediabegrip week 27 Blijf in Balans Groep 7-8-klas 1-2">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9C4FBA7-E9CE-4DC3-B73D-7A747CE1CA10}">
  <ds:schemaRefs>
    <ds:schemaRef ds:uri="http://schemas.microsoft.com/sharepoint/v3/contenttype/forms"/>
  </ds:schemaRefs>
</ds:datastoreItem>
</file>

<file path=customXml/itemProps2.xml><?xml version="1.0" encoding="utf-8"?>
<ds:datastoreItem xmlns:ds="http://schemas.openxmlformats.org/officeDocument/2006/customXml" ds:itemID="{E66179BF-8340-46C4-8488-7D7DEB84B2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fab6ac-ae00-4ce7-a5ca-dcaf2687e7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732330B-E44B-4E1E-B382-F72A7AD021C8}">
  <ds:schemaRefs>
    <ds:schemaRef ds:uri="http://schemas.microsoft.com/office/2006/metadata/properties"/>
    <ds:schemaRef ds:uri="http://www.w3.org/XML/1998/namespace"/>
    <ds:schemaRef ds:uri="http://schemas.microsoft.com/office/2006/documentManagement/types"/>
    <ds:schemaRef ds:uri="http://purl.org/dc/dcmitype/"/>
    <ds:schemaRef ds:uri="http://purl.org/dc/terms/"/>
    <ds:schemaRef ds:uri="http://schemas.openxmlformats.org/package/2006/metadata/core-properties"/>
    <ds:schemaRef ds:uri="http://purl.org/dc/elements/1.1/"/>
    <ds:schemaRef ds:uri="http://schemas.microsoft.com/office/infopath/2007/PartnerControls"/>
    <ds:schemaRef ds:uri="fbfab6ac-ae00-4ce7-a5ca-dcaf2687e769"/>
  </ds:schemaRefs>
</ds:datastoreItem>
</file>

<file path=docProps/app.xml><?xml version="1.0" encoding="utf-8"?>
<Properties xmlns="http://schemas.openxmlformats.org/officeDocument/2006/extended-properties" xmlns:vt="http://schemas.openxmlformats.org/officeDocument/2006/docPropsVTypes">
  <Template>Kantoorthema</Template>
  <TotalTime>1495</TotalTime>
  <Words>1280</Words>
  <Application>Microsoft Office PowerPoint</Application>
  <PresentationFormat>Breedbeeld</PresentationFormat>
  <Paragraphs>71</Paragraphs>
  <Slides>13</Slides>
  <Notes>7</Notes>
  <HiddenSlides>0</HiddenSlides>
  <MMClips>0</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13</vt:i4>
      </vt:variant>
    </vt:vector>
  </HeadingPairs>
  <TitlesOfParts>
    <vt:vector size="19" baseType="lpstr">
      <vt:lpstr>Poppins</vt:lpstr>
      <vt:lpstr>Calibri</vt:lpstr>
      <vt:lpstr>Arial</vt:lpstr>
      <vt:lpstr>Aptos</vt:lpstr>
      <vt:lpstr>Kantoorthema</vt:lpstr>
      <vt:lpstr>Mediabegrip week 27 Blijf in Balans Groep 7-8-klas 1-2</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Clare Brouwer</dc:creator>
  <cp:lastModifiedBy>Barry Kuijpers</cp:lastModifiedBy>
  <cp:revision>43</cp:revision>
  <dcterms:created xsi:type="dcterms:W3CDTF">2022-01-30T11:55:21Z</dcterms:created>
  <dcterms:modified xsi:type="dcterms:W3CDTF">2026-01-09T10:12:05Z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