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259" r:id="rId10"/>
    <p:sldId id="260" r:id="rId11"/>
    <p:sldId id="261" r:id="rId12"/>
    <p:sldId id="312" r:id="rId13"/>
    <p:sldId id="264" r:id="rId14"/>
    <p:sldId id="280" r:id="rId15"/>
    <p:sldId id="281" r:id="rId16"/>
    <p:sldId id="313"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29/12/2025</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29-12-2025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29-12-2025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29/12/2025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29-12-2025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nu.nl/tech/6377304/europarlement-ziet-verbod-op-sociale-media-voor-tieners-onder-16-jaar-wel-zitten.html" TargetMode="External"/><Relationship Id="rId2" Type="http://schemas.openxmlformats.org/officeDocument/2006/relationships/hyperlink" Target="https://www.hebban.nl/" TargetMode="External"/><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hyperlink" Target="https://www.nu.nl/tech/6357038/1400-artsen-en-wetenschappers-roepen-op-geen-smartphone-meer-tot-14-jaar.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eurs.nl/Artikel/843879/Amerika-kickt-af-van-sociale-media-en-nog-7-andere-waanzinnige-voorspellingen-voor-2026.aspx"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Goede voornemens &amp; voorspellingen</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2 – Groep 5/6 –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b="19747"/>
          <a:stretch>
            <a:fillRect/>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lnSpcReduction="10000"/>
          </a:bodyPr>
          <a:lstStyle/>
          <a:p>
            <a:r>
              <a:rPr lang="nl-NL" dirty="0">
                <a:solidFill>
                  <a:schemeClr val="tx1"/>
                </a:solidFill>
              </a:rPr>
              <a:t>Naast voorspellingen is het wellicht ook goed om goede voornemens te maken. En dan zeker als het gaat over Burgerschapsvraagstukken. Voor dit onderdeel stellen we je maar 1 vraag. Werk deze uit op jouw eigen manier, maar maak er iets moois van.</a:t>
            </a:r>
          </a:p>
          <a:p>
            <a:r>
              <a:rPr lang="nl-NL" dirty="0">
                <a:solidFill>
                  <a:schemeClr val="tx1"/>
                </a:solidFill>
              </a:rPr>
              <a:t>De vraag is:</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2379-7778-A2D5-A0B2-9FF982D901D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FF800EE-FEB4-35EE-E6E4-FF50FF1BD694}"/>
              </a:ext>
            </a:extLst>
          </p:cNvPr>
          <p:cNvSpPr>
            <a:spLocks noGrp="1"/>
          </p:cNvSpPr>
          <p:nvPr>
            <p:ph type="body" sz="quarter" idx="12"/>
          </p:nvPr>
        </p:nvSpPr>
        <p:spPr>
          <a:xfrm>
            <a:off x="608750" y="1167615"/>
            <a:ext cx="5308170" cy="3743330"/>
          </a:xfrm>
        </p:spPr>
        <p:txBody>
          <a:bodyPr>
            <a:normAutofit/>
          </a:bodyPr>
          <a:lstStyle/>
          <a:p>
            <a:pPr algn="ctr"/>
            <a:endParaRPr lang="nl-NL" dirty="0">
              <a:solidFill>
                <a:schemeClr val="bg1"/>
              </a:solidFill>
            </a:endParaRPr>
          </a:p>
          <a:p>
            <a:pPr algn="ctr"/>
            <a:endParaRPr lang="nl-NL" dirty="0">
              <a:solidFill>
                <a:schemeClr val="bg1"/>
              </a:solidFill>
            </a:endParaRPr>
          </a:p>
          <a:p>
            <a:pPr algn="ctr"/>
            <a:r>
              <a:rPr lang="nl-NL" dirty="0">
                <a:solidFill>
                  <a:schemeClr val="bg1"/>
                </a:solidFill>
              </a:rPr>
              <a:t>Wat ga jij doen om 2026 voor jezelf en anderen een mooi, plezierig, leuk, positief, geweldig, heerlijk jaar te maken?</a:t>
            </a:r>
          </a:p>
        </p:txBody>
      </p:sp>
      <p:pic>
        <p:nvPicPr>
          <p:cNvPr id="5" name="Afbeelding 4" descr="Vraagteken op een groene pastelkleurige achtergrond">
            <a:extLst>
              <a:ext uri="{FF2B5EF4-FFF2-40B4-BE49-F238E27FC236}">
                <a16:creationId xmlns:a16="http://schemas.microsoft.com/office/drawing/2014/main" id="{2F1E4818-BB13-AFD3-1984-BD7E4318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387124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b="0" i="0" u="none" strike="noStrike" dirty="0">
                <a:solidFill>
                  <a:srgbClr val="3F5061"/>
                </a:solidFill>
                <a:effectLst/>
              </a:rPr>
              <a:t>GELUKKIG NIEUWJAAR!!! </a:t>
            </a:r>
            <a:r>
              <a:rPr lang="nl-NL" sz="1050" dirty="0">
                <a:solidFill>
                  <a:srgbClr val="3F5061"/>
                </a:solidFill>
              </a:rPr>
              <a:t>En ik wens jullie ook allemaal een heel mooi, gezellig, leuk en gezond 2026! Ik hoop dat jullie allemaal een hele fijne vakantie hebben gehad! </a:t>
            </a:r>
          </a:p>
          <a:p>
            <a:r>
              <a:rPr lang="nl-NL" sz="1050" dirty="0">
                <a:solidFill>
                  <a:srgbClr val="3F5061"/>
                </a:solidFill>
              </a:rPr>
              <a:t>Ik wel in ieder geval. Ik ben nog even lekker een paar daagjes op vakantie geweest. We zaten met ons gezin in een leuk klein vakantiehuisje op Texel. En het is me gelukt! Ik heb mijn doel bereikt! Aan het begin van het jaar had ik me voorgenomen om meer boeken te gaan lezen. Ik had mezelf als doel gesteld om 25 boeken te lezen. En dat is dus gelukt! Ik houd dat trouwens bij in de </a:t>
            </a:r>
            <a:r>
              <a:rPr lang="nl-NL" sz="1050" dirty="0" err="1">
                <a:solidFill>
                  <a:srgbClr val="3F5061"/>
                </a:solidFill>
                <a:hlinkClick r:id="rId2"/>
              </a:rPr>
              <a:t>Hebban</a:t>
            </a:r>
            <a:r>
              <a:rPr lang="nl-NL" sz="1050" dirty="0">
                <a:solidFill>
                  <a:srgbClr val="3F5061"/>
                </a:solidFill>
              </a:rPr>
              <a:t>-app op mijn telefoon. Superhandig! Daar kun je gelijk ook goede boekentips vinden en meedoen aan de Reading Challenge. Je bepaalt dan zelf je doel en je houdt bij welke boeken je hebt gelezen en nog wil lezen. Doe jij ook mee? Ik heb voor dit nieuwe jaar trouwens wel een hoger doel gesteld: ik ga voor 30 boeken! Ik ben maar direct begonnen!</a:t>
            </a:r>
          </a:p>
          <a:p>
            <a:r>
              <a:rPr lang="nl-NL" sz="1050" dirty="0">
                <a:solidFill>
                  <a:srgbClr val="3F5061"/>
                </a:solidFill>
              </a:rPr>
              <a:t>Ik ben aan het begin van een nieuw jaar sowieso altijd wel weer benieuwd wat er allemaal zal gaan gebeuren. Jij ook? Er verandert ook altijd wel echt wat zo aan het begin van het jaar. Nieuwe wetten gaan dan in en zo. Zo las ik dat vanaf 1 januari de naaktkat in Nederland verboden is! En reizen met de trein en slapen in een hotel wordt duurder.</a:t>
            </a:r>
          </a:p>
          <a:p>
            <a:r>
              <a:rPr lang="nl-NL" sz="1050" dirty="0">
                <a:solidFill>
                  <a:srgbClr val="3F5061"/>
                </a:solidFill>
              </a:rPr>
              <a:t>Maar goed. Wat wil jij eigenlijk bereiken dit jaar? Heb jij goede voornemens? Wat denk jij dat er allemaal staat te gebeuren? Ik hoop vrede in Oekraïne en Gaza. En misschien komt er wel </a:t>
            </a:r>
            <a:r>
              <a:rPr lang="nl-NL" sz="1050" dirty="0" err="1">
                <a:solidFill>
                  <a:srgbClr val="3F5061"/>
                </a:solidFill>
                <a:hlinkClick r:id="rId3"/>
              </a:rPr>
              <a:t>social</a:t>
            </a:r>
            <a:r>
              <a:rPr lang="nl-NL" sz="1050" dirty="0">
                <a:solidFill>
                  <a:srgbClr val="3F5061"/>
                </a:solidFill>
                <a:hlinkClick r:id="rId3"/>
              </a:rPr>
              <a:t> media-verbod </a:t>
            </a:r>
            <a:r>
              <a:rPr lang="nl-NL" sz="1050" dirty="0">
                <a:solidFill>
                  <a:srgbClr val="3F5061"/>
                </a:solidFill>
              </a:rPr>
              <a:t>of </a:t>
            </a:r>
            <a:r>
              <a:rPr lang="nl-NL" sz="1050" dirty="0">
                <a:solidFill>
                  <a:srgbClr val="3F5061"/>
                </a:solidFill>
                <a:hlinkClick r:id="rId4"/>
              </a:rPr>
              <a:t>smartphone-verbod</a:t>
            </a:r>
            <a:r>
              <a:rPr lang="nl-NL" sz="1050" dirty="0">
                <a:solidFill>
                  <a:srgbClr val="3F5061"/>
                </a:solidFill>
              </a:rPr>
              <a:t> voor jongeren hier. Wie weet…</a:t>
            </a:r>
          </a:p>
          <a:p>
            <a:r>
              <a:rPr lang="nl-NL" sz="1050" dirty="0">
                <a:solidFill>
                  <a:srgbClr val="3F5061"/>
                </a:solidFill>
              </a:rPr>
              <a:t>Wat denk jij?</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85019" y="125138"/>
            <a:ext cx="1071932"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55000" lnSpcReduction="20000"/>
          </a:bodyPr>
          <a:lstStyle/>
          <a:p>
            <a:r>
              <a:rPr lang="nl-NL" b="1" dirty="0"/>
              <a:t>Gelukkig nieuwjaar! Namens iedereen bij Mediabegrip wensen we je een heel mooi jaar!</a:t>
            </a:r>
          </a:p>
          <a:p>
            <a:r>
              <a:rPr lang="nl-NL" dirty="0"/>
              <a:t>Wat het nieuwe jaar ons brengen zal, weet niemand nog. Maar we kunnen wel wat voorspellingen maken. </a:t>
            </a:r>
          </a:p>
          <a:p>
            <a:r>
              <a:rPr lang="nl-NL" dirty="0"/>
              <a:t>Zoals ook de Saxo bank ieder jaar doet met </a:t>
            </a:r>
            <a:r>
              <a:rPr lang="nl-NL" i="1" dirty="0" err="1"/>
              <a:t>Outrageous</a:t>
            </a:r>
            <a:r>
              <a:rPr lang="nl-NL" i="1" dirty="0"/>
              <a:t> </a:t>
            </a:r>
            <a:r>
              <a:rPr lang="nl-NL" i="1" dirty="0" err="1"/>
              <a:t>Predictions</a:t>
            </a:r>
            <a:r>
              <a:rPr lang="nl-NL" i="1" dirty="0"/>
              <a:t> </a:t>
            </a:r>
            <a:r>
              <a:rPr lang="nl-NL" dirty="0"/>
              <a:t>(Buitensporige Voorspellingen). Voorspellingen die vergezocht lijken, maar wellicht toch uit zullen komen. Zo voorspelden zij ooit al de </a:t>
            </a:r>
            <a:r>
              <a:rPr lang="nl-NL" dirty="0" err="1"/>
              <a:t>Brexit</a:t>
            </a:r>
            <a:r>
              <a:rPr lang="nl-NL" dirty="0"/>
              <a:t>…</a:t>
            </a:r>
          </a:p>
          <a:p>
            <a:endParaRPr lang="nl-NL" dirty="0"/>
          </a:p>
          <a:p>
            <a:r>
              <a:rPr lang="nl-NL" dirty="0"/>
              <a:t>We zetten een aantal van hun </a:t>
            </a:r>
            <a:r>
              <a:rPr lang="nl-NL" i="1" dirty="0" err="1"/>
              <a:t>Outrageous</a:t>
            </a:r>
            <a:r>
              <a:rPr lang="nl-NL" i="1" dirty="0"/>
              <a:t> </a:t>
            </a:r>
            <a:r>
              <a:rPr lang="nl-NL" i="1" dirty="0" err="1"/>
              <a:t>Predictions</a:t>
            </a:r>
            <a:r>
              <a:rPr lang="nl-NL" i="1" dirty="0"/>
              <a:t> </a:t>
            </a:r>
            <a:r>
              <a:rPr lang="nl-NL" dirty="0"/>
              <a:t>voor je op een rijtje (bron: </a:t>
            </a:r>
            <a:r>
              <a:rPr lang="nl-NL" dirty="0">
                <a:hlinkClick r:id="rId3"/>
              </a:rPr>
              <a:t>beurs.nl</a:t>
            </a:r>
            <a:r>
              <a:rPr lang="nl-NL" dirty="0"/>
              <a:t>)</a:t>
            </a:r>
          </a:p>
          <a:p>
            <a:pPr marL="342900" indent="-342900">
              <a:buFontTx/>
              <a:buChar char="-"/>
            </a:pPr>
            <a:r>
              <a:rPr lang="nl-NL" dirty="0"/>
              <a:t>Het huwelijk van Taylor Swift gaat ervoor zorgen dat de economie op gaat bloeien en er meer kinderen geboren zullen gaan worden.</a:t>
            </a:r>
          </a:p>
          <a:p>
            <a:pPr marL="342900" indent="-342900">
              <a:buFontTx/>
              <a:buChar char="-"/>
            </a:pPr>
            <a:r>
              <a:rPr lang="nl-NL" dirty="0"/>
              <a:t>Een AI wordt directeur van een groot bedrijf.</a:t>
            </a:r>
          </a:p>
          <a:p>
            <a:pPr marL="342900" indent="-342900">
              <a:buFontTx/>
              <a:buChar char="-"/>
            </a:pPr>
            <a:r>
              <a:rPr lang="nl-NL" dirty="0"/>
              <a:t>Domme AI veroorzaakt voor miljarden aan schade.</a:t>
            </a:r>
          </a:p>
          <a:p>
            <a:endParaRPr lang="nl-NL" dirty="0"/>
          </a:p>
          <a:p>
            <a:endParaRPr lang="nl-NL" b="1" i="1" u="sng" dirty="0"/>
          </a:p>
          <a:p>
            <a:endParaRPr lang="nl-NL" dirty="0"/>
          </a:p>
          <a:p>
            <a:endParaRPr lang="nl-NL" dirty="0"/>
          </a:p>
        </p:txBody>
      </p:sp>
      <p:pic>
        <p:nvPicPr>
          <p:cNvPr id="5" name="Afbeelding 4" descr="Sterretjes">
            <a:extLst>
              <a:ext uri="{FF2B5EF4-FFF2-40B4-BE49-F238E27FC236}">
                <a16:creationId xmlns:a16="http://schemas.microsoft.com/office/drawing/2014/main" id="{CEBE9396-2B29-806A-EB40-A121840F3D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5033" y="1020662"/>
            <a:ext cx="3425326" cy="4816676"/>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dirty="0"/>
              <a:t>1) </a:t>
            </a:r>
            <a:r>
              <a:rPr lang="nl-NL" sz="1200" b="1" dirty="0"/>
              <a:t>Het huwelijk van Taylor Swift gaat ervoor zorgen dat de economie op gaat bloeien en er meer kinderen geboren zullen gaan worden. </a:t>
            </a:r>
            <a:r>
              <a:rPr lang="nl-NL" sz="1200" dirty="0"/>
              <a:t>“Het huwelijk zorgt dat een gehele generatie stopt met </a:t>
            </a:r>
            <a:r>
              <a:rPr lang="nl-NL" sz="1200" dirty="0" err="1"/>
              <a:t>doemscrollen</a:t>
            </a:r>
            <a:r>
              <a:rPr lang="nl-NL" sz="1200" dirty="0"/>
              <a:t> en de aandacht verplaatst naar offline en huisje-boompje-beestje. Het gevolg: hoge geboortecijfers en een bloeiende huizenmarkt. Economen noemen het met een knipoog de </a:t>
            </a:r>
            <a:r>
              <a:rPr lang="nl-NL" sz="1200" dirty="0" err="1"/>
              <a:t>Swiftie</a:t>
            </a:r>
            <a:r>
              <a:rPr lang="nl-NL" sz="1200" dirty="0"/>
              <a:t> Put.”</a:t>
            </a:r>
          </a:p>
          <a:p>
            <a:r>
              <a:rPr lang="nl-NL" sz="1200" dirty="0"/>
              <a:t>2) </a:t>
            </a:r>
            <a:r>
              <a:rPr lang="nl-NL" sz="1200" b="1" dirty="0"/>
              <a:t>Een AI wordt directeur van een groot bedrijf. </a:t>
            </a:r>
            <a:r>
              <a:rPr lang="nl-NL" sz="1200" dirty="0"/>
              <a:t>“Saxo werkt uit hoe een AI het bestuur van een groot bedrijf zou kunnen overnemen: met duidelijke prioriteiten en verantwoordelijkheden, transparante beslissingen en menselijke controle: human </a:t>
            </a:r>
            <a:r>
              <a:rPr lang="nl-NL" sz="1200" dirty="0" err="1"/>
              <a:t>vision</a:t>
            </a:r>
            <a:r>
              <a:rPr lang="nl-NL" sz="1200" dirty="0"/>
              <a:t>, AI </a:t>
            </a:r>
            <a:r>
              <a:rPr lang="nl-NL" sz="1200" dirty="0" err="1"/>
              <a:t>execution</a:t>
            </a:r>
            <a:r>
              <a:rPr lang="nl-NL" sz="1200" dirty="0"/>
              <a:t> (menselijke visie, AI uitvoering). </a:t>
            </a:r>
          </a:p>
          <a:p>
            <a:r>
              <a:rPr lang="nl-NL" sz="1200" dirty="0"/>
              <a:t>3) </a:t>
            </a:r>
            <a:r>
              <a:rPr lang="nl-NL" sz="1200" b="1" dirty="0"/>
              <a:t>Domme AI veroorzaakt voor miljarden aan schade. </a:t>
            </a:r>
            <a:r>
              <a:rPr lang="nl-NL" sz="1200" dirty="0"/>
              <a:t>“Software die door AI is geschreven blijkt net niet helemaal perfect, en boekhoudschandalen, ongelukken met robots en een flash crash op de Amerikaanse beurs trekken een spoor van vernieling.” Reden: gebrek aan menselijke controle.</a:t>
            </a:r>
          </a:p>
          <a:p>
            <a:r>
              <a:rPr lang="nl-NL" sz="1200" dirty="0"/>
              <a:t> En wat voorspel jij voor komend jaar? Zal AI nog verder ontwikkelen? Doen we straks alles met AI? Welke games en apps zullen er dit jaar allemaal populair worden? Of zal het offline-zijn in de mode komen en gaan we juist minder op technologie en internet vertrouwen?</a:t>
            </a:r>
          </a:p>
          <a:p>
            <a:r>
              <a:rPr lang="nl-NL" sz="1200" dirty="0"/>
              <a:t>Bespreek de stelling(en) op de volgende dia(’s)</a:t>
            </a:r>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18092" y="1319914"/>
            <a:ext cx="2954584" cy="4213781"/>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ga dit jaar minder tijd online doorbrengen.”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zou goed zijn als we minder op technologie en internet vertrouwen.”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“In 2026 worden alle problemen (oorlog, armoede enz.) opgelost door AI.”</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1132164"/>
            <a:ext cx="7842835" cy="3623789"/>
          </a:xfrm>
        </p:spPr>
        <p:txBody>
          <a:bodyPr>
            <a:noAutofit/>
          </a:bodyPr>
          <a:lstStyle/>
          <a:p>
            <a:r>
              <a:rPr lang="nl-NL" sz="1600" dirty="0">
                <a:solidFill>
                  <a:schemeClr val="bg1"/>
                </a:solidFill>
              </a:rPr>
              <a:t>Hoe was jouw (</a:t>
            </a:r>
            <a:r>
              <a:rPr lang="nl-NL" sz="1600" dirty="0" err="1">
                <a:solidFill>
                  <a:schemeClr val="bg1"/>
                </a:solidFill>
              </a:rPr>
              <a:t>social</a:t>
            </a:r>
            <a:r>
              <a:rPr lang="nl-NL" sz="1600" dirty="0">
                <a:solidFill>
                  <a:schemeClr val="bg1"/>
                </a:solidFill>
              </a:rPr>
              <a:t>)media in 2025? Kijk daar nog eens naar. </a:t>
            </a:r>
          </a:p>
          <a:p>
            <a:r>
              <a:rPr lang="nl-NL" sz="1600" dirty="0">
                <a:solidFill>
                  <a:schemeClr val="bg1"/>
                </a:solidFill>
              </a:rPr>
              <a:t>Gebruik dit rapport om voorspellingen te doen voor het komend jaar. </a:t>
            </a:r>
          </a:p>
          <a:p>
            <a:r>
              <a:rPr lang="nl-NL" sz="1600" dirty="0">
                <a:solidFill>
                  <a:schemeClr val="bg1"/>
                </a:solidFill>
              </a:rPr>
              <a:t>Maak in een digitaal document 3 voorspellingen voor 2026 (en sla het goed op):</a:t>
            </a:r>
          </a:p>
          <a:p>
            <a:pPr marL="342900" indent="-342900">
              <a:buFont typeface="+mj-lt"/>
              <a:buAutoNum type="arabicPeriod"/>
            </a:pPr>
            <a:r>
              <a:rPr lang="nl-NL" sz="1600" dirty="0">
                <a:solidFill>
                  <a:schemeClr val="bg1"/>
                </a:solidFill>
              </a:rPr>
              <a:t>Welke apps/sites/media en games denk jij in 2026 het meest te gaan gebruiken? Maak een top 3.</a:t>
            </a:r>
          </a:p>
          <a:p>
            <a:pPr marL="342900" indent="-342900">
              <a:buFont typeface="+mj-lt"/>
              <a:buAutoNum type="arabicPeriod"/>
            </a:pPr>
            <a:r>
              <a:rPr lang="nl-NL" sz="1600" dirty="0">
                <a:solidFill>
                  <a:schemeClr val="bg1"/>
                </a:solidFill>
              </a:rPr>
              <a:t>Doe een </a:t>
            </a:r>
            <a:r>
              <a:rPr lang="nl-NL" sz="1600" i="1" dirty="0" err="1">
                <a:solidFill>
                  <a:schemeClr val="bg1"/>
                </a:solidFill>
              </a:rPr>
              <a:t>Outrageous</a:t>
            </a:r>
            <a:r>
              <a:rPr lang="nl-NL" sz="1600" i="1" dirty="0">
                <a:solidFill>
                  <a:schemeClr val="bg1"/>
                </a:solidFill>
              </a:rPr>
              <a:t> </a:t>
            </a:r>
            <a:r>
              <a:rPr lang="nl-NL" sz="1600" i="1" dirty="0" err="1">
                <a:solidFill>
                  <a:schemeClr val="bg1"/>
                </a:solidFill>
              </a:rPr>
              <a:t>Prediction</a:t>
            </a:r>
            <a:r>
              <a:rPr lang="nl-NL" sz="1600" dirty="0">
                <a:solidFill>
                  <a:schemeClr val="bg1"/>
                </a:solidFill>
              </a:rPr>
              <a:t>: hoe gaat technologie jouw leven positief beïnvloeden dit jaar?</a:t>
            </a:r>
          </a:p>
          <a:p>
            <a:pPr marL="342900" indent="-342900">
              <a:buFont typeface="+mj-lt"/>
              <a:buAutoNum type="arabicPeriod"/>
            </a:pPr>
            <a:r>
              <a:rPr lang="nl-NL" sz="1600" dirty="0">
                <a:solidFill>
                  <a:schemeClr val="bg1"/>
                </a:solidFill>
              </a:rPr>
              <a:t>Hoe ga jij er dit jaar voor zorgen dat jouw schermtijd leuk en gezond blijft?</a:t>
            </a:r>
          </a:p>
          <a:p>
            <a:pPr marL="285750" indent="-285750">
              <a:buFontTx/>
              <a:buChar char="-"/>
            </a:pPr>
            <a:endParaRPr lang="nl-NL" sz="1600" dirty="0">
              <a:solidFill>
                <a:schemeClr val="bg1"/>
              </a:solidFill>
            </a:endParaRPr>
          </a:p>
        </p:txBody>
      </p:sp>
      <p:pic>
        <p:nvPicPr>
          <p:cNvPr id="5" name="Afbeelding 4" descr="Afbeelding met tekst, schermopname, Lettertype, Afdrukken&#10;&#10;Door AI gegenereerde inhoud is mogelijk onjuist.">
            <a:extLst>
              <a:ext uri="{FF2B5EF4-FFF2-40B4-BE49-F238E27FC236}">
                <a16:creationId xmlns:a16="http://schemas.microsoft.com/office/drawing/2014/main" id="{1C18A8EA-5271-319D-CE64-FB3A8C28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208" y="216870"/>
            <a:ext cx="3184067" cy="4503631"/>
          </a:xfrm>
          <a:prstGeom prst="rect">
            <a:avLst/>
          </a:prstGeom>
        </p:spPr>
      </p:pic>
    </p:spTree>
    <p:extLst>
      <p:ext uri="{BB962C8B-B14F-4D97-AF65-F5344CB8AC3E}">
        <p14:creationId xmlns:p14="http://schemas.microsoft.com/office/powerpoint/2010/main" val="14882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voorspellingen in de klas. Vertel in maximaal 1 minuut wat jij voorspelt voor dit jaar. Waarop zijn jouw voorspellingen gebaseerd?</a:t>
            </a: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1364</TotalTime>
  <Words>1008</Words>
  <Application>Microsoft Office PowerPoint</Application>
  <PresentationFormat>Breedbeeld</PresentationFormat>
  <Paragraphs>64</Paragraphs>
  <Slides>12</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Calibri</vt:lpstr>
      <vt:lpstr>Aptos</vt:lpstr>
      <vt:lpstr>Poppins</vt:lpstr>
      <vt:lpstr>Arial</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40</cp:revision>
  <dcterms:created xsi:type="dcterms:W3CDTF">2022-01-30T11:55:21Z</dcterms:created>
  <dcterms:modified xsi:type="dcterms:W3CDTF">2025-12-29T12:56:05Z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