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269" r:id="rId6"/>
    <p:sldId id="284" r:id="rId7"/>
    <p:sldId id="290" r:id="rId8"/>
    <p:sldId id="261" r:id="rId9"/>
    <p:sldId id="260" r:id="rId10"/>
    <p:sldId id="259" r:id="rId11"/>
    <p:sldId id="287" r:id="rId12"/>
    <p:sldId id="309" r:id="rId13"/>
    <p:sldId id="264" r:id="rId14"/>
    <p:sldId id="280" r:id="rId15"/>
    <p:sldId id="289" r:id="rId16"/>
  </p:sldIdLst>
  <p:sldSz cx="12192000" cy="6858000"/>
  <p:notesSz cx="6858000" cy="9144000"/>
  <p:embeddedFontLst>
    <p:embeddedFont>
      <p:font typeface="Poppins" panose="00000500000000000000" pitchFamily="2" charset="0"/>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0" d="100"/>
          <a:sy n="100" d="100"/>
        </p:scale>
        <p:origin x="7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04/12/2025</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04/12/2025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coc.nl/blog/2025/11/10/onze-paarse-vrijdag-campagne-is-live/" TargetMode="External"/><Relationship Id="rId2" Type="http://schemas.openxmlformats.org/officeDocument/2006/relationships/hyperlink" Target="https://www.expertisepuntburgerschap.nl/nieuwsartikel/paarse-vrijdag-2025/#:~:text=Wat%20is%20Paarse%20Vrijdag?,seksuele%20geaardheid%20of%20genderidentiteit%20is." TargetMode="Externa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0.xml"/><Relationship Id="rId1" Type="http://schemas.openxmlformats.org/officeDocument/2006/relationships/video" Target="https://www.youtube.com/embed/jWyAbm9UerQ?feature=oembed"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estructuurorganizer.nl/het-voordeel-van-mindmappen/"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kinderboeken.nl/boek/een-regenboog-in-mijn-kast/" TargetMode="External"/><Relationship Id="rId2" Type="http://schemas.openxmlformats.org/officeDocument/2006/relationships/hyperlink" Target="https://www.bol.com/nl/nl/p/ik-denk-dat-ik-ontvoerd-ben/9300000089838336/?cid=1764585207456-1308555665404&amp;bltgh=pAiXJUOS4vWTnxxJ0hFOTw.4_53.58.ProductImage" TargetMode="Externa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strike="sngStrike" dirty="0">
                <a:solidFill>
                  <a:schemeClr val="tx1"/>
                </a:solidFill>
              </a:rPr>
              <a:t>Black Friday…</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2958" y="397034"/>
            <a:ext cx="4553845" cy="579509"/>
          </a:xfrm>
        </p:spPr>
        <p:txBody>
          <a:bodyPr>
            <a:normAutofit/>
          </a:bodyPr>
          <a:lstStyle/>
          <a:p>
            <a:r>
              <a:rPr lang="nl-NL" dirty="0"/>
              <a:t>Mediabegrip week 49 Groep 5/6–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48" b="11848"/>
          <a:stretch/>
        </p:blipFill>
        <p:spPr>
          <a:xfrm>
            <a:off x="7287902" y="0"/>
            <a:ext cx="4927209" cy="5639456"/>
          </a:xfrm>
        </p:spPr>
      </p:pic>
      <p:sp>
        <p:nvSpPr>
          <p:cNvPr id="2" name="Tekstvak 1">
            <a:extLst>
              <a:ext uri="{FF2B5EF4-FFF2-40B4-BE49-F238E27FC236}">
                <a16:creationId xmlns:a16="http://schemas.microsoft.com/office/drawing/2014/main" id="{B5CF8119-F2F5-FA91-DB4A-E94994070101}"/>
              </a:ext>
            </a:extLst>
          </p:cNvPr>
          <p:cNvSpPr txBox="1"/>
          <p:nvPr/>
        </p:nvSpPr>
        <p:spPr>
          <a:xfrm>
            <a:off x="435006" y="3574556"/>
            <a:ext cx="7261934" cy="1107996"/>
          </a:xfrm>
          <a:prstGeom prst="rect">
            <a:avLst/>
          </a:prstGeom>
          <a:noFill/>
        </p:spPr>
        <p:txBody>
          <a:bodyPr wrap="square" rtlCol="0">
            <a:spAutoFit/>
          </a:bodyPr>
          <a:lstStyle/>
          <a:p>
            <a:r>
              <a:rPr lang="nl-NL" sz="6600" b="1" dirty="0">
                <a:solidFill>
                  <a:schemeClr val="bg1"/>
                </a:solidFill>
                <a:latin typeface="+mj-lt"/>
              </a:rPr>
              <a:t>Paarse Vrijdag!</a:t>
            </a:r>
          </a:p>
        </p:txBody>
      </p:sp>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jezelf aan de klas. Reageer respectvol op elkaar en vertel elkaar wat jij echt bij de ander vindt passen! Geef complimentjes!</a:t>
            </a:r>
          </a:p>
          <a:p>
            <a:r>
              <a:rPr lang="nl-NL" dirty="0">
                <a:solidFill>
                  <a:schemeClr val="bg1"/>
                </a:solidFill>
              </a:rPr>
              <a:t>Was het moeilijk om zo over jezelf te vertellen?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A7240FC-0B7C-7E43-95AC-574E31E26736}"/>
              </a:ext>
            </a:extLst>
          </p:cNvPr>
          <p:cNvSpPr>
            <a:spLocks noGrp="1"/>
          </p:cNvSpPr>
          <p:nvPr>
            <p:ph type="body" sz="quarter" idx="11"/>
          </p:nvPr>
        </p:nvSpPr>
        <p:spPr>
          <a:xfrm>
            <a:off x="9330431" y="-133297"/>
            <a:ext cx="4089253" cy="964372"/>
          </a:xfrm>
        </p:spPr>
        <p:txBody>
          <a:bodyPr/>
          <a:lstStyle/>
          <a:p>
            <a:r>
              <a:rPr lang="nl-NL" dirty="0"/>
              <a:t>Paarse Vrijdag</a:t>
            </a:r>
          </a:p>
        </p:txBody>
      </p:sp>
      <p:pic>
        <p:nvPicPr>
          <p:cNvPr id="8" name="Tijdelijke aanduiding voor afbeelding 7" descr="Hand in hand">
            <a:extLst>
              <a:ext uri="{FF2B5EF4-FFF2-40B4-BE49-F238E27FC236}">
                <a16:creationId xmlns:a16="http://schemas.microsoft.com/office/drawing/2014/main" id="{35876290-B036-5839-BC58-75FC7469085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23" r="1323"/>
          <a:stretch/>
        </p:blipFill>
        <p:spPr>
          <a:xfrm>
            <a:off x="5692552" y="946485"/>
            <a:ext cx="6499448" cy="4457327"/>
          </a:xfrm>
        </p:spPr>
      </p:pic>
      <p:sp>
        <p:nvSpPr>
          <p:cNvPr id="10" name="Tekstvak 9">
            <a:extLst>
              <a:ext uri="{FF2B5EF4-FFF2-40B4-BE49-F238E27FC236}">
                <a16:creationId xmlns:a16="http://schemas.microsoft.com/office/drawing/2014/main" id="{B4654862-0611-DC72-94D5-D26E054BAB02}"/>
              </a:ext>
            </a:extLst>
          </p:cNvPr>
          <p:cNvSpPr txBox="1"/>
          <p:nvPr/>
        </p:nvSpPr>
        <p:spPr>
          <a:xfrm>
            <a:off x="563536" y="673056"/>
            <a:ext cx="4515786" cy="5355312"/>
          </a:xfrm>
          <a:prstGeom prst="rect">
            <a:avLst/>
          </a:prstGeom>
          <a:noFill/>
        </p:spPr>
        <p:txBody>
          <a:bodyPr wrap="square" rtlCol="0">
            <a:spAutoFit/>
          </a:bodyPr>
          <a:lstStyle/>
          <a:p>
            <a:r>
              <a:rPr lang="nl-NL" dirty="0">
                <a:solidFill>
                  <a:schemeClr val="bg1"/>
                </a:solidFill>
              </a:rPr>
              <a:t>Door jezelf en anderen te respecteren (online en “in real life”) maken we de wereld een stuk verdraagzamer en mooier.</a:t>
            </a:r>
          </a:p>
          <a:p>
            <a:endParaRPr lang="nl-NL" dirty="0">
              <a:solidFill>
                <a:schemeClr val="bg1"/>
              </a:solidFill>
            </a:endParaRPr>
          </a:p>
          <a:p>
            <a:r>
              <a:rPr lang="nl-NL" dirty="0">
                <a:solidFill>
                  <a:schemeClr val="bg1"/>
                </a:solidFill>
              </a:rPr>
              <a:t>Of zoals Kofi Annan (voormalig secretaris-generaal van de Verenigde Naties) ooit zei:</a:t>
            </a:r>
          </a:p>
          <a:p>
            <a:endParaRPr lang="nl-NL" dirty="0">
              <a:solidFill>
                <a:schemeClr val="bg1"/>
              </a:solidFill>
            </a:endParaRPr>
          </a:p>
          <a:p>
            <a:r>
              <a:rPr lang="nl-NL" dirty="0">
                <a:solidFill>
                  <a:schemeClr val="bg1"/>
                </a:solidFill>
              </a:rPr>
              <a:t>“Als tolerantie, respect en redelijkheid doordringen in het gezinsleven, zullen ze zich vertalen in waarden die samenlevingen, naties en de wereld vormgeven.”</a:t>
            </a:r>
          </a:p>
          <a:p>
            <a:endParaRPr lang="nl-NL" dirty="0">
              <a:solidFill>
                <a:schemeClr val="bg1"/>
              </a:solidFill>
            </a:endParaRPr>
          </a:p>
          <a:p>
            <a:r>
              <a:rPr lang="nl-NL" dirty="0">
                <a:solidFill>
                  <a:schemeClr val="bg1"/>
                </a:solidFill>
              </a:rPr>
              <a:t>Kun jij nog een goede passende quote vinden? Zoek er 3 en schrijf die groot op een A3 papier. Versier en hang deze op in de school </a:t>
            </a:r>
          </a:p>
        </p:txBody>
      </p:sp>
    </p:spTree>
    <p:extLst>
      <p:ext uri="{BB962C8B-B14F-4D97-AF65-F5344CB8AC3E}">
        <p14:creationId xmlns:p14="http://schemas.microsoft.com/office/powerpoint/2010/main" val="227671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9685320" cy="5106838"/>
          </a:xfrm>
        </p:spPr>
        <p:txBody>
          <a:bodyPr>
            <a:normAutofit fontScale="62500" lnSpcReduction="20000"/>
          </a:bodyPr>
          <a:lstStyle/>
          <a:p>
            <a:r>
              <a:rPr lang="nl-NL" sz="1800" dirty="0"/>
              <a:t>Hoi,</a:t>
            </a:r>
          </a:p>
          <a:p>
            <a:r>
              <a:rPr lang="nl-NL" sz="1800" dirty="0"/>
              <a:t>Deze vrijdag is het Paarse Vrijdag (toch wel even anders dan Black Friday…). Vandaag hebben we er in de klas al over gepraat. Er werd gevraagd wie er iets paars ging dragen en bijna iedereen stak zijn hand op, ook ik. Ik heb mijn paarse trui al klaarliggen en ik kan niet wachten om hem aan te doen.</a:t>
            </a:r>
          </a:p>
          <a:p>
            <a:r>
              <a:rPr lang="nl-NL" sz="1800" dirty="0"/>
              <a:t>We hadden het erover dat Paarse Vrijdag een dag is waarop we laten zien dat iedereen zichzelf mag zijn. Dat je mag houden van wie je wilt, of je nu jongen, meisje of iets anders bent. Ik vond dat mooi, want soms hoor ik kinderen grapjes maken die niet leuk zijn. Morgen laten we zien dat we samen tegen dat soort grapjes zijn. Ik vind dat echt superbelangrijk! </a:t>
            </a:r>
          </a:p>
          <a:p>
            <a:r>
              <a:rPr lang="nl-NL" sz="1800" dirty="0"/>
              <a:t>Wat me wel raakte, was dat er ook verteld werd dat het in sommige landen verboden is om bijvoorbeeld homoseksueel te zijn. In landen als Nigeria en Jemen kun je zelfs gevangenisstraf of de doodstraf krijgen als je homoseksueel bent. </a:t>
            </a:r>
          </a:p>
          <a:p>
            <a:r>
              <a:rPr lang="nl-NL" sz="1800" dirty="0"/>
              <a:t>Maar dat is toch gek? Jij kunt er toch niets aan doen? En het is toch ook niet erg? Bijna 20% van alle Nederlanders is </a:t>
            </a:r>
            <a:r>
              <a:rPr lang="nl-NL" dirty="0"/>
              <a:t>LHBTQIA+! </a:t>
            </a:r>
          </a:p>
          <a:p>
            <a:r>
              <a:rPr lang="nl-NL" sz="1800" dirty="0"/>
              <a:t>Hoe kan liefde verboden zijn? Het voelt zo raar dat je in sommige landen gewoon niet jezelf mag zijn.</a:t>
            </a:r>
          </a:p>
          <a:p>
            <a:r>
              <a:rPr lang="nl-NL" sz="1800" dirty="0"/>
              <a:t>Ik dacht meteen: wat een geluk dat wij hier Paarse Vrijdag kunnen vieren. Dat we paars mogen dragen zonder bang te zijn. Het lijkt misschien maar een kleur, maar het betekent dat je laat zien dat je iedereen accepteert.</a:t>
            </a:r>
          </a:p>
          <a:p>
            <a:r>
              <a:rPr lang="nl-NL" sz="1800" dirty="0"/>
              <a:t>Morgen wordt vast bijzonder. Ik hoop dat iedereen paars draagt, zodat de hele school een groot teken geeft: </a:t>
            </a:r>
            <a:r>
              <a:rPr lang="nl-NL" sz="1800" i="1" dirty="0"/>
              <a:t>hier mag je jezelf zijn</a:t>
            </a:r>
            <a:r>
              <a:rPr lang="nl-NL" sz="1800" dirty="0"/>
              <a:t>. </a:t>
            </a:r>
          </a:p>
          <a:p>
            <a:r>
              <a:rPr lang="nl-NL" sz="1800" dirty="0"/>
              <a:t>Doen jullie ook mee?</a:t>
            </a:r>
          </a:p>
          <a:p>
            <a:r>
              <a:rPr lang="nl-NL" sz="1800" dirty="0"/>
              <a:t>Groetjes,</a:t>
            </a:r>
          </a:p>
          <a:p>
            <a:r>
              <a:rPr lang="nl-NL" sz="1800" dirty="0"/>
              <a:t>Melle.</a:t>
            </a:r>
          </a:p>
        </p:txBody>
      </p:sp>
      <p:sp>
        <p:nvSpPr>
          <p:cNvPr id="4" name="Stroomdiagram: Verbindingslijn 3">
            <a:extLst>
              <a:ext uri="{FF2B5EF4-FFF2-40B4-BE49-F238E27FC236}">
                <a16:creationId xmlns:a16="http://schemas.microsoft.com/office/drawing/2014/main" id="{C4F6B1D8-856F-1DE4-0460-87CA7C0FEAB5}"/>
              </a:ext>
            </a:extLst>
          </p:cNvPr>
          <p:cNvSpPr/>
          <p:nvPr/>
        </p:nvSpPr>
        <p:spPr>
          <a:xfrm>
            <a:off x="9879291" y="216816"/>
            <a:ext cx="1765788" cy="1649691"/>
          </a:xfrm>
          <a:prstGeom prst="flowChartConnector">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DF8B991-59DF-F0A0-3E27-AC53EF20107C}"/>
              </a:ext>
            </a:extLst>
          </p:cNvPr>
          <p:cNvSpPr>
            <a:spLocks noGrp="1"/>
          </p:cNvSpPr>
          <p:nvPr>
            <p:ph type="body" sz="quarter" idx="11"/>
          </p:nvPr>
        </p:nvSpPr>
        <p:spPr/>
        <p:txBody>
          <a:bodyPr/>
          <a:lstStyle/>
          <a:p>
            <a:r>
              <a:rPr lang="nl-NL" sz="2800" dirty="0"/>
              <a:t>In de media</a:t>
            </a:r>
          </a:p>
        </p:txBody>
      </p:sp>
      <p:sp>
        <p:nvSpPr>
          <p:cNvPr id="3" name="Tijdelijke aanduiding voor tekst 2">
            <a:extLst>
              <a:ext uri="{FF2B5EF4-FFF2-40B4-BE49-F238E27FC236}">
                <a16:creationId xmlns:a16="http://schemas.microsoft.com/office/drawing/2014/main" id="{7676CA66-EB39-0163-FF95-A069CBFE069A}"/>
              </a:ext>
            </a:extLst>
          </p:cNvPr>
          <p:cNvSpPr>
            <a:spLocks noGrp="1"/>
          </p:cNvSpPr>
          <p:nvPr>
            <p:ph type="body" sz="quarter" idx="12"/>
          </p:nvPr>
        </p:nvSpPr>
        <p:spPr>
          <a:xfrm>
            <a:off x="591060" y="1911812"/>
            <a:ext cx="5504940" cy="4350058"/>
          </a:xfrm>
        </p:spPr>
        <p:txBody>
          <a:bodyPr>
            <a:normAutofit fontScale="55000" lnSpcReduction="20000"/>
          </a:bodyPr>
          <a:lstStyle/>
          <a:p>
            <a:r>
              <a:rPr lang="nl-NL" dirty="0"/>
              <a:t>Aanstaande vrijdag 12 december is het Paarse Vrijdag. In tegenstelling tot Black Friday is er hier geen commerciële insteek.</a:t>
            </a:r>
          </a:p>
          <a:p>
            <a:r>
              <a:rPr lang="nl-NL" dirty="0"/>
              <a:t>Van </a:t>
            </a:r>
            <a:r>
              <a:rPr lang="nl-NL"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Expertisepunt Burgerschap</a:t>
            </a:r>
            <a:r>
              <a:rPr lang="nl-NL" dirty="0"/>
              <a:t>:</a:t>
            </a:r>
          </a:p>
          <a:p>
            <a:r>
              <a:rPr lang="nl-NL" dirty="0"/>
              <a:t>“Paarse Vrijdag is een jaarlijkse dag waarop leerlingen en leraren zich solidair tonen met de LHBTQIA+ gemeenschap door het dragen van de kleur paars. Het doel is om inclusie en acceptatie van LHBTQIA+ personen in het onderwijs te bevorderen. Door paars te dragen, tonen mensen dat iedereen zichzelf mag zijn, ongeacht wat je seksuele geaardheid of genderidentiteit is.” </a:t>
            </a:r>
            <a:br>
              <a:rPr lang="nl-NL" dirty="0"/>
            </a:br>
            <a:br>
              <a:rPr lang="nl-NL" dirty="0"/>
            </a:br>
            <a:r>
              <a:rPr lang="nl-NL" dirty="0"/>
              <a:t>Van </a:t>
            </a:r>
            <a:r>
              <a:rPr lang="nl-NL"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coc.nl</a:t>
            </a:r>
            <a:r>
              <a:rPr lang="nl-NL" dirty="0"/>
              <a:t>:</a:t>
            </a:r>
            <a:br>
              <a:rPr lang="nl-NL" dirty="0"/>
            </a:br>
            <a:r>
              <a:rPr lang="nl-NL" dirty="0"/>
              <a:t>“In Nederland is ongeveer 1 op de 8 mensen </a:t>
            </a:r>
            <a:r>
              <a:rPr lang="nl-NL" dirty="0" err="1"/>
              <a:t>lhbti</a:t>
            </a:r>
            <a:r>
              <a:rPr lang="nl-NL" dirty="0"/>
              <a:t>+. Dat betekent dat ook in jouw klas, op jouw school en binnen jouw team jongeren én collega’s zijn die deze steun extra nodig hebben. Voor hen is het verschil tussen buitengesloten worden of zich gezien voelen vaak enorm. Paarse Vrijdag draait daarom niet alleen om zichtbaarheid, maar ook om samen bouwen aan een school waar iedereen zichzelf kan zijn, elke dag opnieuw.”</a:t>
            </a:r>
          </a:p>
          <a:p>
            <a:endParaRPr lang="nl-NL" dirty="0"/>
          </a:p>
          <a:p>
            <a:endParaRPr lang="nl-NL" dirty="0"/>
          </a:p>
        </p:txBody>
      </p:sp>
      <p:pic>
        <p:nvPicPr>
          <p:cNvPr id="1026" name="Picture 2" descr="Paarse Vrijdag">
            <a:extLst>
              <a:ext uri="{FF2B5EF4-FFF2-40B4-BE49-F238E27FC236}">
                <a16:creationId xmlns:a16="http://schemas.microsoft.com/office/drawing/2014/main" id="{13D89881-946F-8B14-350A-F865D7366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2583677"/>
            <a:ext cx="4810125" cy="300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2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4AA4205-1DDE-B92E-3EB7-ED0DBC896F57}"/>
              </a:ext>
            </a:extLst>
          </p:cNvPr>
          <p:cNvSpPr>
            <a:spLocks noGrp="1"/>
          </p:cNvSpPr>
          <p:nvPr>
            <p:ph type="body" sz="quarter" idx="11"/>
          </p:nvPr>
        </p:nvSpPr>
        <p:spPr/>
        <p:txBody>
          <a:bodyPr/>
          <a:lstStyle/>
          <a:p>
            <a:r>
              <a:rPr lang="nl-NL" dirty="0"/>
              <a:t>Hoe zit dat?</a:t>
            </a:r>
          </a:p>
        </p:txBody>
      </p:sp>
      <p:sp>
        <p:nvSpPr>
          <p:cNvPr id="3" name="Tekstvak 2">
            <a:extLst>
              <a:ext uri="{FF2B5EF4-FFF2-40B4-BE49-F238E27FC236}">
                <a16:creationId xmlns:a16="http://schemas.microsoft.com/office/drawing/2014/main" id="{70A821C9-EAE3-95A8-E8E5-7AD566241EAB}"/>
              </a:ext>
            </a:extLst>
          </p:cNvPr>
          <p:cNvSpPr txBox="1"/>
          <p:nvPr/>
        </p:nvSpPr>
        <p:spPr>
          <a:xfrm>
            <a:off x="609599" y="1518136"/>
            <a:ext cx="5486401" cy="4431983"/>
          </a:xfrm>
          <a:prstGeom prst="rect">
            <a:avLst/>
          </a:prstGeom>
          <a:noFill/>
        </p:spPr>
        <p:txBody>
          <a:bodyPr wrap="square" rtlCol="0">
            <a:spAutoFit/>
          </a:bodyPr>
          <a:lstStyle/>
          <a:p>
            <a:r>
              <a:rPr lang="nl-NL" sz="1100" dirty="0">
                <a:solidFill>
                  <a:schemeClr val="accent3"/>
                </a:solidFill>
              </a:rPr>
              <a:t>Laat op jouw school zien dat iedereen welkom is. Dat iedereen erbij hoort.</a:t>
            </a:r>
          </a:p>
          <a:p>
            <a:endParaRPr lang="nl-NL" sz="1100" dirty="0">
              <a:solidFill>
                <a:schemeClr val="accent3"/>
              </a:solidFill>
            </a:endParaRPr>
          </a:p>
          <a:p>
            <a:r>
              <a:rPr lang="nl-NL" sz="1100" dirty="0">
                <a:solidFill>
                  <a:schemeClr val="accent3"/>
                </a:solidFill>
              </a:rPr>
              <a:t>Hoe ga je dat doen? Dat is aan jullie, zodat je het op een manier kunt doen die bij jullie past! Inspiratie nodig?</a:t>
            </a:r>
          </a:p>
          <a:p>
            <a:endParaRPr lang="nl-NL" sz="1100" dirty="0">
              <a:solidFill>
                <a:schemeClr val="accent3"/>
              </a:solidFill>
            </a:endParaRPr>
          </a:p>
          <a:p>
            <a:r>
              <a:rPr lang="nl-NL" sz="1100" dirty="0">
                <a:solidFill>
                  <a:schemeClr val="accent3"/>
                </a:solidFill>
              </a:rPr>
              <a:t>Kijk maar eens naar de video van het Jeugdjournaal uit voorgaande jaren.</a:t>
            </a:r>
          </a:p>
          <a:p>
            <a:endParaRPr lang="nl-NL" sz="1100" dirty="0">
              <a:solidFill>
                <a:schemeClr val="accent3"/>
              </a:solidFill>
            </a:endParaRPr>
          </a:p>
          <a:p>
            <a:r>
              <a:rPr lang="nl-NL" sz="1100" dirty="0">
                <a:solidFill>
                  <a:schemeClr val="accent3"/>
                </a:solidFill>
              </a:rPr>
              <a:t>Want:</a:t>
            </a:r>
          </a:p>
          <a:p>
            <a:endParaRPr lang="nl-NL" sz="1100" dirty="0">
              <a:solidFill>
                <a:schemeClr val="accent3"/>
              </a:solidFill>
            </a:endParaRPr>
          </a:p>
          <a:p>
            <a:r>
              <a:rPr lang="nl-NL" sz="1100" dirty="0">
                <a:solidFill>
                  <a:schemeClr val="accent3"/>
                </a:solidFill>
              </a:rPr>
              <a:t>Jij mag zijn wie je wil zijn. Dat geldt voor iedereen. Het is erg belangrijk om te kunnen, mogen en durven zijn wie je bent. Ook online.</a:t>
            </a:r>
          </a:p>
          <a:p>
            <a:endParaRPr lang="nl-NL" sz="1100" dirty="0">
              <a:solidFill>
                <a:schemeClr val="accent3"/>
              </a:solidFill>
            </a:endParaRPr>
          </a:p>
          <a:p>
            <a:r>
              <a:rPr lang="nl-NL" sz="1100" dirty="0">
                <a:solidFill>
                  <a:schemeClr val="accent3"/>
                </a:solidFill>
              </a:rPr>
              <a:t>Wie jij bent houdt namelijk ook in:</a:t>
            </a:r>
          </a:p>
          <a:p>
            <a:pPr marL="285750" indent="-285750">
              <a:buFontTx/>
              <a:buChar char="-"/>
            </a:pPr>
            <a:r>
              <a:rPr lang="nl-NL" sz="1100" dirty="0">
                <a:solidFill>
                  <a:schemeClr val="accent3"/>
                </a:solidFill>
              </a:rPr>
              <a:t>jouw grenzen kennen en bewaken; </a:t>
            </a:r>
          </a:p>
          <a:p>
            <a:pPr marL="285750" indent="-285750">
              <a:buFontTx/>
              <a:buChar char="-"/>
            </a:pPr>
            <a:r>
              <a:rPr lang="nl-NL" sz="1100" dirty="0">
                <a:solidFill>
                  <a:schemeClr val="accent3"/>
                </a:solidFill>
              </a:rPr>
              <a:t>keuzes maken; </a:t>
            </a:r>
          </a:p>
          <a:p>
            <a:pPr marL="285750" indent="-285750">
              <a:buFontTx/>
              <a:buChar char="-"/>
            </a:pPr>
            <a:r>
              <a:rPr lang="nl-NL" sz="1100" dirty="0">
                <a:solidFill>
                  <a:schemeClr val="accent3"/>
                </a:solidFill>
              </a:rPr>
              <a:t>jezelf presenteren (ook online…).</a:t>
            </a:r>
          </a:p>
          <a:p>
            <a:endParaRPr lang="nl-NL" sz="1100" dirty="0">
              <a:solidFill>
                <a:schemeClr val="accent3"/>
              </a:solidFill>
            </a:endParaRPr>
          </a:p>
          <a:p>
            <a:r>
              <a:rPr lang="nl-NL" sz="1100" dirty="0">
                <a:solidFill>
                  <a:schemeClr val="accent3"/>
                </a:solidFill>
              </a:rPr>
              <a:t>Jezelf goed kennen is dus essentieel bij mediawijsheid. Respecteer jezelf en bewaak je grenzen.</a:t>
            </a:r>
          </a:p>
          <a:p>
            <a:r>
              <a:rPr lang="nl-NL" sz="1100" dirty="0">
                <a:solidFill>
                  <a:schemeClr val="accent3"/>
                </a:solidFill>
              </a:rPr>
              <a:t>Maar ook respect tonen naar anderen toe hoort daar bij. Want zoals een bekende uitspraak luidt: Wat u niet wilt dat u geschiedt, doe dat ook een ander niet…</a:t>
            </a:r>
          </a:p>
          <a:p>
            <a:endParaRPr lang="nl-NL" sz="1100" dirty="0">
              <a:solidFill>
                <a:schemeClr val="accent3"/>
              </a:solidFill>
            </a:endParaRPr>
          </a:p>
          <a:p>
            <a:r>
              <a:rPr lang="nl-NL" sz="1100" dirty="0">
                <a:solidFill>
                  <a:schemeClr val="accent3"/>
                </a:solidFill>
              </a:rPr>
              <a:t>Bespreek de stelling(en) op de volgende dia(‘s) </a:t>
            </a:r>
          </a:p>
          <a:p>
            <a:endParaRPr lang="nl-NL" dirty="0">
              <a:solidFill>
                <a:schemeClr val="bg1"/>
              </a:solidFill>
            </a:endParaRPr>
          </a:p>
        </p:txBody>
      </p:sp>
      <p:pic>
        <p:nvPicPr>
          <p:cNvPr id="4" name="Onlinemedia 3" title="Het is vandaag Paarse Vrijdag!">
            <a:hlinkClick r:id="" action="ppaction://media"/>
            <a:extLst>
              <a:ext uri="{FF2B5EF4-FFF2-40B4-BE49-F238E27FC236}">
                <a16:creationId xmlns:a16="http://schemas.microsoft.com/office/drawing/2014/main" id="{409C6CE5-D4AD-8874-293A-652C3394FF8E}"/>
              </a:ext>
            </a:extLst>
          </p:cNvPr>
          <p:cNvPicPr>
            <a:picLocks noRot="1" noChangeAspect="1"/>
          </p:cNvPicPr>
          <p:nvPr>
            <a:videoFile r:link="rId1"/>
          </p:nvPr>
        </p:nvPicPr>
        <p:blipFill>
          <a:blip r:embed="rId3"/>
          <a:stretch>
            <a:fillRect/>
          </a:stretch>
        </p:blipFill>
        <p:spPr>
          <a:xfrm>
            <a:off x="6369089" y="1375004"/>
            <a:ext cx="4290251" cy="2423997"/>
          </a:xfrm>
          <a:prstGeom prst="rect">
            <a:avLst/>
          </a:prstGeom>
        </p:spPr>
      </p:pic>
      <p:pic>
        <p:nvPicPr>
          <p:cNvPr id="5" name="Afbeelding 4">
            <a:extLst>
              <a:ext uri="{FF2B5EF4-FFF2-40B4-BE49-F238E27FC236}">
                <a16:creationId xmlns:a16="http://schemas.microsoft.com/office/drawing/2014/main" id="{254A3902-A9EF-B53E-3B3B-1603F7154049}"/>
              </a:ext>
            </a:extLst>
          </p:cNvPr>
          <p:cNvPicPr>
            <a:picLocks noChangeAspect="1"/>
          </p:cNvPicPr>
          <p:nvPr/>
        </p:nvPicPr>
        <p:blipFill>
          <a:blip r:embed="rId4"/>
          <a:stretch>
            <a:fillRect/>
          </a:stretch>
        </p:blipFill>
        <p:spPr>
          <a:xfrm>
            <a:off x="7815713" y="4147082"/>
            <a:ext cx="4096892" cy="2310278"/>
          </a:xfrm>
          <a:prstGeom prst="rect">
            <a:avLst/>
          </a:prstGeom>
        </p:spPr>
      </p:pic>
    </p:spTree>
    <p:extLst>
      <p:ext uri="{BB962C8B-B14F-4D97-AF65-F5344CB8AC3E}">
        <p14:creationId xmlns:p14="http://schemas.microsoft.com/office/powerpoint/2010/main" val="17293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oneerlijk als iemand wordt uitgelachen om wie hij of zij leuk vindt.”</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moet respect hebben voor iedereen, ook als iemand anders denkt dan jij.”</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mag altijd verliefd zijn op wie je wilt.”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6BCB661-EC85-7476-88AD-349610850F52}"/>
              </a:ext>
            </a:extLst>
          </p:cNvPr>
          <p:cNvSpPr>
            <a:spLocks noGrp="1"/>
          </p:cNvSpPr>
          <p:nvPr>
            <p:ph type="body" sz="quarter" idx="11"/>
          </p:nvPr>
        </p:nvSpPr>
        <p:spPr>
          <a:xfrm>
            <a:off x="591060" y="495393"/>
            <a:ext cx="7851604" cy="1452562"/>
          </a:xfrm>
        </p:spPr>
        <p:txBody>
          <a:bodyPr/>
          <a:lstStyle/>
          <a:p>
            <a:r>
              <a:rPr lang="nl-NL" dirty="0"/>
              <a:t>Opdracht: Wie ben jij?</a:t>
            </a:r>
          </a:p>
        </p:txBody>
      </p:sp>
      <p:sp>
        <p:nvSpPr>
          <p:cNvPr id="3" name="Tijdelijke aanduiding voor tekst 2">
            <a:extLst>
              <a:ext uri="{FF2B5EF4-FFF2-40B4-BE49-F238E27FC236}">
                <a16:creationId xmlns:a16="http://schemas.microsoft.com/office/drawing/2014/main" id="{2B3AAE15-6C01-715E-3C55-3AE59E1C9967}"/>
              </a:ext>
            </a:extLst>
          </p:cNvPr>
          <p:cNvSpPr>
            <a:spLocks noGrp="1"/>
          </p:cNvSpPr>
          <p:nvPr>
            <p:ph type="body" sz="quarter" idx="12"/>
          </p:nvPr>
        </p:nvSpPr>
        <p:spPr/>
        <p:txBody>
          <a:bodyPr>
            <a:normAutofit/>
          </a:bodyPr>
          <a:lstStyle/>
          <a:p>
            <a:r>
              <a:rPr lang="nl-NL" dirty="0"/>
              <a:t>Maak een </a:t>
            </a:r>
            <a:r>
              <a:rPr lang="nl-NL" dirty="0" err="1">
                <a:solidFill>
                  <a:schemeClr val="accent1">
                    <a:lumMod val="20000"/>
                    <a:lumOff val="80000"/>
                  </a:schemeClr>
                </a:solidFill>
                <a:hlinkClick r:id="rId2">
                  <a:extLst>
                    <a:ext uri="{A12FA001-AC4F-418D-AE19-62706E023703}">
                      <ahyp:hlinkClr xmlns:ahyp="http://schemas.microsoft.com/office/drawing/2018/hyperlinkcolor" val="tx"/>
                    </a:ext>
                  </a:extLst>
                </a:hlinkClick>
              </a:rPr>
              <a:t>mindmap</a:t>
            </a:r>
            <a:r>
              <a:rPr lang="nl-NL" dirty="0">
                <a:solidFill>
                  <a:schemeClr val="accent1">
                    <a:lumMod val="20000"/>
                    <a:lumOff val="80000"/>
                  </a:schemeClr>
                </a:solidFill>
              </a:rPr>
              <a:t> </a:t>
            </a:r>
            <a:r>
              <a:rPr lang="nl-NL" dirty="0"/>
              <a:t>met als onderwerp:</a:t>
            </a:r>
          </a:p>
          <a:p>
            <a:r>
              <a:rPr lang="nl-NL" dirty="0"/>
              <a:t>“Dit ben ik!”</a:t>
            </a:r>
          </a:p>
          <a:p>
            <a:r>
              <a:rPr lang="nl-NL" dirty="0"/>
              <a:t>Laat zien wie jij bent, welke dingen er echt bij jou horen en presenteer jezelf aan de groep. </a:t>
            </a:r>
          </a:p>
        </p:txBody>
      </p:sp>
      <p:sp>
        <p:nvSpPr>
          <p:cNvPr id="5" name="Tekstvak 4">
            <a:extLst>
              <a:ext uri="{FF2B5EF4-FFF2-40B4-BE49-F238E27FC236}">
                <a16:creationId xmlns:a16="http://schemas.microsoft.com/office/drawing/2014/main" id="{C9F96170-7191-9194-9E5A-0CD2F4525143}"/>
              </a:ext>
            </a:extLst>
          </p:cNvPr>
          <p:cNvSpPr txBox="1"/>
          <p:nvPr/>
        </p:nvSpPr>
        <p:spPr>
          <a:xfrm>
            <a:off x="7421732" y="1947954"/>
            <a:ext cx="3630967" cy="369332"/>
          </a:xfrm>
          <a:prstGeom prst="rect">
            <a:avLst/>
          </a:prstGeom>
          <a:noFill/>
        </p:spPr>
        <p:txBody>
          <a:bodyPr wrap="square" rtlCol="0">
            <a:spAutoFit/>
          </a:bodyPr>
          <a:lstStyle/>
          <a:p>
            <a:r>
              <a:rPr lang="nl-NL" b="0" i="0" dirty="0">
                <a:solidFill>
                  <a:schemeClr val="accent3"/>
                </a:solidFill>
                <a:effectLst/>
                <a:latin typeface="Arial" panose="020B0604020202020204" pitchFamily="34" charset="0"/>
              </a:rPr>
              <a:t>. </a:t>
            </a:r>
            <a:endParaRPr lang="nl-NL" dirty="0">
              <a:solidFill>
                <a:schemeClr val="accent3"/>
              </a:solidFill>
            </a:endParaRPr>
          </a:p>
        </p:txBody>
      </p:sp>
      <p:pic>
        <p:nvPicPr>
          <p:cNvPr id="4" name="Afbeelding 3">
            <a:extLst>
              <a:ext uri="{FF2B5EF4-FFF2-40B4-BE49-F238E27FC236}">
                <a16:creationId xmlns:a16="http://schemas.microsoft.com/office/drawing/2014/main" id="{46BF7D5A-C736-936A-F0D1-965DF8865575}"/>
              </a:ext>
            </a:extLst>
          </p:cNvPr>
          <p:cNvPicPr>
            <a:picLocks noChangeAspect="1"/>
          </p:cNvPicPr>
          <p:nvPr/>
        </p:nvPicPr>
        <p:blipFill>
          <a:blip r:embed="rId3"/>
          <a:stretch>
            <a:fillRect/>
          </a:stretch>
        </p:blipFill>
        <p:spPr>
          <a:xfrm>
            <a:off x="7343775" y="1954390"/>
            <a:ext cx="3630966" cy="3630966"/>
          </a:xfrm>
          <a:prstGeom prst="rect">
            <a:avLst/>
          </a:prstGeom>
        </p:spPr>
      </p:pic>
    </p:spTree>
    <p:extLst>
      <p:ext uri="{BB962C8B-B14F-4D97-AF65-F5344CB8AC3E}">
        <p14:creationId xmlns:p14="http://schemas.microsoft.com/office/powerpoint/2010/main" val="414886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55000" lnSpcReduction="20000"/>
          </a:bodyPr>
          <a:lstStyle/>
          <a:p>
            <a:r>
              <a:rPr lang="nl-NL" dirty="0">
                <a:solidFill>
                  <a:schemeClr val="bg1"/>
                </a:solidFill>
              </a:rPr>
              <a:t>Ik denk dat ik ontvoerd ben – Pim Lammers</a:t>
            </a:r>
          </a:p>
          <a:p>
            <a:r>
              <a:rPr lang="nl-NL" dirty="0">
                <a:solidFill>
                  <a:schemeClr val="accent1">
                    <a:lumMod val="20000"/>
                    <a:lumOff val="80000"/>
                  </a:schemeClr>
                </a:solidFill>
              </a:rPr>
              <a:t>“Sprankelend en hedendaags poëziedebuut vol gedichten over de bijzondere band met broers, zussen, vaders, moeders, opa’s, oma’s, ooms en tantes. Over traditionele of juist heel moderne families. Over de gesprekken die je hebt tijdens het eten. Over een tante die geen man is maar ook geen vrouw. Over racen met je oom in een rolstoel. Maar ook over stiekem verliefd zijn of over een oudere broer die ineens de deur van de badkamer voor je neus op slot doet.” </a:t>
            </a:r>
            <a:r>
              <a:rPr lang="nl-NL" dirty="0"/>
              <a:t>(</a:t>
            </a:r>
            <a:r>
              <a:rPr lang="nl-NL" dirty="0">
                <a:solidFill>
                  <a:schemeClr val="bg1"/>
                </a:solidFill>
                <a:hlinkClick r:id="rId2">
                  <a:extLst>
                    <a:ext uri="{A12FA001-AC4F-418D-AE19-62706E023703}">
                      <ahyp:hlinkClr xmlns:ahyp="http://schemas.microsoft.com/office/drawing/2018/hyperlinkcolor" val="tx"/>
                    </a:ext>
                  </a:extLst>
                </a:hlinkClick>
              </a:rPr>
              <a:t>bol.com</a:t>
            </a:r>
            <a:r>
              <a:rPr lang="nl-NL" dirty="0"/>
              <a:t>)</a:t>
            </a:r>
          </a:p>
          <a:p>
            <a:endParaRPr lang="nl-NL" dirty="0"/>
          </a:p>
          <a:p>
            <a:r>
              <a:rPr lang="nl-NL" dirty="0">
                <a:solidFill>
                  <a:schemeClr val="bg1"/>
                </a:solidFill>
              </a:rPr>
              <a:t>Een regenboog in mijn kast – Dolf Verroen &amp; Charlotte </a:t>
            </a:r>
            <a:r>
              <a:rPr lang="nl-NL" dirty="0" err="1">
                <a:solidFill>
                  <a:schemeClr val="bg1"/>
                </a:solidFill>
              </a:rPr>
              <a:t>Dematons</a:t>
            </a:r>
            <a:endParaRPr lang="nl-NL" dirty="0">
              <a:solidFill>
                <a:schemeClr val="bg1"/>
              </a:solidFill>
            </a:endParaRPr>
          </a:p>
          <a:p>
            <a:r>
              <a:rPr lang="nl-NL" dirty="0">
                <a:solidFill>
                  <a:schemeClr val="accent1">
                    <a:lumMod val="20000"/>
                    <a:lumOff val="80000"/>
                  </a:schemeClr>
                </a:solidFill>
              </a:rPr>
              <a:t>“Jasper weet dat hij op jongens valt, zijn ouders weten het ook. Verder nog niemand. Zijn oma heeft het uit zichzelf al begrepen. Zij geeft hem een regenboogriem; als hij die draagt, heeft hij geen woorden nodig. Jasper legt de riem achter in zijn kledingkast. Maar dan breekt na een lange, hete zomer de eerste schooldag aan. Durft Jasper de regenboog te dragen?” </a:t>
            </a:r>
            <a:r>
              <a:rPr lang="nl-NL" dirty="0"/>
              <a:t>(</a:t>
            </a:r>
            <a:r>
              <a:rPr lang="nl-NL" dirty="0">
                <a:solidFill>
                  <a:schemeClr val="bg1"/>
                </a:solidFill>
                <a:hlinkClick r:id="rId3">
                  <a:extLst>
                    <a:ext uri="{A12FA001-AC4F-418D-AE19-62706E023703}">
                      <ahyp:hlinkClr xmlns:ahyp="http://schemas.microsoft.com/office/drawing/2018/hyperlinkcolor" val="tx"/>
                    </a:ext>
                  </a:extLst>
                </a:hlinkClick>
              </a:rPr>
              <a:t>kinderboeken.nl</a:t>
            </a:r>
            <a:r>
              <a:rPr lang="nl-NL" dirty="0"/>
              <a:t>)</a:t>
            </a:r>
          </a:p>
        </p:txBody>
      </p:sp>
      <p:pic>
        <p:nvPicPr>
          <p:cNvPr id="5" name="Afbeelding 4">
            <a:extLst>
              <a:ext uri="{FF2B5EF4-FFF2-40B4-BE49-F238E27FC236}">
                <a16:creationId xmlns:a16="http://schemas.microsoft.com/office/drawing/2014/main" id="{EFC6E67A-8C0B-ADA2-E2C8-2B0144B1D43A}"/>
              </a:ext>
            </a:extLst>
          </p:cNvPr>
          <p:cNvPicPr>
            <a:picLocks noChangeAspect="1"/>
          </p:cNvPicPr>
          <p:nvPr/>
        </p:nvPicPr>
        <p:blipFill>
          <a:blip r:embed="rId4"/>
          <a:stretch>
            <a:fillRect/>
          </a:stretch>
        </p:blipFill>
        <p:spPr>
          <a:xfrm>
            <a:off x="9984723" y="3245363"/>
            <a:ext cx="2110940" cy="3241800"/>
          </a:xfrm>
          <a:prstGeom prst="rect">
            <a:avLst/>
          </a:prstGeom>
        </p:spPr>
      </p:pic>
      <p:pic>
        <p:nvPicPr>
          <p:cNvPr id="6" name="Afbeelding 5">
            <a:extLst>
              <a:ext uri="{FF2B5EF4-FFF2-40B4-BE49-F238E27FC236}">
                <a16:creationId xmlns:a16="http://schemas.microsoft.com/office/drawing/2014/main" id="{D4BABE63-AC10-5575-8B22-3EA6B2C600D6}"/>
              </a:ext>
            </a:extLst>
          </p:cNvPr>
          <p:cNvPicPr>
            <a:picLocks noChangeAspect="1"/>
          </p:cNvPicPr>
          <p:nvPr/>
        </p:nvPicPr>
        <p:blipFill>
          <a:blip r:embed="rId5"/>
          <a:stretch>
            <a:fillRect/>
          </a:stretch>
        </p:blipFill>
        <p:spPr>
          <a:xfrm>
            <a:off x="8856544" y="370837"/>
            <a:ext cx="2183649" cy="3319147"/>
          </a:xfrm>
          <a:prstGeom prst="rect">
            <a:avLst/>
          </a:prstGeom>
        </p:spPr>
      </p:pic>
    </p:spTree>
    <p:extLst>
      <p:ext uri="{BB962C8B-B14F-4D97-AF65-F5344CB8AC3E}">
        <p14:creationId xmlns:p14="http://schemas.microsoft.com/office/powerpoint/2010/main" val="1233415968"/>
      </p:ext>
    </p:extLst>
  </p:cSld>
  <p:clrMapOvr>
    <a:masterClrMapping/>
  </p:clrMapOvr>
</p:sld>
</file>

<file path=ppt/theme/theme1.xml><?xml version="1.0" encoding="utf-8"?>
<a:theme xmlns:a="http://schemas.openxmlformats.org/drawingml/2006/main" name="Kantoorthema">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1240</TotalTime>
  <Words>1161</Words>
  <Application>Microsoft Office PowerPoint</Application>
  <PresentationFormat>Breedbeeld</PresentationFormat>
  <Paragraphs>78</Paragraphs>
  <Slides>12</Slides>
  <Notes>3</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23</cp:revision>
  <dcterms:created xsi:type="dcterms:W3CDTF">2022-01-30T11:55:21Z</dcterms:created>
  <dcterms:modified xsi:type="dcterms:W3CDTF">2025-12-04T11:21:33Z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