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58" r:id="rId4"/>
    <p:sldId id="296" r:id="rId5"/>
    <p:sldId id="311" r:id="rId6"/>
    <p:sldId id="260" r:id="rId7"/>
    <p:sldId id="261" r:id="rId8"/>
    <p:sldId id="259" r:id="rId9"/>
    <p:sldId id="288" r:id="rId10"/>
    <p:sldId id="264" r:id="rId11"/>
    <p:sldId id="265" r:id="rId12"/>
    <p:sldId id="294" r:id="rId13"/>
    <p:sldId id="312"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09" autoAdjust="0"/>
  </p:normalViewPr>
  <p:slideViewPr>
    <p:cSldViewPr snapToGrid="0">
      <p:cViewPr varScale="1">
        <p:scale>
          <a:sx n="91" d="100"/>
          <a:sy n="91" d="100"/>
        </p:scale>
        <p:origin x="135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27-11-2025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16E3D-00D0-AB28-563D-FA7FAE126E6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30ECB4C-F916-5CB8-0377-429B290AC56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7CEABE-1D4C-789B-02E7-90571182F392}"/>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33BB87DB-E8FE-B872-593E-3889D0542F3E}"/>
              </a:ext>
            </a:extLst>
          </p:cNvPr>
          <p:cNvSpPr>
            <a:spLocks noGrp="1"/>
          </p:cNvSpPr>
          <p:nvPr>
            <p:ph type="sldNum" sz="quarter" idx="5"/>
          </p:nvPr>
        </p:nvSpPr>
        <p:spPr/>
        <p:txBody>
          <a:bodyPr/>
          <a:lstStyle/>
          <a:p>
            <a:fld id="{50240F96-ACCF-45F3-93A2-B308BC42A2F8}" type="slidenum">
              <a:rPr lang="nl-NL" smtClean="0"/>
              <a:t>13</a:t>
            </a:fld>
            <a:endParaRPr lang="nl-NL"/>
          </a:p>
        </p:txBody>
      </p:sp>
    </p:spTree>
    <p:extLst>
      <p:ext uri="{BB962C8B-B14F-4D97-AF65-F5344CB8AC3E}">
        <p14:creationId xmlns:p14="http://schemas.microsoft.com/office/powerpoint/2010/main" val="2749869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193597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1CBAE-A7C2-50C6-8056-28704B77AAA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6E2BAFB-2B46-EF7D-92D5-2B64DA1A4E3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ED73D2-F3A1-1F44-960B-8C039743BC5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39D372E-0967-D33F-8FA8-0376F2BE23BB}"/>
              </a:ext>
            </a:extLst>
          </p:cNvPr>
          <p:cNvSpPr>
            <a:spLocks noGrp="1"/>
          </p:cNvSpPr>
          <p:nvPr>
            <p:ph type="sldNum" sz="quarter" idx="5"/>
          </p:nvPr>
        </p:nvSpPr>
        <p:spPr/>
        <p:txBody>
          <a:bodyPr/>
          <a:lstStyle/>
          <a:p>
            <a:fld id="{50240F96-ACCF-45F3-93A2-B308BC42A2F8}" type="slidenum">
              <a:rPr lang="nl-NL" smtClean="0"/>
              <a:t>5</a:t>
            </a:fld>
            <a:endParaRPr lang="nl-NL"/>
          </a:p>
        </p:txBody>
      </p:sp>
    </p:spTree>
    <p:extLst>
      <p:ext uri="{BB962C8B-B14F-4D97-AF65-F5344CB8AC3E}">
        <p14:creationId xmlns:p14="http://schemas.microsoft.com/office/powerpoint/2010/main" val="2690304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6</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9</a:t>
            </a:fld>
            <a:endParaRPr lang="nl-NL"/>
          </a:p>
        </p:txBody>
      </p:sp>
    </p:spTree>
    <p:extLst>
      <p:ext uri="{BB962C8B-B14F-4D97-AF65-F5344CB8AC3E}">
        <p14:creationId xmlns:p14="http://schemas.microsoft.com/office/powerpoint/2010/main" val="365236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12</a:t>
            </a:fld>
            <a:endParaRPr lang="nl-NL"/>
          </a:p>
        </p:txBody>
      </p:sp>
    </p:spTree>
    <p:extLst>
      <p:ext uri="{BB962C8B-B14F-4D97-AF65-F5344CB8AC3E}">
        <p14:creationId xmlns:p14="http://schemas.microsoft.com/office/powerpoint/2010/main" val="1008664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27-11-2025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https://www.rtl.nl/nieuws/binnenland/artikel/5540546/rijmrobots-en-gedichtengenerators-waren-nog-nooit-zo-go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auteursbond.nl/ai-en-auteursrecht/"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sinterklaasgedichten.ai/"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856" b="11856"/>
          <a:stretch/>
        </p:blipFill>
        <p:spPr>
          <a:xfrm>
            <a:off x="7304690" y="0"/>
            <a:ext cx="4887310" cy="5592695"/>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1" y="1784504"/>
            <a:ext cx="6363207" cy="3228930"/>
          </a:xfrm>
        </p:spPr>
        <p:txBody>
          <a:bodyPr>
            <a:normAutofit/>
          </a:bodyPr>
          <a:lstStyle/>
          <a:p>
            <a:r>
              <a:rPr lang="nl-NL" sz="2800" dirty="0"/>
              <a:t>Ai gedichten: nep of echt?</a:t>
            </a:r>
          </a:p>
          <a:p>
            <a:r>
              <a:rPr lang="nl-NL" sz="2800" dirty="0"/>
              <a:t>En hoe zit  het met auteursrecht?</a:t>
            </a:r>
            <a:endParaRPr lang="nl-NL" sz="2800" noProof="0" dirty="0"/>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8" y="397034"/>
            <a:ext cx="4074655" cy="590937"/>
          </a:xfrm>
        </p:spPr>
        <p:txBody>
          <a:bodyPr>
            <a:normAutofit/>
          </a:bodyPr>
          <a:lstStyle/>
          <a:p>
            <a:r>
              <a:rPr lang="en-US" dirty="0"/>
              <a:t>Week 49, 2025 – Groep 5/6 &amp; (V)SO</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3800" y="0"/>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7642954" cy="3569650"/>
          </a:xfrm>
        </p:spPr>
        <p:txBody>
          <a:bodyPr>
            <a:normAutofit/>
          </a:bodyPr>
          <a:lstStyle/>
          <a:p>
            <a:r>
              <a:rPr lang="nl-NL" dirty="0">
                <a:solidFill>
                  <a:schemeClr val="bg1"/>
                </a:solidFill>
              </a:rPr>
              <a:t>Lees de gedichten voor in de klas. </a:t>
            </a:r>
          </a:p>
          <a:p>
            <a:r>
              <a:rPr lang="nl-NL" dirty="0">
                <a:solidFill>
                  <a:schemeClr val="bg1"/>
                </a:solidFill>
              </a:rPr>
              <a:t>Wat vinden jullie ervan? </a:t>
            </a:r>
          </a:p>
          <a:p>
            <a:r>
              <a:rPr lang="nl-NL" dirty="0">
                <a:solidFill>
                  <a:schemeClr val="bg1"/>
                </a:solidFill>
              </a:rPr>
              <a:t>Wat valt op aan de AI gemaakte inhoud?</a:t>
            </a:r>
          </a:p>
          <a:p>
            <a:r>
              <a:rPr lang="nl-NL" dirty="0">
                <a:solidFill>
                  <a:schemeClr val="bg1"/>
                </a:solidFill>
              </a:rPr>
              <a:t>Zou je deze gedichten zo aan iemand geven?</a:t>
            </a:r>
          </a:p>
          <a:p>
            <a:endParaRPr lang="nl-NL" dirty="0">
              <a:solidFill>
                <a:schemeClr val="bg1"/>
              </a:solidFill>
            </a:endParaRPr>
          </a:p>
        </p:txBody>
      </p:sp>
    </p:spTree>
    <p:extLst>
      <p:ext uri="{BB962C8B-B14F-4D97-AF65-F5344CB8AC3E}">
        <p14:creationId xmlns:p14="http://schemas.microsoft.com/office/powerpoint/2010/main" val="70159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a:xfrm>
            <a:off x="618177" y="845915"/>
            <a:ext cx="11026902" cy="701041"/>
          </a:xfrm>
        </p:spPr>
        <p:txBody>
          <a:bodyPr/>
          <a:lstStyle/>
          <a:p>
            <a:r>
              <a:rPr lang="nl-NL" dirty="0">
                <a:solidFill>
                  <a:schemeClr val="bg1"/>
                </a:solidFill>
              </a:rPr>
              <a:t>Over auteursrecht en AI</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09600" y="1518137"/>
            <a:ext cx="6684579" cy="3989284"/>
          </a:xfrm>
        </p:spPr>
        <p:txBody>
          <a:bodyPr>
            <a:normAutofit fontScale="85000" lnSpcReduction="20000"/>
          </a:bodyPr>
          <a:lstStyle/>
          <a:p>
            <a:r>
              <a:rPr lang="nl-NL" dirty="0">
                <a:solidFill>
                  <a:schemeClr val="bg1"/>
                </a:solidFill>
              </a:rPr>
              <a:t>In de les hebben we het voorbeeld van Sinterklaasgedichten gebruikt om na te denken over van wie een tekst nu eigenlijk is.</a:t>
            </a:r>
          </a:p>
          <a:p>
            <a:r>
              <a:rPr lang="nl-NL" dirty="0">
                <a:solidFill>
                  <a:schemeClr val="bg1"/>
                </a:solidFill>
              </a:rPr>
              <a:t>Maar wat als iemand (of een bedrijf) jouw idee, jouw tekst, jouw afbeeldingen gaat gebruiken om geld mee te verdienen? Wat dan?</a:t>
            </a:r>
          </a:p>
          <a:p>
            <a:r>
              <a:rPr lang="nl-NL" dirty="0">
                <a:solidFill>
                  <a:schemeClr val="bg1"/>
                </a:solidFill>
              </a:rPr>
              <a:t>Volgens de wet mag dat niet. Maar AI gegenereerde ideeën, teksten en afbeeldingen zijn altijd gebaseerd op data (o.a. ideeën, teksten en afbeeldingen) die al bestaat. </a:t>
            </a:r>
          </a:p>
          <a:p>
            <a:r>
              <a:rPr lang="nl-NL" dirty="0">
                <a:solidFill>
                  <a:schemeClr val="bg1"/>
                </a:solidFill>
              </a:rPr>
              <a:t>Bespreek de stelling op de volgende dia.</a:t>
            </a:r>
          </a:p>
        </p:txBody>
      </p:sp>
      <p:sp>
        <p:nvSpPr>
          <p:cNvPr id="5" name="Tekstvak 4">
            <a:extLst>
              <a:ext uri="{FF2B5EF4-FFF2-40B4-BE49-F238E27FC236}">
                <a16:creationId xmlns:a16="http://schemas.microsoft.com/office/drawing/2014/main" id="{E3393439-254D-DCBF-FC5B-8D317871D5C9}"/>
              </a:ext>
            </a:extLst>
          </p:cNvPr>
          <p:cNvSpPr txBox="1"/>
          <p:nvPr/>
        </p:nvSpPr>
        <p:spPr>
          <a:xfrm>
            <a:off x="7641054" y="6099532"/>
            <a:ext cx="5276159" cy="584775"/>
          </a:xfrm>
          <a:prstGeom prst="rect">
            <a:avLst/>
          </a:prstGeom>
          <a:noFill/>
        </p:spPr>
        <p:txBody>
          <a:bodyPr wrap="square" rtlCol="0">
            <a:spAutoFit/>
          </a:bodyPr>
          <a:lstStyle/>
          <a:p>
            <a:r>
              <a:rPr lang="nl-NL" sz="1400" dirty="0">
                <a:solidFill>
                  <a:schemeClr val="accent4"/>
                </a:solidFill>
              </a:rPr>
              <a:t>Foto: Melle schrijft (</a:t>
            </a:r>
            <a:r>
              <a:rPr lang="nl-NL" sz="1400" dirty="0" err="1">
                <a:solidFill>
                  <a:schemeClr val="accent4"/>
                </a:solidFill>
              </a:rPr>
              <a:t>CoPilot</a:t>
            </a:r>
            <a:r>
              <a:rPr lang="nl-NL" sz="1400" dirty="0">
                <a:solidFill>
                  <a:schemeClr val="accent4"/>
                </a:solidFill>
              </a:rPr>
              <a:t>)</a:t>
            </a:r>
          </a:p>
          <a:p>
            <a:endParaRPr lang="nl-NL" dirty="0"/>
          </a:p>
        </p:txBody>
      </p:sp>
      <p:pic>
        <p:nvPicPr>
          <p:cNvPr id="8" name="Afbeelding 7">
            <a:extLst>
              <a:ext uri="{FF2B5EF4-FFF2-40B4-BE49-F238E27FC236}">
                <a16:creationId xmlns:a16="http://schemas.microsoft.com/office/drawing/2014/main" id="{CC58DF6F-480A-75CC-4E29-CB8C4D4ECE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57177" y="435410"/>
            <a:ext cx="3249118" cy="4873677"/>
          </a:xfrm>
          <a:prstGeom prst="rect">
            <a:avLst/>
          </a:prstGeom>
        </p:spPr>
      </p:pic>
    </p:spTree>
    <p:extLst>
      <p:ext uri="{BB962C8B-B14F-4D97-AF65-F5344CB8AC3E}">
        <p14:creationId xmlns:p14="http://schemas.microsoft.com/office/powerpoint/2010/main" val="295038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30480-D6C6-1329-8728-E8B6E0A3715D}"/>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689CCD2-1961-74ED-B10B-B4DB5095A231}"/>
              </a:ext>
            </a:extLst>
          </p:cNvPr>
          <p:cNvSpPr>
            <a:spLocks noGrp="1"/>
          </p:cNvSpPr>
          <p:nvPr>
            <p:ph type="body" sz="quarter" idx="11"/>
          </p:nvPr>
        </p:nvSpPr>
        <p:spPr>
          <a:xfrm>
            <a:off x="618177" y="845915"/>
            <a:ext cx="11026902" cy="701041"/>
          </a:xfrm>
        </p:spPr>
        <p:txBody>
          <a:bodyPr/>
          <a:lstStyle/>
          <a:p>
            <a:r>
              <a:rPr lang="nl-NL" dirty="0">
                <a:solidFill>
                  <a:schemeClr val="bg1"/>
                </a:solidFill>
              </a:rPr>
              <a:t>Over auteursrecht en AI</a:t>
            </a:r>
          </a:p>
        </p:txBody>
      </p:sp>
      <p:sp>
        <p:nvSpPr>
          <p:cNvPr id="3" name="Tijdelijke aanduiding voor tekst 2">
            <a:extLst>
              <a:ext uri="{FF2B5EF4-FFF2-40B4-BE49-F238E27FC236}">
                <a16:creationId xmlns:a16="http://schemas.microsoft.com/office/drawing/2014/main" id="{21D2FB49-2920-0920-9FB5-2BC5EA498105}"/>
              </a:ext>
            </a:extLst>
          </p:cNvPr>
          <p:cNvSpPr>
            <a:spLocks noGrp="1"/>
          </p:cNvSpPr>
          <p:nvPr>
            <p:ph type="body" sz="quarter" idx="12"/>
          </p:nvPr>
        </p:nvSpPr>
        <p:spPr>
          <a:xfrm>
            <a:off x="609600" y="1518137"/>
            <a:ext cx="6684579" cy="3989284"/>
          </a:xfrm>
        </p:spPr>
        <p:txBody>
          <a:bodyPr>
            <a:normAutofit/>
          </a:bodyPr>
          <a:lstStyle/>
          <a:p>
            <a:endParaRPr lang="nl-NL" dirty="0">
              <a:solidFill>
                <a:schemeClr val="bg1"/>
              </a:solidFill>
            </a:endParaRPr>
          </a:p>
          <a:p>
            <a:endParaRPr lang="nl-NL" dirty="0">
              <a:solidFill>
                <a:schemeClr val="bg1"/>
              </a:solidFill>
            </a:endParaRPr>
          </a:p>
          <a:p>
            <a:r>
              <a:rPr lang="nl-NL" dirty="0">
                <a:solidFill>
                  <a:schemeClr val="bg1"/>
                </a:solidFill>
              </a:rPr>
              <a:t>“Als jouw data wordt gebruikt om AI te trainen, moet je daarvoor toestemming geven en betaald worden.”</a:t>
            </a:r>
          </a:p>
        </p:txBody>
      </p:sp>
      <p:sp>
        <p:nvSpPr>
          <p:cNvPr id="5" name="Tekstvak 4">
            <a:extLst>
              <a:ext uri="{FF2B5EF4-FFF2-40B4-BE49-F238E27FC236}">
                <a16:creationId xmlns:a16="http://schemas.microsoft.com/office/drawing/2014/main" id="{8DE4D722-FE49-E96E-ECBE-C1C2F4CA4210}"/>
              </a:ext>
            </a:extLst>
          </p:cNvPr>
          <p:cNvSpPr txBox="1"/>
          <p:nvPr/>
        </p:nvSpPr>
        <p:spPr>
          <a:xfrm>
            <a:off x="7641054" y="6099532"/>
            <a:ext cx="5276159" cy="584775"/>
          </a:xfrm>
          <a:prstGeom prst="rect">
            <a:avLst/>
          </a:prstGeom>
          <a:noFill/>
        </p:spPr>
        <p:txBody>
          <a:bodyPr wrap="square" rtlCol="0">
            <a:spAutoFit/>
          </a:bodyPr>
          <a:lstStyle/>
          <a:p>
            <a:r>
              <a:rPr lang="nl-NL" sz="1400" dirty="0">
                <a:solidFill>
                  <a:schemeClr val="accent4"/>
                </a:solidFill>
              </a:rPr>
              <a:t>Foto: Melle schrijft (</a:t>
            </a:r>
            <a:r>
              <a:rPr lang="nl-NL" sz="1400" dirty="0" err="1">
                <a:solidFill>
                  <a:schemeClr val="accent4"/>
                </a:solidFill>
              </a:rPr>
              <a:t>CoPilot</a:t>
            </a:r>
            <a:r>
              <a:rPr lang="nl-NL" sz="1400" dirty="0">
                <a:solidFill>
                  <a:schemeClr val="accent4"/>
                </a:solidFill>
              </a:rPr>
              <a:t>)</a:t>
            </a:r>
          </a:p>
          <a:p>
            <a:endParaRPr lang="nl-NL" dirty="0"/>
          </a:p>
        </p:txBody>
      </p:sp>
      <p:pic>
        <p:nvPicPr>
          <p:cNvPr id="8" name="Afbeelding 7">
            <a:extLst>
              <a:ext uri="{FF2B5EF4-FFF2-40B4-BE49-F238E27FC236}">
                <a16:creationId xmlns:a16="http://schemas.microsoft.com/office/drawing/2014/main" id="{1E419AC4-6892-F1E6-3593-FE25C6260B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57177" y="435410"/>
            <a:ext cx="3249118" cy="4873677"/>
          </a:xfrm>
          <a:prstGeom prst="rect">
            <a:avLst/>
          </a:prstGeom>
        </p:spPr>
      </p:pic>
    </p:spTree>
    <p:extLst>
      <p:ext uri="{BB962C8B-B14F-4D97-AF65-F5344CB8AC3E}">
        <p14:creationId xmlns:p14="http://schemas.microsoft.com/office/powerpoint/2010/main" val="3067330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a:xfrm>
            <a:off x="609599" y="508616"/>
            <a:ext cx="11026902" cy="701041"/>
          </a:xfrm>
        </p:spPr>
        <p:txBody>
          <a:bodyPr/>
          <a:lstStyle/>
          <a:p>
            <a:r>
              <a:rPr lang="nl-NL" dirty="0"/>
              <a:t>Melle</a:t>
            </a:r>
          </a:p>
        </p:txBody>
      </p:sp>
      <p:sp>
        <p:nvSpPr>
          <p:cNvPr id="7" name="Tijdelijke aanduiding voor tekst 6">
            <a:extLst>
              <a:ext uri="{FF2B5EF4-FFF2-40B4-BE49-F238E27FC236}">
                <a16:creationId xmlns:a16="http://schemas.microsoft.com/office/drawing/2014/main" id="{05DF2983-877B-2005-9A41-0CA3E5FB1C9E}"/>
              </a:ext>
            </a:extLst>
          </p:cNvPr>
          <p:cNvSpPr>
            <a:spLocks noGrp="1"/>
          </p:cNvSpPr>
          <p:nvPr>
            <p:ph type="body" sz="quarter" idx="12"/>
          </p:nvPr>
        </p:nvSpPr>
        <p:spPr>
          <a:xfrm>
            <a:off x="609599" y="985260"/>
            <a:ext cx="11026902" cy="4528633"/>
          </a:xfrm>
        </p:spPr>
        <p:txBody>
          <a:bodyPr>
            <a:noAutofit/>
          </a:bodyPr>
          <a:lstStyle/>
          <a:p>
            <a:r>
              <a:rPr lang="nl-NL" sz="1200" dirty="0">
                <a:solidFill>
                  <a:srgbClr val="3F5061"/>
                </a:solidFill>
                <a:latin typeface="+mj-lt"/>
              </a:rPr>
              <a:t>Hoi,</a:t>
            </a:r>
            <a:endParaRPr lang="nl-NL" sz="1200" dirty="0">
              <a:latin typeface="+mj-lt"/>
            </a:endParaRPr>
          </a:p>
          <a:p>
            <a:r>
              <a:rPr lang="nl-NL" sz="1200" dirty="0"/>
              <a:t>Vandaag gebeurde er iets geks in de klas. We moesten een Sinterklaasgedicht schrijven. Ik had er best lang aan gewerkt, want ik wilde dat het grappig én rijmend was. Toen we de gedichten gingen voorlezen, merkte ik dat Jasmijn bijna precies dezelfde tekst had als ik. Alleen een paar woorden waren anders. Ik keek haar verbaasd aan. Hoe kon dat?</a:t>
            </a:r>
          </a:p>
          <a:p>
            <a:r>
              <a:rPr lang="nl-NL" sz="1200" dirty="0"/>
              <a:t>Na de les vroeg ik het. Ze zei dat ze mijn tekst had overgeschreven, omdat ze geen inspiratie had. “Maar ik heb er wel een paar woorden veranderd, dus dan is het toch mijn gedicht?” zei ze. Ik wist niet wat ik moest zeggen. Is dat nog wel origineel?</a:t>
            </a:r>
          </a:p>
          <a:p>
            <a:r>
              <a:rPr lang="nl-NL" sz="1200" dirty="0"/>
              <a:t>Jade begon toen over  </a:t>
            </a:r>
            <a:r>
              <a:rPr lang="nl-NL" sz="1200" b="1" dirty="0"/>
              <a:t>auteursrecht</a:t>
            </a:r>
            <a:r>
              <a:rPr lang="nl-NL" sz="1200" dirty="0"/>
              <a:t>. Dat betekent dat als jij iets schrijft of maakt, het van jou is. En dat anderen dat dan niet zomaar mogen kopiëren en doen alsof het van hen is. Dus eigenlijk had Jasmijn mijn werk gestolen, ook al bedoelde ze het niet gemeen.</a:t>
            </a:r>
          </a:p>
          <a:p>
            <a:r>
              <a:rPr lang="nl-NL" sz="1200" dirty="0"/>
              <a:t>Maar hoe zit dat dan met AI? Sommige kinderen hadden hun gedicht laten maken door een AI-programma. Dat vond ik ook raar. Is dat dan wel je eigen tekst? Ik vroeg dat aan onze leerkracht en  die zei dat AI kan helpen, maar dat je altijd zelf moet nadenken en je eigen ideeën moet toevoegen. Anders is het niet echt van jou.</a:t>
            </a:r>
          </a:p>
          <a:p>
            <a:r>
              <a:rPr lang="nl-NL" sz="1200" dirty="0"/>
              <a:t>Ik dacht er de hele middag over na. Het voelt oneerlijk als iemand jouw woorden gebruikt zonder te vragen. En toch snap ik dat het soms moeilijk is om zelf iets te bedenken. Misschien moeten we elkaar meer helpen, in plaats van overschrijven of alles door een computer laten doen. Volgende keer wil ik dat mijn gedicht écht van mij is. Met mijn eigen woorden, mijn eigen grapjes. Want dat maakt het bijzonder.</a:t>
            </a:r>
          </a:p>
          <a:p>
            <a:r>
              <a:rPr lang="nl-NL" sz="1200" dirty="0">
                <a:latin typeface="+mj-lt"/>
              </a:rPr>
              <a:t>Groetjes, Melle.</a:t>
            </a:r>
          </a:p>
        </p:txBody>
      </p:sp>
      <p:sp>
        <p:nvSpPr>
          <p:cNvPr id="4" name="Tekstballon: ovaal 3">
            <a:extLst>
              <a:ext uri="{FF2B5EF4-FFF2-40B4-BE49-F238E27FC236}">
                <a16:creationId xmlns:a16="http://schemas.microsoft.com/office/drawing/2014/main" id="{E2C06148-42B5-99E9-5673-2E38FF81FF87}"/>
              </a:ext>
            </a:extLst>
          </p:cNvPr>
          <p:cNvSpPr/>
          <p:nvPr/>
        </p:nvSpPr>
        <p:spPr>
          <a:xfrm>
            <a:off x="10740023" y="2544"/>
            <a:ext cx="1451977" cy="1207113"/>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34A7C96-4922-F13C-F709-545868988C95}"/>
              </a:ext>
            </a:extLst>
          </p:cNvPr>
          <p:cNvPicPr>
            <a:picLocks noChangeAspect="1"/>
          </p:cNvPicPr>
          <p:nvPr/>
        </p:nvPicPr>
        <p:blipFill>
          <a:blip r:embed="rId3"/>
          <a:stretch>
            <a:fillRect/>
          </a:stretch>
        </p:blipFill>
        <p:spPr>
          <a:xfrm>
            <a:off x="6311462" y="1618593"/>
            <a:ext cx="3116317" cy="4674476"/>
          </a:xfrm>
          <a:prstGeom prst="rect">
            <a:avLst/>
          </a:prstGeom>
        </p:spPr>
      </p:pic>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356802"/>
            <a:ext cx="5617906" cy="4684104"/>
          </a:xfrm>
        </p:spPr>
        <p:txBody>
          <a:bodyPr>
            <a:normAutofit fontScale="55000" lnSpcReduction="20000"/>
          </a:bodyPr>
          <a:lstStyle/>
          <a:p>
            <a:r>
              <a:rPr lang="nl-NL" b="1" dirty="0"/>
              <a:t>Het is bijna Sinterklaas! En gedichten worden steeds vaker met AI geschreven. Jammer, want een leuk persoonlijk gedicht is natuurlijk veel leuker. </a:t>
            </a:r>
          </a:p>
          <a:p>
            <a:r>
              <a:rPr lang="nl-NL" dirty="0"/>
              <a:t>Van </a:t>
            </a:r>
            <a:r>
              <a:rPr lang="nl-NL" dirty="0">
                <a:hlinkClick r:id="rId4"/>
              </a:rPr>
              <a:t>rtl.nl</a:t>
            </a:r>
            <a:r>
              <a:rPr lang="nl-NL" dirty="0"/>
              <a:t>:</a:t>
            </a:r>
          </a:p>
          <a:p>
            <a:r>
              <a:rPr lang="nl-NL" dirty="0"/>
              <a:t>“Bij Sanne Cornelissen is er geen twijfel. Volgens de gedragspsycholoog en AI-expert vragen steeds meer Nederlanders om kunstmatige hulp bij het maken van een gedicht. Ze denkt daarom dat we dit jaar een recordaantal robotgedichten zullen voorlezen op 5 december.  (…) "Ze zijn beter dan ooit. Ze kunnen nu woorden beter rijmen, en snappen ook echt hoe een sinterklaasgedicht is opgebouwd. Dat komt omdat de modellen maar blijven vernieuwen."</a:t>
            </a:r>
          </a:p>
          <a:p>
            <a:r>
              <a:rPr lang="nl-NL" dirty="0"/>
              <a:t>Toch benadrukt Cornelissen: gebruik het als hulpmiddel als je komende dagen je gedicht gaat maken voor schoonvader Henk of collega Wilma. "Zo'n chatrobot maakt namelijk ook nog veel fouten, mist persoonlijkheid en is slecht in het maken van grappen."”</a:t>
            </a:r>
          </a:p>
          <a:p>
            <a:r>
              <a:rPr lang="nl-NL" dirty="0"/>
              <a:t>Dat het minder leuk en creatief is, is jammer. Maar mag het? </a:t>
            </a:r>
          </a:p>
          <a:p>
            <a:endParaRPr lang="nl-NL" dirty="0"/>
          </a:p>
          <a:p>
            <a:endParaRPr lang="nl-NL" b="1" i="1" u="sng" dirty="0"/>
          </a:p>
          <a:p>
            <a:endParaRPr lang="nl-NL" dirty="0"/>
          </a:p>
          <a:p>
            <a:endParaRPr lang="nl-NL" dirty="0"/>
          </a:p>
        </p:txBody>
      </p:sp>
      <p:pic>
        <p:nvPicPr>
          <p:cNvPr id="4" name="Afbeelding 3">
            <a:extLst>
              <a:ext uri="{FF2B5EF4-FFF2-40B4-BE49-F238E27FC236}">
                <a16:creationId xmlns:a16="http://schemas.microsoft.com/office/drawing/2014/main" id="{70E9E416-C827-D3A2-BA60-CDC297E1DED3}"/>
              </a:ext>
            </a:extLst>
          </p:cNvPr>
          <p:cNvPicPr>
            <a:picLocks noChangeAspect="1"/>
          </p:cNvPicPr>
          <p:nvPr/>
        </p:nvPicPr>
        <p:blipFill>
          <a:blip r:embed="rId5"/>
          <a:stretch>
            <a:fillRect/>
          </a:stretch>
        </p:blipFill>
        <p:spPr>
          <a:xfrm>
            <a:off x="8678916" y="196281"/>
            <a:ext cx="3313387" cy="3313387"/>
          </a:xfrm>
          <a:prstGeom prst="rect">
            <a:avLst/>
          </a:prstGeom>
        </p:spPr>
      </p:pic>
    </p:spTree>
    <p:extLst>
      <p:ext uri="{BB962C8B-B14F-4D97-AF65-F5344CB8AC3E}">
        <p14:creationId xmlns:p14="http://schemas.microsoft.com/office/powerpoint/2010/main" val="411502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7" y="1324305"/>
            <a:ext cx="8366237" cy="1061543"/>
          </a:xfrm>
        </p:spPr>
        <p:txBody>
          <a:bodyPr>
            <a:noAutofit/>
          </a:bodyPr>
          <a:lstStyle/>
          <a:p>
            <a:r>
              <a:rPr lang="nl-NL" sz="1000" dirty="0"/>
              <a:t>Bij een gewoon verhaal ben jij de schrijver. Jij hebt de ideeën, jij typt de woorden. Dus jij hebt het </a:t>
            </a:r>
            <a:r>
              <a:rPr lang="nl-NL" sz="1000" b="1" dirty="0"/>
              <a:t>auteursrecht</a:t>
            </a:r>
            <a:r>
              <a:rPr lang="nl-NL" sz="1000" dirty="0"/>
              <a:t>. Dat betekent: jij bent de baas over jouw verhaal. Niemand mag het zomaar kopiëren of verkopen zonder jou te vragen.</a:t>
            </a:r>
          </a:p>
          <a:p>
            <a:r>
              <a:rPr lang="nl-NL" sz="1000" dirty="0"/>
              <a:t>Maar bij AI-teksten is het een beetje ingewikkelder:</a:t>
            </a:r>
          </a:p>
          <a:p>
            <a:r>
              <a:rPr lang="nl-NL" sz="1000" b="1" dirty="0"/>
              <a:t>De AI zelf?</a:t>
            </a:r>
            <a:r>
              <a:rPr lang="nl-NL" sz="1000" dirty="0"/>
              <a:t> Een computer is geen mens. Het heeft geen gevoelens, geen brein zoals jij. Een computer kan niet naar de rechter stappen en zeggen: "Dit is mijn werk!" Dus de </a:t>
            </a:r>
            <a:r>
              <a:rPr lang="nl-NL" sz="1000" b="1" dirty="0"/>
              <a:t>AI kan zelf geen auteursrecht hebben.</a:t>
            </a:r>
            <a:endParaRPr lang="nl-NL" sz="1000" dirty="0"/>
          </a:p>
          <a:p>
            <a:r>
              <a:rPr lang="nl-NL" sz="1000" b="1" dirty="0"/>
              <a:t>De persoon die de AI heeft gemaakt (de programmeur)?</a:t>
            </a:r>
            <a:r>
              <a:rPr lang="nl-NL" sz="1000" dirty="0"/>
              <a:t> Zij hebben de AI gemaakt, maar de AI heeft de tekst geschreven, niet zij. Dus meestal hebben zij ook </a:t>
            </a:r>
            <a:r>
              <a:rPr lang="nl-NL" sz="1000" b="1" dirty="0"/>
              <a:t>geen auteursrecht</a:t>
            </a:r>
            <a:r>
              <a:rPr lang="nl-NL" sz="1000" dirty="0"/>
              <a:t> op de specifieke tekst die de AI maakte.</a:t>
            </a:r>
          </a:p>
          <a:p>
            <a:r>
              <a:rPr lang="nl-NL" sz="1000" b="1" dirty="0"/>
              <a:t>Jij, die de AI heeft gevraagd om de tekst te maken?</a:t>
            </a:r>
            <a:r>
              <a:rPr lang="nl-NL" sz="1000" dirty="0"/>
              <a:t> Dit is waar het interessant wordt!</a:t>
            </a:r>
          </a:p>
          <a:p>
            <a:pPr lvl="1"/>
            <a:r>
              <a:rPr lang="nl-NL" sz="1000" dirty="0"/>
              <a:t>Als jij alleen maar zegt: "Schrijf een gedicht over Sinterklaas," en de AI doet al het werk, dan zeggen de meeste regels nu: </a:t>
            </a:r>
            <a:r>
              <a:rPr lang="nl-NL" sz="1000" b="1" dirty="0"/>
              <a:t>nee, jij hebt dan waarschijnlijk geen auteursrecht.</a:t>
            </a:r>
            <a:r>
              <a:rPr lang="nl-NL" sz="1000" dirty="0"/>
              <a:t> Je hebt niet genoeg van je eigen creativiteit erin gestopt. Je bent meer een "vrager" dan een "maker".</a:t>
            </a:r>
          </a:p>
          <a:p>
            <a:pPr lvl="1"/>
            <a:r>
              <a:rPr lang="nl-NL" sz="1000" dirty="0"/>
              <a:t>Maar stel dat jij de AI heel precies vertelt: "Schrijf een verhaal over een robot die kerstman is, en hij moet rijmen zoals Dr. </a:t>
            </a:r>
            <a:r>
              <a:rPr lang="nl-NL" sz="1000" dirty="0" err="1"/>
              <a:t>Seuss</a:t>
            </a:r>
            <a:r>
              <a:rPr lang="nl-NL" sz="1000" dirty="0"/>
              <a:t>, en hij moet verdrietig zijn omdat hij geen cadeautjes kan vinden, en het einde moet zijn dat hij een klein vogeltje helpt." </a:t>
            </a:r>
            <a:r>
              <a:rPr lang="nl-NL" sz="1000" b="1" dirty="0"/>
              <a:t>Als jij heel veel eigen ideeën en creativiteit in de "opdracht" (de </a:t>
            </a:r>
            <a:r>
              <a:rPr lang="nl-NL" sz="1000" b="1" i="1" dirty="0"/>
              <a:t>prompt</a:t>
            </a:r>
            <a:r>
              <a:rPr lang="nl-NL" sz="1000" b="1" dirty="0"/>
              <a:t>) stopt, en de AI volgt jouw aanwijzingen heel precies, dan zou het kunnen dat jij wel auteursrecht hebt op het resultaat!</a:t>
            </a:r>
            <a:r>
              <a:rPr lang="nl-NL" sz="1000" dirty="0"/>
              <a:t> Je hebt dan de AI meer gebruikt als een "gereedschap" (zoals een pen of een typemachine) om jouw ideeën op papier te zetten.</a:t>
            </a:r>
          </a:p>
          <a:p>
            <a:endParaRPr lang="nl-NL" sz="1200" dirty="0"/>
          </a:p>
        </p:txBody>
      </p:sp>
      <p:pic>
        <p:nvPicPr>
          <p:cNvPr id="4" name="Afbeelding 3">
            <a:extLst>
              <a:ext uri="{FF2B5EF4-FFF2-40B4-BE49-F238E27FC236}">
                <a16:creationId xmlns:a16="http://schemas.microsoft.com/office/drawing/2014/main" id="{3ED7BC82-DA11-DBE6-6BC2-678587FEF3C5}"/>
              </a:ext>
            </a:extLst>
          </p:cNvPr>
          <p:cNvPicPr>
            <a:picLocks noChangeAspect="1"/>
          </p:cNvPicPr>
          <p:nvPr/>
        </p:nvPicPr>
        <p:blipFill>
          <a:blip r:embed="rId3"/>
          <a:stretch>
            <a:fillRect/>
          </a:stretch>
        </p:blipFill>
        <p:spPr>
          <a:xfrm>
            <a:off x="9159766" y="1082566"/>
            <a:ext cx="2844800" cy="4267200"/>
          </a:xfrm>
          <a:prstGeom prst="rect">
            <a:avLst/>
          </a:prstGeom>
        </p:spPr>
      </p:pic>
    </p:spTree>
    <p:extLst>
      <p:ext uri="{BB962C8B-B14F-4D97-AF65-F5344CB8AC3E}">
        <p14:creationId xmlns:p14="http://schemas.microsoft.com/office/powerpoint/2010/main" val="229955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2A64C-2181-7F47-D992-876A6236FC72}"/>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0C55EBC-C71D-6BF2-1A36-2A3935E0627B}"/>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D63FF47F-4619-C555-B058-90DA29315A6F}"/>
              </a:ext>
            </a:extLst>
          </p:cNvPr>
          <p:cNvSpPr>
            <a:spLocks noGrp="1"/>
          </p:cNvSpPr>
          <p:nvPr>
            <p:ph type="body" sz="quarter" idx="12"/>
          </p:nvPr>
        </p:nvSpPr>
        <p:spPr>
          <a:xfrm>
            <a:off x="609597" y="1324305"/>
            <a:ext cx="7924803" cy="1061543"/>
          </a:xfrm>
        </p:spPr>
        <p:txBody>
          <a:bodyPr>
            <a:noAutofit/>
          </a:bodyPr>
          <a:lstStyle/>
          <a:p>
            <a:r>
              <a:rPr lang="nl-NL" sz="1200" b="1" dirty="0"/>
              <a:t>Waarom is dit ingewikkeld?</a:t>
            </a:r>
          </a:p>
          <a:p>
            <a:r>
              <a:rPr lang="nl-NL" sz="1200" dirty="0"/>
              <a:t>De regels voor auteursrecht zijn bedacht toen computers nog niet zo slim waren. Ze zijn nog niet perfect voor AI.</a:t>
            </a:r>
          </a:p>
          <a:p>
            <a:r>
              <a:rPr lang="nl-NL" sz="1200" dirty="0"/>
              <a:t>Sommige landen denken er anders over dan andere.</a:t>
            </a:r>
          </a:p>
          <a:p>
            <a:r>
              <a:rPr lang="nl-NL" sz="1200" dirty="0"/>
              <a:t>Het belangrijkste is: </a:t>
            </a:r>
            <a:r>
              <a:rPr lang="nl-NL" sz="1200" b="1" dirty="0"/>
              <a:t>hoeveel menselijke creativiteit zit erin?</a:t>
            </a:r>
            <a:r>
              <a:rPr lang="nl-NL" sz="1200" dirty="0"/>
              <a:t> Als de mens (jij!) de echte bedenker is en de AI alleen maar helpt uitvoeren, dan heb je meer kans op auteursrecht. Als de AI het meeste werk doet, dan is het moeilijker.</a:t>
            </a:r>
          </a:p>
          <a:p>
            <a:r>
              <a:rPr lang="nl-NL" sz="1200" dirty="0"/>
              <a:t>Dus voor nu is het advies: als je echt wilt dat iets van jou is, probeer er dan zoveel mogelijk van je eigen creativiteit en ideeën in te stoppen, zelfs als je AI gebruikt!</a:t>
            </a:r>
          </a:p>
          <a:p>
            <a:pPr>
              <a:lnSpc>
                <a:spcPct val="100000"/>
              </a:lnSpc>
            </a:pPr>
            <a:r>
              <a:rPr lang="nl-NL" sz="1200" dirty="0"/>
              <a:t>Bespreek de stelling(en) op de volgende dia(‘s).</a:t>
            </a:r>
          </a:p>
          <a:p>
            <a:pPr>
              <a:lnSpc>
                <a:spcPct val="100000"/>
              </a:lnSpc>
            </a:pPr>
            <a:endParaRPr lang="nl-NL" sz="800" dirty="0"/>
          </a:p>
          <a:p>
            <a:pPr>
              <a:lnSpc>
                <a:spcPct val="100000"/>
              </a:lnSpc>
            </a:pPr>
            <a:endParaRPr lang="nl-NL" sz="800" dirty="0"/>
          </a:p>
          <a:p>
            <a:pPr>
              <a:lnSpc>
                <a:spcPct val="100000"/>
              </a:lnSpc>
            </a:pPr>
            <a:r>
              <a:rPr lang="nl-NL" sz="800" dirty="0"/>
              <a:t>Bron: </a:t>
            </a:r>
          </a:p>
          <a:p>
            <a:pPr>
              <a:lnSpc>
                <a:spcPct val="100000"/>
              </a:lnSpc>
            </a:pPr>
            <a:r>
              <a:rPr lang="nl-NL" sz="800" dirty="0"/>
              <a:t>Door Mediabegrip aangepaste tekst van Google Gemini &amp;</a:t>
            </a:r>
          </a:p>
          <a:p>
            <a:pPr>
              <a:lnSpc>
                <a:spcPct val="100000"/>
              </a:lnSpc>
            </a:pPr>
            <a:r>
              <a:rPr lang="nl-NL" sz="800" dirty="0">
                <a:hlinkClick r:id="rId3"/>
              </a:rPr>
              <a:t>https://auteursbond.nl/ai-en-auteursrecht/</a:t>
            </a:r>
            <a:r>
              <a:rPr lang="nl-NL" sz="800" dirty="0"/>
              <a:t> </a:t>
            </a:r>
          </a:p>
          <a:p>
            <a:endParaRPr lang="nl-NL" sz="1200" dirty="0"/>
          </a:p>
        </p:txBody>
      </p:sp>
      <p:pic>
        <p:nvPicPr>
          <p:cNvPr id="5" name="Afbeelding 4">
            <a:extLst>
              <a:ext uri="{FF2B5EF4-FFF2-40B4-BE49-F238E27FC236}">
                <a16:creationId xmlns:a16="http://schemas.microsoft.com/office/drawing/2014/main" id="{505F9581-08E8-0489-3771-4C6B59E22312}"/>
              </a:ext>
            </a:extLst>
          </p:cNvPr>
          <p:cNvPicPr>
            <a:picLocks noChangeAspect="1"/>
          </p:cNvPicPr>
          <p:nvPr/>
        </p:nvPicPr>
        <p:blipFill>
          <a:blip r:embed="rId4"/>
          <a:stretch>
            <a:fillRect/>
          </a:stretch>
        </p:blipFill>
        <p:spPr>
          <a:xfrm>
            <a:off x="9159766" y="1082566"/>
            <a:ext cx="2844800" cy="4267200"/>
          </a:xfrm>
          <a:prstGeom prst="rect">
            <a:avLst/>
          </a:prstGeom>
        </p:spPr>
      </p:pic>
    </p:spTree>
    <p:extLst>
      <p:ext uri="{BB962C8B-B14F-4D97-AF65-F5344CB8AC3E}">
        <p14:creationId xmlns:p14="http://schemas.microsoft.com/office/powerpoint/2010/main" val="1605986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“Mag je een tekst van iemand anders overschrijven en zeggen dat het van jou is?”</a:t>
            </a:r>
          </a:p>
        </p:txBody>
      </p:sp>
      <p:sp>
        <p:nvSpPr>
          <p:cNvPr id="4" name="Tekstballon: ovaal 3" descr="Twee telefoons met gespreksballonnen">
            <a:extLst>
              <a:ext uri="{FF2B5EF4-FFF2-40B4-BE49-F238E27FC236}">
                <a16:creationId xmlns:a16="http://schemas.microsoft.com/office/drawing/2014/main" id="{D123E9AC-C199-B414-8CA7-93F0D152F7EE}"/>
              </a:ext>
            </a:extLst>
          </p:cNvPr>
          <p:cNvSpPr/>
          <p:nvPr/>
        </p:nvSpPr>
        <p:spPr>
          <a:xfrm>
            <a:off x="4787462" y="3771655"/>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“Kun je trots zijn op iets dat je niet zelf hebt bedacht?”</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“Is een tekst die door AI geschreven is, echt van jou?”</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9" y="1000763"/>
            <a:ext cx="7465065" cy="3623789"/>
          </a:xfrm>
        </p:spPr>
        <p:txBody>
          <a:bodyPr>
            <a:noAutofit/>
          </a:bodyPr>
          <a:lstStyle/>
          <a:p>
            <a:r>
              <a:rPr lang="nl-NL" sz="1200" dirty="0">
                <a:solidFill>
                  <a:schemeClr val="bg1"/>
                </a:solidFill>
              </a:rPr>
              <a:t>Je leerkracht maakt tweetallen (of een drietal).  </a:t>
            </a:r>
          </a:p>
          <a:p>
            <a:r>
              <a:rPr lang="nl-NL" sz="1200" dirty="0">
                <a:solidFill>
                  <a:schemeClr val="bg1"/>
                </a:solidFill>
              </a:rPr>
              <a:t>In die tweetallen schrijf jij voor je maatje een gedicht (als je in een drietal zit, bepaalt je leerkracht voor wie jij een gedicht schrijft).</a:t>
            </a:r>
          </a:p>
          <a:p>
            <a:r>
              <a:rPr lang="nl-NL" sz="1200" dirty="0">
                <a:solidFill>
                  <a:schemeClr val="bg1"/>
                </a:solidFill>
              </a:rPr>
              <a:t>Dat gedicht maak je via de site </a:t>
            </a:r>
            <a:r>
              <a:rPr lang="nl-NL" sz="1200" dirty="0">
                <a:hlinkClick r:id="rId3">
                  <a:extLst>
                    <a:ext uri="{A12FA001-AC4F-418D-AE19-62706E023703}">
                      <ahyp:hlinkClr xmlns:ahyp="http://schemas.microsoft.com/office/drawing/2018/hyperlinkcolor" val="tx"/>
                    </a:ext>
                  </a:extLst>
                </a:hlinkClick>
              </a:rPr>
              <a:t>sinterklaasgedichten.ai</a:t>
            </a:r>
            <a:r>
              <a:rPr lang="nl-NL" sz="1200" dirty="0">
                <a:solidFill>
                  <a:schemeClr val="bg1"/>
                </a:solidFill>
              </a:rPr>
              <a:t>. Vul daar in:</a:t>
            </a:r>
          </a:p>
          <a:p>
            <a:pPr marL="342900" indent="-342900">
              <a:buAutoNum type="arabicParenR"/>
            </a:pPr>
            <a:r>
              <a:rPr lang="nl-NL" sz="1200" dirty="0">
                <a:solidFill>
                  <a:schemeClr val="bg1"/>
                </a:solidFill>
              </a:rPr>
              <a:t>Voornaam ontvanger (niet de achternaam!)</a:t>
            </a:r>
          </a:p>
          <a:p>
            <a:pPr marL="342900" indent="-342900">
              <a:buAutoNum type="arabicParenR"/>
            </a:pPr>
            <a:r>
              <a:rPr lang="nl-NL" sz="1200" dirty="0">
                <a:solidFill>
                  <a:schemeClr val="bg1"/>
                </a:solidFill>
              </a:rPr>
              <a:t>Cadeau: snoep (voor iedereen hetzelfde)</a:t>
            </a:r>
          </a:p>
          <a:p>
            <a:pPr marL="342900" indent="-342900">
              <a:buAutoNum type="arabicParenR"/>
            </a:pPr>
            <a:r>
              <a:rPr lang="nl-NL" sz="1200" dirty="0">
                <a:solidFill>
                  <a:schemeClr val="bg1"/>
                </a:solidFill>
              </a:rPr>
              <a:t>Stijl: mag je zelf kiezen, </a:t>
            </a:r>
          </a:p>
          <a:p>
            <a:pPr marL="342900" indent="-342900">
              <a:buAutoNum type="arabicParenR"/>
            </a:pPr>
            <a:r>
              <a:rPr lang="nl-NL" sz="1200" dirty="0">
                <a:solidFill>
                  <a:schemeClr val="bg1"/>
                </a:solidFill>
              </a:rPr>
              <a:t>Rijmschema: AABB</a:t>
            </a:r>
          </a:p>
          <a:p>
            <a:pPr marL="342900" indent="-342900">
              <a:buAutoNum type="arabicParenR"/>
            </a:pPr>
            <a:r>
              <a:rPr lang="nl-NL" sz="1200" dirty="0">
                <a:solidFill>
                  <a:schemeClr val="bg1"/>
                </a:solidFill>
              </a:rPr>
              <a:t>Zoveel mogelijk informatie over de persoon (zonder echt persoonlijke gegevens als adres, naam e.d. in te voeren)</a:t>
            </a:r>
          </a:p>
          <a:p>
            <a:r>
              <a:rPr lang="nl-NL" sz="1200" dirty="0">
                <a:solidFill>
                  <a:schemeClr val="bg1"/>
                </a:solidFill>
              </a:rPr>
              <a:t>Wat vind je van het gedicht? Wat valt je op? Wat zou je willen aanpassen?</a:t>
            </a:r>
          </a:p>
          <a:p>
            <a:endParaRPr lang="nl-NL" sz="1200" dirty="0">
              <a:solidFill>
                <a:schemeClr val="bg1"/>
              </a:solidFill>
            </a:endParaRPr>
          </a:p>
          <a:p>
            <a:endParaRPr lang="nl-NL" sz="1200" dirty="0">
              <a:solidFill>
                <a:schemeClr val="bg1"/>
              </a:solidFill>
            </a:endParaRPr>
          </a:p>
        </p:txBody>
      </p:sp>
      <p:pic>
        <p:nvPicPr>
          <p:cNvPr id="5" name="Afbeelding 4">
            <a:extLst>
              <a:ext uri="{FF2B5EF4-FFF2-40B4-BE49-F238E27FC236}">
                <a16:creationId xmlns:a16="http://schemas.microsoft.com/office/drawing/2014/main" id="{468A2CEE-830A-83F6-9FBA-6C93BE59CE88}"/>
              </a:ext>
            </a:extLst>
          </p:cNvPr>
          <p:cNvPicPr>
            <a:picLocks noChangeAspect="1"/>
          </p:cNvPicPr>
          <p:nvPr/>
        </p:nvPicPr>
        <p:blipFill>
          <a:blip r:embed="rId4"/>
          <a:stretch>
            <a:fillRect/>
          </a:stretch>
        </p:blipFill>
        <p:spPr>
          <a:xfrm>
            <a:off x="8193827" y="1167615"/>
            <a:ext cx="3630312" cy="3195145"/>
          </a:xfrm>
          <a:prstGeom prst="rect">
            <a:avLst/>
          </a:prstGeom>
        </p:spPr>
      </p:pic>
    </p:spTree>
    <p:extLst>
      <p:ext uri="{BB962C8B-B14F-4D97-AF65-F5344CB8AC3E}">
        <p14:creationId xmlns:p14="http://schemas.microsoft.com/office/powerpoint/2010/main" val="3619957367"/>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5479</TotalTime>
  <Words>1441</Words>
  <Application>Microsoft Office PowerPoint</Application>
  <PresentationFormat>Breedbeeld</PresentationFormat>
  <Paragraphs>92</Paragraphs>
  <Slides>13</Slides>
  <Notes>10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Aptos</vt:lpstr>
      <vt:lpstr>Arial</vt:lpstr>
      <vt:lpstr>Poppins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98</cp:revision>
  <dcterms:created xsi:type="dcterms:W3CDTF">2025-03-13T12:26:38Z</dcterms:created>
  <dcterms:modified xsi:type="dcterms:W3CDTF">2025-11-27T13:47:31Z</dcterms:modified>
</cp:coreProperties>
</file>