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58" r:id="rId4"/>
    <p:sldId id="296" r:id="rId5"/>
    <p:sldId id="311" r:id="rId6"/>
    <p:sldId id="260" r:id="rId7"/>
    <p:sldId id="259" r:id="rId8"/>
    <p:sldId id="261" r:id="rId9"/>
    <p:sldId id="288" r:id="rId10"/>
    <p:sldId id="309" r:id="rId11"/>
    <p:sldId id="264" r:id="rId12"/>
    <p:sldId id="265" r:id="rId13"/>
    <p:sldId id="294"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709" autoAdjust="0"/>
  </p:normalViewPr>
  <p:slideViewPr>
    <p:cSldViewPr snapToGrid="0">
      <p:cViewPr varScale="1">
        <p:scale>
          <a:sx n="91" d="100"/>
          <a:sy n="91" d="100"/>
        </p:scale>
        <p:origin x="1350"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3955F1-DAC8-45FF-AE94-8D08E98FA4FB}" type="datetimeFigureOut">
              <a:rPr lang="nl-NL" smtClean="0"/>
              <a:t>21-11-2025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240F96-ACCF-45F3-93A2-B308BC42A2F8}" type="slidenum">
              <a:rPr lang="nl-NL" smtClean="0"/>
              <a:t>‹nr.›</a:t>
            </a:fld>
            <a:endParaRPr lang="nl-NL"/>
          </a:p>
        </p:txBody>
      </p:sp>
    </p:spTree>
    <p:extLst>
      <p:ext uri="{BB962C8B-B14F-4D97-AF65-F5344CB8AC3E}">
        <p14:creationId xmlns:p14="http://schemas.microsoft.com/office/powerpoint/2010/main" val="4258364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2</a:t>
            </a:fld>
            <a:endParaRPr lang="nl-NL"/>
          </a:p>
        </p:txBody>
      </p:sp>
    </p:spTree>
    <p:extLst>
      <p:ext uri="{BB962C8B-B14F-4D97-AF65-F5344CB8AC3E}">
        <p14:creationId xmlns:p14="http://schemas.microsoft.com/office/powerpoint/2010/main" val="618503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3</a:t>
            </a:fld>
            <a:endParaRPr lang="nl-NL"/>
          </a:p>
        </p:txBody>
      </p:sp>
    </p:spTree>
    <p:extLst>
      <p:ext uri="{BB962C8B-B14F-4D97-AF65-F5344CB8AC3E}">
        <p14:creationId xmlns:p14="http://schemas.microsoft.com/office/powerpoint/2010/main" val="357246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4</a:t>
            </a:fld>
            <a:endParaRPr lang="nl-NL"/>
          </a:p>
        </p:txBody>
      </p:sp>
    </p:spTree>
    <p:extLst>
      <p:ext uri="{BB962C8B-B14F-4D97-AF65-F5344CB8AC3E}">
        <p14:creationId xmlns:p14="http://schemas.microsoft.com/office/powerpoint/2010/main" val="1935979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71CBAE-A7C2-50C6-8056-28704B77AAA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6E2BAFB-2B46-EF7D-92D5-2B64DA1A4E3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9ED73D2-F3A1-1F44-960B-8C039743BC58}"/>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C39D372E-0967-D33F-8FA8-0376F2BE23BB}"/>
              </a:ext>
            </a:extLst>
          </p:cNvPr>
          <p:cNvSpPr>
            <a:spLocks noGrp="1"/>
          </p:cNvSpPr>
          <p:nvPr>
            <p:ph type="sldNum" sz="quarter" idx="5"/>
          </p:nvPr>
        </p:nvSpPr>
        <p:spPr/>
        <p:txBody>
          <a:bodyPr/>
          <a:lstStyle/>
          <a:p>
            <a:fld id="{50240F96-ACCF-45F3-93A2-B308BC42A2F8}" type="slidenum">
              <a:rPr lang="nl-NL" smtClean="0"/>
              <a:t>5</a:t>
            </a:fld>
            <a:endParaRPr lang="nl-NL"/>
          </a:p>
        </p:txBody>
      </p:sp>
    </p:spTree>
    <p:extLst>
      <p:ext uri="{BB962C8B-B14F-4D97-AF65-F5344CB8AC3E}">
        <p14:creationId xmlns:p14="http://schemas.microsoft.com/office/powerpoint/2010/main" val="2690304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1EE18-DC17-2A8B-A1B4-9B4D4BCA2F4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2D30C15-974F-BDDB-F79A-6FB7E34EE5C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FF3BAD1-5252-1421-853D-A2EE82192BFE}"/>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61AD1C75-80F6-5FA2-B893-00DAF204C2D5}"/>
              </a:ext>
            </a:extLst>
          </p:cNvPr>
          <p:cNvSpPr>
            <a:spLocks noGrp="1"/>
          </p:cNvSpPr>
          <p:nvPr>
            <p:ph type="sldNum" sz="quarter" idx="5"/>
          </p:nvPr>
        </p:nvSpPr>
        <p:spPr/>
        <p:txBody>
          <a:bodyPr/>
          <a:lstStyle/>
          <a:p>
            <a:fld id="{50240F96-ACCF-45F3-93A2-B308BC42A2F8}" type="slidenum">
              <a:rPr lang="nl-NL" smtClean="0"/>
              <a:t>6</a:t>
            </a:fld>
            <a:endParaRPr lang="nl-NL"/>
          </a:p>
        </p:txBody>
      </p:sp>
    </p:spTree>
    <p:extLst>
      <p:ext uri="{BB962C8B-B14F-4D97-AF65-F5344CB8AC3E}">
        <p14:creationId xmlns:p14="http://schemas.microsoft.com/office/powerpoint/2010/main" val="2420694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7</a:t>
            </a:fld>
            <a:endParaRPr lang="nl-NL"/>
          </a:p>
        </p:txBody>
      </p:sp>
    </p:spTree>
    <p:extLst>
      <p:ext uri="{BB962C8B-B14F-4D97-AF65-F5344CB8AC3E}">
        <p14:creationId xmlns:p14="http://schemas.microsoft.com/office/powerpoint/2010/main" val="2437552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6E5AA-C2A6-7A66-2D55-C8709916E56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B354D03-BA02-4723-D4AB-B2923218213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364A03E-1CAD-E991-BCE7-FF2C10B0600B}"/>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13A4C482-99BC-BE02-1555-15BD5048E8E8}"/>
              </a:ext>
            </a:extLst>
          </p:cNvPr>
          <p:cNvSpPr>
            <a:spLocks noGrp="1"/>
          </p:cNvSpPr>
          <p:nvPr>
            <p:ph type="sldNum" sz="quarter" idx="5"/>
          </p:nvPr>
        </p:nvSpPr>
        <p:spPr/>
        <p:txBody>
          <a:bodyPr/>
          <a:lstStyle/>
          <a:p>
            <a:fld id="{50240F96-ACCF-45F3-93A2-B308BC42A2F8}" type="slidenum">
              <a:rPr lang="nl-NL" smtClean="0"/>
              <a:t>8</a:t>
            </a:fld>
            <a:endParaRPr lang="nl-NL"/>
          </a:p>
        </p:txBody>
      </p:sp>
    </p:spTree>
    <p:extLst>
      <p:ext uri="{BB962C8B-B14F-4D97-AF65-F5344CB8AC3E}">
        <p14:creationId xmlns:p14="http://schemas.microsoft.com/office/powerpoint/2010/main" val="2471725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buFont typeface="Arial" panose="020B0604020202020204" pitchFamily="34" charset="0"/>
              <a:buChar char="•"/>
            </a:pPr>
            <a:r>
              <a:rPr lang="nl-NL" dirty="0"/>
              <a:t>Inleidende dia</a:t>
            </a:r>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9</a:t>
            </a:fld>
            <a:endParaRPr lang="nl-NL"/>
          </a:p>
        </p:txBody>
      </p:sp>
    </p:spTree>
    <p:extLst>
      <p:ext uri="{BB962C8B-B14F-4D97-AF65-F5344CB8AC3E}">
        <p14:creationId xmlns:p14="http://schemas.microsoft.com/office/powerpoint/2010/main" val="3652368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t>
            </a:r>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13</a:t>
            </a:fld>
            <a:endParaRPr lang="nl-NL"/>
          </a:p>
        </p:txBody>
      </p:sp>
    </p:spTree>
    <p:extLst>
      <p:ext uri="{BB962C8B-B14F-4D97-AF65-F5344CB8AC3E}">
        <p14:creationId xmlns:p14="http://schemas.microsoft.com/office/powerpoint/2010/main" val="10086646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dirty="0"/>
              <a:t>Put your picture here</a:t>
            </a:r>
          </a:p>
        </p:txBody>
      </p:sp>
      <p:sp>
        <p:nvSpPr>
          <p:cNvPr id="42" name="Graphic 13">
            <a:extLst>
              <a:ext uri="{FF2B5EF4-FFF2-40B4-BE49-F238E27FC236}">
                <a16:creationId xmlns:a16="http://schemas.microsoft.com/office/drawing/2014/main" id="{6F71D458-B74B-C540-958A-5E05E0A53C27}"/>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D775BD55-1F1A-4A78-996D-7A3DB6217DBC}" type="datetimeFigureOut">
              <a:rPr lang="nl-NL" smtClean="0"/>
              <a:t>21-11-2025</a:t>
            </a:fld>
            <a:endParaRPr lang="nl-NL"/>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dirty="0"/>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dirty="0"/>
              <a:t>Presenter name</a:t>
            </a:r>
          </a:p>
        </p:txBody>
      </p:sp>
      <p:grpSp>
        <p:nvGrpSpPr>
          <p:cNvPr id="69" name="Groep 12">
            <a:extLst>
              <a:ext uri="{FF2B5EF4-FFF2-40B4-BE49-F238E27FC236}">
                <a16:creationId xmlns:a16="http://schemas.microsoft.com/office/drawing/2014/main" id="{23EB2D45-4879-4FA4-A3C2-6A67EFFF5403}"/>
              </a:ext>
            </a:extLst>
          </p:cNvPr>
          <p:cNvGrpSpPr/>
          <p:nvPr/>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38563856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16290030"/>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747675191"/>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dirty="0"/>
              <a:t>Picture here</a:t>
            </a:r>
          </a:p>
        </p:txBody>
      </p:sp>
      <p:grpSp>
        <p:nvGrpSpPr>
          <p:cNvPr id="87" name="Group 86">
            <a:extLst>
              <a:ext uri="{FF2B5EF4-FFF2-40B4-BE49-F238E27FC236}">
                <a16:creationId xmlns:a16="http://schemas.microsoft.com/office/drawing/2014/main" id="{2FA8D635-2A28-3247-82A5-1335EB55484E}"/>
              </a:ext>
            </a:extLst>
          </p:cNvPr>
          <p:cNvGrpSpPr/>
          <p:nvPr/>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493030246"/>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guide id="4" pos="43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5" name="Graphic 7">
            <a:extLst>
              <a:ext uri="{FF2B5EF4-FFF2-40B4-BE49-F238E27FC236}">
                <a16:creationId xmlns:a16="http://schemas.microsoft.com/office/drawing/2014/main" id="{DE0F7093-7959-334A-A098-76ED401E58AC}"/>
              </a:ext>
            </a:extLst>
          </p:cNvPr>
          <p:cNvGrpSpPr/>
          <p:nvPr/>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5406908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680">
          <p15:clr>
            <a:srgbClr val="FBAE40"/>
          </p15:clr>
        </p15:guide>
        <p15:guide id="4" pos="43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07680210"/>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guide id="3" pos="7680">
          <p15:clr>
            <a:srgbClr val="FBAE40"/>
          </p15:clr>
        </p15:guide>
        <p15:guide id="4" pos="43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dirty="0"/>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dirty="0"/>
              <a:t>Answer here</a:t>
            </a:r>
          </a:p>
        </p:txBody>
      </p:sp>
      <p:grpSp>
        <p:nvGrpSpPr>
          <p:cNvPr id="43" name="Graphic 13">
            <a:extLst>
              <a:ext uri="{FF2B5EF4-FFF2-40B4-BE49-F238E27FC236}">
                <a16:creationId xmlns:a16="http://schemas.microsoft.com/office/drawing/2014/main" id="{791F2E3E-21D9-A642-8FE7-C517F865B0DF}"/>
              </a:ext>
            </a:extLst>
          </p:cNvPr>
          <p:cNvGrpSpPr/>
          <p:nvPr/>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55" name="Freeform 54">
            <a:extLst>
              <a:ext uri="{FF2B5EF4-FFF2-40B4-BE49-F238E27FC236}">
                <a16:creationId xmlns:a16="http://schemas.microsoft.com/office/drawing/2014/main" id="{EC470FAF-CCAF-0742-948F-92C81D7C15F9}"/>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Quiz Vraag</a:t>
              </a:r>
              <a:endParaRPr lang="en-US" sz="2000" b="1" dirty="0">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dirty="0">
                  <a:solidFill>
                    <a:schemeClr val="accent2"/>
                  </a:solidFill>
                </a:rPr>
              </a:br>
              <a:r>
                <a:rPr lang="nl-NL" sz="1600" noProof="0" dirty="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0037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7773917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32A8F9-4722-B61C-E5B0-D304AE3D408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1217E77-6224-043E-4165-033D49C2EF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B4D0AF9-E3FC-FC68-D64D-D81A5E03EE0E}"/>
              </a:ext>
            </a:extLst>
          </p:cNvPr>
          <p:cNvSpPr>
            <a:spLocks noGrp="1"/>
          </p:cNvSpPr>
          <p:nvPr>
            <p:ph type="dt" sz="half" idx="10"/>
          </p:nvPr>
        </p:nvSpPr>
        <p:spPr/>
        <p:txBody>
          <a:bodyPr/>
          <a:lstStyle/>
          <a:p>
            <a:fld id="{D775BD55-1F1A-4A78-996D-7A3DB6217DBC}" type="datetimeFigureOut">
              <a:rPr lang="nl-NL" smtClean="0"/>
              <a:t>21-11-2025</a:t>
            </a:fld>
            <a:endParaRPr lang="nl-NL"/>
          </a:p>
        </p:txBody>
      </p:sp>
      <p:sp>
        <p:nvSpPr>
          <p:cNvPr id="5" name="Tijdelijke aanduiding voor voettekst 4">
            <a:extLst>
              <a:ext uri="{FF2B5EF4-FFF2-40B4-BE49-F238E27FC236}">
                <a16:creationId xmlns:a16="http://schemas.microsoft.com/office/drawing/2014/main" id="{81701A03-E36D-6D88-A1E2-79E3D82B72C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0AAC8DF-3D3B-B9BF-E124-CD4AE9A052D3}"/>
              </a:ext>
            </a:extLst>
          </p:cNvPr>
          <p:cNvSpPr>
            <a:spLocks noGrp="1"/>
          </p:cNvSpPr>
          <p:nvPr>
            <p:ph type="sldNum" sz="quarter" idx="12"/>
          </p:nvPr>
        </p:nvSpPr>
        <p:spPr/>
        <p:txBody>
          <a:bodyPr/>
          <a:lstStyle/>
          <a:p>
            <a:fld id="{DD1C2A8B-342B-493B-A37B-49DEC1A4CA06}" type="slidenum">
              <a:rPr lang="nl-NL" smtClean="0"/>
              <a:t>‹nr.›</a:t>
            </a:fld>
            <a:endParaRPr lang="nl-NL"/>
          </a:p>
        </p:txBody>
      </p:sp>
    </p:spTree>
    <p:extLst>
      <p:ext uri="{BB962C8B-B14F-4D97-AF65-F5344CB8AC3E}">
        <p14:creationId xmlns:p14="http://schemas.microsoft.com/office/powerpoint/2010/main" val="161207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dirty="0"/>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dirty="0"/>
              <a:t>Table of content</a:t>
            </a:r>
          </a:p>
        </p:txBody>
      </p:sp>
      <p:sp>
        <p:nvSpPr>
          <p:cNvPr id="48" name="Graphic 7">
            <a:extLst>
              <a:ext uri="{FF2B5EF4-FFF2-40B4-BE49-F238E27FC236}">
                <a16:creationId xmlns:a16="http://schemas.microsoft.com/office/drawing/2014/main" id="{1C2D7979-78B3-E341-9C9F-081A7DF996B5}"/>
              </a:ext>
            </a:extLst>
          </p:cNvPr>
          <p:cNvSpPr/>
          <p:nvPr/>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grpSp>
        <p:nvGrpSpPr>
          <p:cNvPr id="60" name="Groep 12">
            <a:extLst>
              <a:ext uri="{FF2B5EF4-FFF2-40B4-BE49-F238E27FC236}">
                <a16:creationId xmlns:a16="http://schemas.microsoft.com/office/drawing/2014/main" id="{B2EE1390-8CA4-4393-9B3C-9232EC5596FD}"/>
              </a:ext>
            </a:extLst>
          </p:cNvPr>
          <p:cNvGrpSpPr/>
          <p:nvPr/>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177805845"/>
      </p:ext>
    </p:extLst>
  </p:cSld>
  <p:clrMapOvr>
    <a:masterClrMapping/>
  </p:clrMapOvr>
  <p:extLst>
    <p:ext uri="{DCECCB84-F9BA-43D5-87BE-67443E8EF086}">
      <p15:sldGuideLst xmlns:p15="http://schemas.microsoft.com/office/powerpoint/2012/main">
        <p15:guide id="1" orient="horz" pos="2160">
          <p15:clr>
            <a:srgbClr val="FBAE40"/>
          </p15:clr>
        </p15:guide>
        <p15:guide id="2" pos="3522">
          <p15:clr>
            <a:srgbClr val="FBAE40"/>
          </p15:clr>
        </p15:guide>
        <p15:guide id="3" pos="724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grpSp>
        <p:nvGrpSpPr>
          <p:cNvPr id="141" name="Groep 12">
            <a:extLst>
              <a:ext uri="{FF2B5EF4-FFF2-40B4-BE49-F238E27FC236}">
                <a16:creationId xmlns:a16="http://schemas.microsoft.com/office/drawing/2014/main" id="{BBFFA76B-BE7D-427C-B648-F72C74744A34}"/>
              </a:ext>
            </a:extLst>
          </p:cNvPr>
          <p:cNvGrpSpPr/>
          <p:nvPr/>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34598603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grpSp>
        <p:nvGrpSpPr>
          <p:cNvPr id="141" name="Groep 12">
            <a:extLst>
              <a:ext uri="{FF2B5EF4-FFF2-40B4-BE49-F238E27FC236}">
                <a16:creationId xmlns:a16="http://schemas.microsoft.com/office/drawing/2014/main" id="{EF38556E-1318-49F9-BD8C-A14DF5C95300}"/>
              </a:ext>
            </a:extLst>
          </p:cNvPr>
          <p:cNvGrpSpPr/>
          <p:nvPr/>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4156702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grpSp>
        <p:nvGrpSpPr>
          <p:cNvPr id="25" name="Groep 12">
            <a:extLst>
              <a:ext uri="{FF2B5EF4-FFF2-40B4-BE49-F238E27FC236}">
                <a16:creationId xmlns:a16="http://schemas.microsoft.com/office/drawing/2014/main" id="{E5082E63-7299-4B19-9B08-25E5B9EEAAEE}"/>
              </a:ext>
            </a:extLst>
          </p:cNvPr>
          <p:cNvGrpSpPr/>
          <p:nvPr/>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3887824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grpSp>
        <p:nvGrpSpPr>
          <p:cNvPr id="25" name="Groep 12">
            <a:extLst>
              <a:ext uri="{FF2B5EF4-FFF2-40B4-BE49-F238E27FC236}">
                <a16:creationId xmlns:a16="http://schemas.microsoft.com/office/drawing/2014/main" id="{253352BF-6B8E-416E-851F-998445627512}"/>
              </a:ext>
            </a:extLst>
          </p:cNvPr>
          <p:cNvGrpSpPr/>
          <p:nvPr/>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553836709"/>
      </p:ext>
    </p:extLst>
  </p:cSld>
  <p:clrMapOvr>
    <a:masterClrMapping/>
  </p:clrMapOvr>
  <p:extLst>
    <p:ext uri="{DCECCB84-F9BA-43D5-87BE-67443E8EF086}">
      <p15:sldGuideLst xmlns:p15="http://schemas.microsoft.com/office/powerpoint/2012/main">
        <p15:guide id="1" orient="horz" pos="2137">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4" name="Groep 12">
            <a:extLst>
              <a:ext uri="{FF2B5EF4-FFF2-40B4-BE49-F238E27FC236}">
                <a16:creationId xmlns:a16="http://schemas.microsoft.com/office/drawing/2014/main" id="{257E29C9-AF75-40FF-9972-DE728F2754B8}"/>
              </a:ext>
            </a:extLst>
          </p:cNvPr>
          <p:cNvGrpSpPr/>
          <p:nvPr/>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40800058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553475481"/>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72877407"/>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5BD55-1F1A-4A78-996D-7A3DB6217DBC}" type="datetimeFigureOut">
              <a:rPr lang="nl-NL" smtClean="0"/>
              <a:t>21-11-2025</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1C2A8B-342B-493B-A37B-49DEC1A4CA06}" type="slidenum">
              <a:rPr lang="nl-NL" smtClean="0"/>
              <a:t>‹nr.›</a:t>
            </a:fld>
            <a:endParaRPr lang="nl-NL"/>
          </a:p>
        </p:txBody>
      </p:sp>
    </p:spTree>
    <p:extLst>
      <p:ext uri="{BB962C8B-B14F-4D97-AF65-F5344CB8AC3E}">
        <p14:creationId xmlns:p14="http://schemas.microsoft.com/office/powerpoint/2010/main" val="41229279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bol.com/nl/nl/p/huisje-13/9300000087548609/?Referrer=ADVNLGOO002008J-S---PMAX-C-22294750957&amp;gad_source=1&amp;gad_campaignid=22294770205&amp;gbraid=0AAAAAD5OnmMqGebgSW8Lm-vAik1S1EkZ2&amp;gclid=CjwKCAiAuIDJBhBoEiwAxhgyFlIeXTW1lyVGbOqq_uObG61phoES4aGqXP9qMvVsn_9T4KJ4oWrb1hoC1mAQAvD_BwE" TargetMode="Externa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www.digitaleoverheid.nl/nieuws/doe-mee-aan-de-week-van-digitale-inclusie/"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https://www.rathenau.nl/sites/default/files/2025-09/Rathenau-Instituut-Digitale-inclusie-Bericht-aan-het-parlement.pdf"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4.jpg"/><Relationship Id="rId5" Type="http://schemas.openxmlformats.org/officeDocument/2006/relationships/hyperlink" Target="https://www.nrc.nl/nieuws/2025/08/18/digitaliseringsagenda-van-kabinet-jaagt-ongelijkheid-aan-a4903324" TargetMode="External"/><Relationship Id="rId4" Type="http://schemas.openxmlformats.org/officeDocument/2006/relationships/hyperlink" Target="https://www.digitaleoverheid.nl/overzicht-van-alle-onderwerpen/digitale-inclusie/voortgang-en-ontwikkelinge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afbeelding 4">
            <a:extLst>
              <a:ext uri="{FF2B5EF4-FFF2-40B4-BE49-F238E27FC236}">
                <a16:creationId xmlns:a16="http://schemas.microsoft.com/office/drawing/2014/main" id="{99988DAB-EF75-D7F3-D617-A158AD5A445E}"/>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8261" b="8261"/>
          <a:stretch/>
        </p:blipFill>
        <p:spPr>
          <a:xfrm>
            <a:off x="7304690" y="0"/>
            <a:ext cx="4887310" cy="5592695"/>
          </a:xfrm>
        </p:spPr>
      </p:pic>
      <p:sp>
        <p:nvSpPr>
          <p:cNvPr id="10" name="Text Placeholder 2">
            <a:extLst>
              <a:ext uri="{FF2B5EF4-FFF2-40B4-BE49-F238E27FC236}">
                <a16:creationId xmlns:a16="http://schemas.microsoft.com/office/drawing/2014/main" id="{2770B2AC-19BE-7B78-0BB0-ADBCEDE58EE4}"/>
              </a:ext>
            </a:extLst>
          </p:cNvPr>
          <p:cNvSpPr>
            <a:spLocks noGrp="1"/>
          </p:cNvSpPr>
          <p:nvPr>
            <p:ph type="body" sz="quarter" idx="11"/>
          </p:nvPr>
        </p:nvSpPr>
        <p:spPr>
          <a:xfrm>
            <a:off x="615661" y="1784504"/>
            <a:ext cx="6363207" cy="3228930"/>
          </a:xfrm>
        </p:spPr>
        <p:txBody>
          <a:bodyPr/>
          <a:lstStyle/>
          <a:p>
            <a:r>
              <a:rPr lang="nl-NL" noProof="0" dirty="0"/>
              <a:t>Iedereen doet mee</a:t>
            </a:r>
          </a:p>
        </p:txBody>
      </p:sp>
      <p:sp>
        <p:nvSpPr>
          <p:cNvPr id="12" name="Text Placeholder 3">
            <a:extLst>
              <a:ext uri="{FF2B5EF4-FFF2-40B4-BE49-F238E27FC236}">
                <a16:creationId xmlns:a16="http://schemas.microsoft.com/office/drawing/2014/main" id="{E6EEB4FA-E1DA-101E-37FD-6F119013107F}"/>
              </a:ext>
            </a:extLst>
          </p:cNvPr>
          <p:cNvSpPr>
            <a:spLocks noGrp="1"/>
          </p:cNvSpPr>
          <p:nvPr>
            <p:ph type="body" sz="quarter" idx="14"/>
          </p:nvPr>
        </p:nvSpPr>
        <p:spPr>
          <a:xfrm>
            <a:off x="612958" y="397034"/>
            <a:ext cx="4074655" cy="590937"/>
          </a:xfrm>
        </p:spPr>
        <p:txBody>
          <a:bodyPr>
            <a:normAutofit/>
          </a:bodyPr>
          <a:lstStyle/>
          <a:p>
            <a:r>
              <a:rPr lang="en-US" dirty="0"/>
              <a:t>Week 48, 2025 – Groep 7/8 &amp; Klas 1/2</a:t>
            </a:r>
          </a:p>
        </p:txBody>
      </p:sp>
    </p:spTree>
    <p:extLst>
      <p:ext uri="{BB962C8B-B14F-4D97-AF65-F5344CB8AC3E}">
        <p14:creationId xmlns:p14="http://schemas.microsoft.com/office/powerpoint/2010/main" val="159136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B5D56E0-CF9D-E5B5-8685-B55A037A0485}"/>
              </a:ext>
            </a:extLst>
          </p:cNvPr>
          <p:cNvSpPr>
            <a:spLocks noGrp="1"/>
          </p:cNvSpPr>
          <p:nvPr>
            <p:ph type="body" sz="quarter" idx="11"/>
          </p:nvPr>
        </p:nvSpPr>
        <p:spPr/>
        <p:txBody>
          <a:bodyPr/>
          <a:lstStyle/>
          <a:p>
            <a:r>
              <a:rPr lang="nl-NL" dirty="0">
                <a:solidFill>
                  <a:schemeClr val="bg1"/>
                </a:solidFill>
              </a:rPr>
              <a:t>Boekentip bij deze les:</a:t>
            </a:r>
          </a:p>
        </p:txBody>
      </p:sp>
      <p:sp>
        <p:nvSpPr>
          <p:cNvPr id="3" name="Tijdelijke aanduiding voor tekst 2">
            <a:extLst>
              <a:ext uri="{FF2B5EF4-FFF2-40B4-BE49-F238E27FC236}">
                <a16:creationId xmlns:a16="http://schemas.microsoft.com/office/drawing/2014/main" id="{00706176-7A9B-C43A-8A6E-5DC212BACED5}"/>
              </a:ext>
            </a:extLst>
          </p:cNvPr>
          <p:cNvSpPr>
            <a:spLocks noGrp="1"/>
          </p:cNvSpPr>
          <p:nvPr>
            <p:ph type="body" sz="quarter" idx="12"/>
          </p:nvPr>
        </p:nvSpPr>
        <p:spPr>
          <a:xfrm>
            <a:off x="582550" y="1774601"/>
            <a:ext cx="8214610" cy="3606696"/>
          </a:xfrm>
        </p:spPr>
        <p:txBody>
          <a:bodyPr>
            <a:normAutofit fontScale="70000" lnSpcReduction="20000"/>
          </a:bodyPr>
          <a:lstStyle/>
          <a:p>
            <a:r>
              <a:rPr lang="nl-NL" dirty="0">
                <a:solidFill>
                  <a:schemeClr val="bg1"/>
                </a:solidFill>
              </a:rPr>
              <a:t>Huisje 13: overleven zonder wifi – </a:t>
            </a:r>
            <a:r>
              <a:rPr lang="nl-NL" dirty="0" err="1">
                <a:solidFill>
                  <a:schemeClr val="bg1"/>
                </a:solidFill>
              </a:rPr>
              <a:t>Elin</a:t>
            </a:r>
            <a:r>
              <a:rPr lang="nl-NL" dirty="0">
                <a:solidFill>
                  <a:schemeClr val="bg1"/>
                </a:solidFill>
              </a:rPr>
              <a:t> Meijnen</a:t>
            </a:r>
          </a:p>
          <a:p>
            <a:r>
              <a:rPr lang="nl-NL" dirty="0"/>
              <a:t>“Wanneer </a:t>
            </a:r>
            <a:r>
              <a:rPr lang="nl-NL" dirty="0" err="1"/>
              <a:t>Ronja's</a:t>
            </a:r>
            <a:r>
              <a:rPr lang="nl-NL" dirty="0"/>
              <a:t> tot dan toe heel normale moeder verandert in een '</a:t>
            </a:r>
            <a:r>
              <a:rPr lang="nl-NL" dirty="0" err="1"/>
              <a:t>wifiwappie</a:t>
            </a:r>
            <a:r>
              <a:rPr lang="nl-NL" dirty="0"/>
              <a:t>' en per se wil verhuizen naar een stralingsvrije zone, verandert alles voor </a:t>
            </a:r>
            <a:r>
              <a:rPr lang="nl-NL" dirty="0" err="1"/>
              <a:t>Ronja</a:t>
            </a:r>
            <a:r>
              <a:rPr lang="nl-NL" dirty="0"/>
              <a:t>.</a:t>
            </a:r>
          </a:p>
          <a:p>
            <a:r>
              <a:rPr lang="nl-NL" dirty="0"/>
              <a:t>In het vakantiepark waar ze komt te wonen is geen wifi, wat betekent dat ze niet met haar vriendinnen kan appen, maar ook dat huiswerk maken lastig is en ze berichten van school mist. En daar blijft het niet bij: </a:t>
            </a:r>
            <a:r>
              <a:rPr lang="nl-NL" dirty="0" err="1"/>
              <a:t>Ronja's</a:t>
            </a:r>
            <a:r>
              <a:rPr lang="nl-NL" dirty="0"/>
              <a:t> moeder draaft steeds verder door in haar ideeën. Zo ver zelfs dat </a:t>
            </a:r>
            <a:r>
              <a:rPr lang="nl-NL" dirty="0" err="1"/>
              <a:t>Ronja</a:t>
            </a:r>
            <a:r>
              <a:rPr lang="nl-NL" dirty="0"/>
              <a:t> na een uit de hand gelopen feestje - met wifi - niet langer in het huis mag wonen. Ze krijgt haar eigen plekje in een van de leegstaande vakantiehuisjes. Dat klinkt misschien als een droom voor een zelfstandige puber, maar zonder stromend water en een werkende verwarming valt het vies tegen. En wat als ze er op school achter komen dat ze helemaal voor zichzelf moet zorgen?” (</a:t>
            </a:r>
            <a:r>
              <a:rPr lang="nl-NL" dirty="0">
                <a:solidFill>
                  <a:schemeClr val="bg1"/>
                </a:solidFill>
                <a:hlinkClick r:id="rId2">
                  <a:extLst>
                    <a:ext uri="{A12FA001-AC4F-418D-AE19-62706E023703}">
                      <ahyp:hlinkClr xmlns:ahyp="http://schemas.microsoft.com/office/drawing/2018/hyperlinkcolor" val="tx"/>
                    </a:ext>
                  </a:extLst>
                </a:hlinkClick>
              </a:rPr>
              <a:t>bol.com</a:t>
            </a:r>
            <a:r>
              <a:rPr lang="nl-NL" dirty="0"/>
              <a:t>)</a:t>
            </a:r>
          </a:p>
        </p:txBody>
      </p:sp>
      <p:pic>
        <p:nvPicPr>
          <p:cNvPr id="6" name="Afbeelding 5">
            <a:extLst>
              <a:ext uri="{FF2B5EF4-FFF2-40B4-BE49-F238E27FC236}">
                <a16:creationId xmlns:a16="http://schemas.microsoft.com/office/drawing/2014/main" id="{A7B7CAF8-A9B1-D6AD-C8A3-2568F786EAEA}"/>
              </a:ext>
            </a:extLst>
          </p:cNvPr>
          <p:cNvPicPr>
            <a:picLocks noChangeAspect="1"/>
          </p:cNvPicPr>
          <p:nvPr/>
        </p:nvPicPr>
        <p:blipFill>
          <a:blip r:embed="rId3"/>
          <a:stretch>
            <a:fillRect/>
          </a:stretch>
        </p:blipFill>
        <p:spPr>
          <a:xfrm>
            <a:off x="8896303" y="451945"/>
            <a:ext cx="3030320" cy="4740166"/>
          </a:xfrm>
          <a:prstGeom prst="rect">
            <a:avLst/>
          </a:prstGeom>
        </p:spPr>
      </p:pic>
    </p:spTree>
    <p:extLst>
      <p:ext uri="{BB962C8B-B14F-4D97-AF65-F5344CB8AC3E}">
        <p14:creationId xmlns:p14="http://schemas.microsoft.com/office/powerpoint/2010/main" val="1233415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Gloeilamp en potlood silhouet">
            <a:extLst>
              <a:ext uri="{FF2B5EF4-FFF2-40B4-BE49-F238E27FC236}">
                <a16:creationId xmlns:a16="http://schemas.microsoft.com/office/drawing/2014/main" id="{32782AF4-24B5-FB0F-DFFF-A9AF5CA2CA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43800" y="0"/>
            <a:ext cx="5759669" cy="5759669"/>
          </a:xfrm>
          <a:prstGeom prst="rect">
            <a:avLst/>
          </a:prstGeom>
        </p:spPr>
      </p:pic>
      <p:sp>
        <p:nvSpPr>
          <p:cNvPr id="2" name="Tijdelijke aanduiding voor tekst 1">
            <a:extLst>
              <a:ext uri="{FF2B5EF4-FFF2-40B4-BE49-F238E27FC236}">
                <a16:creationId xmlns:a16="http://schemas.microsoft.com/office/drawing/2014/main" id="{938FA9B3-6D66-6202-B4E3-C4189F9866D1}"/>
              </a:ext>
            </a:extLst>
          </p:cNvPr>
          <p:cNvSpPr>
            <a:spLocks noGrp="1"/>
          </p:cNvSpPr>
          <p:nvPr>
            <p:ph type="body" sz="quarter" idx="11"/>
          </p:nvPr>
        </p:nvSpPr>
        <p:spPr>
          <a:xfrm>
            <a:off x="618177" y="844239"/>
            <a:ext cx="11026902" cy="701041"/>
          </a:xfrm>
        </p:spPr>
        <p:txBody>
          <a:bodyPr/>
          <a:lstStyle/>
          <a:p>
            <a:r>
              <a:rPr lang="nl-NL" dirty="0">
                <a:solidFill>
                  <a:schemeClr val="bg1"/>
                </a:solidFill>
              </a:rPr>
              <a:t>Reflectie</a:t>
            </a:r>
          </a:p>
        </p:txBody>
      </p:sp>
      <p:sp>
        <p:nvSpPr>
          <p:cNvPr id="3" name="Tijdelijke aanduiding voor tekst 2">
            <a:extLst>
              <a:ext uri="{FF2B5EF4-FFF2-40B4-BE49-F238E27FC236}">
                <a16:creationId xmlns:a16="http://schemas.microsoft.com/office/drawing/2014/main" id="{D23243CE-6BB5-9E99-10B8-068B07D0764F}"/>
              </a:ext>
            </a:extLst>
          </p:cNvPr>
          <p:cNvSpPr>
            <a:spLocks noGrp="1"/>
          </p:cNvSpPr>
          <p:nvPr>
            <p:ph type="body" sz="quarter" idx="12"/>
          </p:nvPr>
        </p:nvSpPr>
        <p:spPr>
          <a:xfrm>
            <a:off x="618177" y="1743070"/>
            <a:ext cx="7642954" cy="3569650"/>
          </a:xfrm>
        </p:spPr>
        <p:txBody>
          <a:bodyPr>
            <a:normAutofit/>
          </a:bodyPr>
          <a:lstStyle/>
          <a:p>
            <a:r>
              <a:rPr lang="nl-NL" dirty="0">
                <a:solidFill>
                  <a:schemeClr val="bg1"/>
                </a:solidFill>
              </a:rPr>
              <a:t>Presenteer je campagne aan de klas en leg kort uit wat jullie boodschap is. Reageer op elkaar.</a:t>
            </a:r>
          </a:p>
          <a:p>
            <a:endParaRPr lang="nl-NL" dirty="0">
              <a:solidFill>
                <a:schemeClr val="bg1"/>
              </a:solidFill>
            </a:endParaRPr>
          </a:p>
        </p:txBody>
      </p:sp>
    </p:spTree>
    <p:extLst>
      <p:ext uri="{BB962C8B-B14F-4D97-AF65-F5344CB8AC3E}">
        <p14:creationId xmlns:p14="http://schemas.microsoft.com/office/powerpoint/2010/main" val="701594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27CFBA90-A6FA-159C-02EE-A9A09D62AB7E}"/>
              </a:ext>
            </a:extLst>
          </p:cNvPr>
          <p:cNvSpPr>
            <a:spLocks noGrp="1"/>
          </p:cNvSpPr>
          <p:nvPr>
            <p:ph type="body" sz="quarter" idx="15"/>
          </p:nvPr>
        </p:nvSpPr>
        <p:spPr/>
        <p:txBody>
          <a:bodyPr>
            <a:normAutofit/>
          </a:bodyPr>
          <a:lstStyle/>
          <a:p>
            <a:r>
              <a:rPr lang="nl-NL" sz="4800" dirty="0">
                <a:latin typeface="+mj-lt"/>
              </a:rPr>
              <a:t>Onderdeel Burgerschap</a:t>
            </a:r>
          </a:p>
        </p:txBody>
      </p:sp>
      <p:sp>
        <p:nvSpPr>
          <p:cNvPr id="3" name="Tijdelijke aanduiding voor tekst 2">
            <a:extLst>
              <a:ext uri="{FF2B5EF4-FFF2-40B4-BE49-F238E27FC236}">
                <a16:creationId xmlns:a16="http://schemas.microsoft.com/office/drawing/2014/main" id="{0623733A-03F7-6CCC-80BA-54B461B36207}"/>
              </a:ext>
            </a:extLst>
          </p:cNvPr>
          <p:cNvSpPr>
            <a:spLocks noGrp="1"/>
          </p:cNvSpPr>
          <p:nvPr>
            <p:ph type="body" sz="quarter" idx="16"/>
          </p:nvPr>
        </p:nvSpPr>
        <p:spPr/>
        <p:txBody>
          <a:bodyPr/>
          <a:lstStyle/>
          <a:p>
            <a:r>
              <a:rPr lang="nl-NL" dirty="0"/>
              <a:t>Iedere week een opdracht om te werken aan de doelen van Burgerschap! De opdracht sluit aan bij de les van Mediabegrip.</a:t>
            </a:r>
          </a:p>
          <a:p>
            <a:endParaRPr lang="nl-NL" dirty="0"/>
          </a:p>
        </p:txBody>
      </p:sp>
    </p:spTree>
    <p:extLst>
      <p:ext uri="{BB962C8B-B14F-4D97-AF65-F5344CB8AC3E}">
        <p14:creationId xmlns:p14="http://schemas.microsoft.com/office/powerpoint/2010/main" val="4293861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3E14675-9109-D8DC-E669-3266A01F65D5}"/>
              </a:ext>
            </a:extLst>
          </p:cNvPr>
          <p:cNvSpPr>
            <a:spLocks noGrp="1"/>
          </p:cNvSpPr>
          <p:nvPr>
            <p:ph type="body" sz="quarter" idx="11"/>
          </p:nvPr>
        </p:nvSpPr>
        <p:spPr>
          <a:xfrm>
            <a:off x="618177" y="845915"/>
            <a:ext cx="11026902" cy="701041"/>
          </a:xfrm>
        </p:spPr>
        <p:txBody>
          <a:bodyPr/>
          <a:lstStyle/>
          <a:p>
            <a:r>
              <a:rPr lang="nl-NL" dirty="0">
                <a:solidFill>
                  <a:schemeClr val="bg1"/>
                </a:solidFill>
              </a:rPr>
              <a:t>Digitaal burgerschap</a:t>
            </a:r>
          </a:p>
        </p:txBody>
      </p:sp>
      <p:sp>
        <p:nvSpPr>
          <p:cNvPr id="3" name="Tijdelijke aanduiding voor tekst 2">
            <a:extLst>
              <a:ext uri="{FF2B5EF4-FFF2-40B4-BE49-F238E27FC236}">
                <a16:creationId xmlns:a16="http://schemas.microsoft.com/office/drawing/2014/main" id="{3D918592-4015-6880-23A0-FA38D47CD134}"/>
              </a:ext>
            </a:extLst>
          </p:cNvPr>
          <p:cNvSpPr>
            <a:spLocks noGrp="1"/>
          </p:cNvSpPr>
          <p:nvPr>
            <p:ph type="body" sz="quarter" idx="12"/>
          </p:nvPr>
        </p:nvSpPr>
        <p:spPr>
          <a:xfrm>
            <a:off x="609600" y="1518137"/>
            <a:ext cx="6684579" cy="3989284"/>
          </a:xfrm>
        </p:spPr>
        <p:txBody>
          <a:bodyPr>
            <a:normAutofit/>
          </a:bodyPr>
          <a:lstStyle/>
          <a:p>
            <a:r>
              <a:rPr lang="nl-NL" dirty="0">
                <a:solidFill>
                  <a:schemeClr val="bg1"/>
                </a:solidFill>
              </a:rPr>
              <a:t>Speel het Stellingenspel! </a:t>
            </a:r>
          </a:p>
          <a:p>
            <a:r>
              <a:rPr lang="nl-NL" dirty="0">
                <a:solidFill>
                  <a:schemeClr val="bg1"/>
                </a:solidFill>
              </a:rPr>
              <a:t>Leg een lijn in het lokaal (bijvoorbeeld met tape of touw).</a:t>
            </a:r>
          </a:p>
          <a:p>
            <a:r>
              <a:rPr lang="nl-NL" dirty="0">
                <a:solidFill>
                  <a:schemeClr val="bg1"/>
                </a:solidFill>
              </a:rPr>
              <a:t>Eén kant = Eens, andere kant = Oneens.</a:t>
            </a:r>
          </a:p>
          <a:p>
            <a:r>
              <a:rPr lang="nl-NL" dirty="0">
                <a:solidFill>
                  <a:schemeClr val="bg1"/>
                </a:solidFill>
              </a:rPr>
              <a:t>Je leerkracht leest een stelling voor. Aan welke kant van de lijn sta jij? Eens of oneens?</a:t>
            </a:r>
          </a:p>
        </p:txBody>
      </p:sp>
      <p:sp>
        <p:nvSpPr>
          <p:cNvPr id="5" name="Tekstvak 4">
            <a:extLst>
              <a:ext uri="{FF2B5EF4-FFF2-40B4-BE49-F238E27FC236}">
                <a16:creationId xmlns:a16="http://schemas.microsoft.com/office/drawing/2014/main" id="{E3393439-254D-DCBF-FC5B-8D317871D5C9}"/>
              </a:ext>
            </a:extLst>
          </p:cNvPr>
          <p:cNvSpPr txBox="1"/>
          <p:nvPr/>
        </p:nvSpPr>
        <p:spPr>
          <a:xfrm>
            <a:off x="7641054" y="6099532"/>
            <a:ext cx="5276159" cy="584775"/>
          </a:xfrm>
          <a:prstGeom prst="rect">
            <a:avLst/>
          </a:prstGeom>
          <a:noFill/>
        </p:spPr>
        <p:txBody>
          <a:bodyPr wrap="square" rtlCol="0">
            <a:spAutoFit/>
          </a:bodyPr>
          <a:lstStyle/>
          <a:p>
            <a:r>
              <a:rPr lang="nl-NL" sz="1400" dirty="0">
                <a:solidFill>
                  <a:schemeClr val="accent4"/>
                </a:solidFill>
              </a:rPr>
              <a:t>Foto: Melle &amp; Lotte (Google Gemini)</a:t>
            </a:r>
          </a:p>
          <a:p>
            <a:endParaRPr lang="nl-NL" dirty="0"/>
          </a:p>
        </p:txBody>
      </p:sp>
      <p:pic>
        <p:nvPicPr>
          <p:cNvPr id="8" name="Afbeelding 7">
            <a:extLst>
              <a:ext uri="{FF2B5EF4-FFF2-40B4-BE49-F238E27FC236}">
                <a16:creationId xmlns:a16="http://schemas.microsoft.com/office/drawing/2014/main" id="{CC58DF6F-480A-75CC-4E29-CB8C4D4ECEF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704082" y="435410"/>
            <a:ext cx="3555309" cy="4873677"/>
          </a:xfrm>
          <a:prstGeom prst="rect">
            <a:avLst/>
          </a:prstGeom>
        </p:spPr>
      </p:pic>
    </p:spTree>
    <p:extLst>
      <p:ext uri="{BB962C8B-B14F-4D97-AF65-F5344CB8AC3E}">
        <p14:creationId xmlns:p14="http://schemas.microsoft.com/office/powerpoint/2010/main" val="2950385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7EA7816-657A-92C8-D789-CF2F56339320}"/>
              </a:ext>
            </a:extLst>
          </p:cNvPr>
          <p:cNvSpPr>
            <a:spLocks noGrp="1"/>
          </p:cNvSpPr>
          <p:nvPr>
            <p:ph type="body" sz="quarter" idx="11"/>
          </p:nvPr>
        </p:nvSpPr>
        <p:spPr>
          <a:xfrm>
            <a:off x="609599" y="508616"/>
            <a:ext cx="11026902" cy="701041"/>
          </a:xfrm>
        </p:spPr>
        <p:txBody>
          <a:bodyPr/>
          <a:lstStyle/>
          <a:p>
            <a:r>
              <a:rPr lang="nl-NL" dirty="0"/>
              <a:t>Melle</a:t>
            </a:r>
          </a:p>
        </p:txBody>
      </p:sp>
      <p:sp>
        <p:nvSpPr>
          <p:cNvPr id="7" name="Tijdelijke aanduiding voor tekst 6">
            <a:extLst>
              <a:ext uri="{FF2B5EF4-FFF2-40B4-BE49-F238E27FC236}">
                <a16:creationId xmlns:a16="http://schemas.microsoft.com/office/drawing/2014/main" id="{05DF2983-877B-2005-9A41-0CA3E5FB1C9E}"/>
              </a:ext>
            </a:extLst>
          </p:cNvPr>
          <p:cNvSpPr>
            <a:spLocks noGrp="1"/>
          </p:cNvSpPr>
          <p:nvPr>
            <p:ph type="body" sz="quarter" idx="12"/>
          </p:nvPr>
        </p:nvSpPr>
        <p:spPr>
          <a:xfrm>
            <a:off x="609599" y="985260"/>
            <a:ext cx="11026902" cy="4528633"/>
          </a:xfrm>
        </p:spPr>
        <p:txBody>
          <a:bodyPr>
            <a:noAutofit/>
          </a:bodyPr>
          <a:lstStyle/>
          <a:p>
            <a:r>
              <a:rPr lang="nl-NL" sz="1200" dirty="0">
                <a:solidFill>
                  <a:srgbClr val="3F5061"/>
                </a:solidFill>
                <a:latin typeface="+mj-lt"/>
              </a:rPr>
              <a:t>Hoi,</a:t>
            </a:r>
            <a:endParaRPr lang="nl-NL" sz="1200" dirty="0">
              <a:latin typeface="+mj-lt"/>
            </a:endParaRPr>
          </a:p>
          <a:p>
            <a:r>
              <a:rPr lang="nl-NL" sz="1200" dirty="0">
                <a:latin typeface="+mj-lt"/>
              </a:rPr>
              <a:t>Er is een nieuw meisje bij ons in de klas gekomen: Lotte. Ze is nog heel stil, maar dat zou ik zelf ook zijn, denk ik… Ze zit nu naast mij, dus ik probeer haar zoveel mogelijk te helpen. Toen we met de </a:t>
            </a:r>
            <a:r>
              <a:rPr lang="nl-NL" sz="1200" dirty="0" err="1">
                <a:latin typeface="+mj-lt"/>
              </a:rPr>
              <a:t>Chromebooks</a:t>
            </a:r>
            <a:r>
              <a:rPr lang="nl-NL" sz="1200" dirty="0">
                <a:latin typeface="+mj-lt"/>
              </a:rPr>
              <a:t> gingen werken, bleef ze stil zitten. Ik dacht eerst dat ze de opdracht niet snapte, maar ze wist echt niet wat ze moest doen. Ze had nog nooit met een Chromebook of laptop gewerkt. Ze vertelde me: “Ik heb thuis geen wifi. We hebben ook geen laptop.” Ik keek op van mijn scherm. Geen wifi? Geen laptop? Hoe dan?</a:t>
            </a:r>
          </a:p>
          <a:p>
            <a:r>
              <a:rPr lang="nl-NL" sz="1200" dirty="0">
                <a:latin typeface="+mj-lt"/>
              </a:rPr>
              <a:t>Thuis zit ik vaak op mijn laptop. Ik maak huiswerk, kijk filmpjes, speel spelletjes. Als ik iets niet snap, zoek ik het op. Maar Lotte kan dat dus niet. En toch moet ze hetzelfde huiswerk maken als wij. Dat voelt niet eerlijk. Maar ze hebben het daar thuis echt niet. Te duur…</a:t>
            </a:r>
          </a:p>
          <a:p>
            <a:r>
              <a:rPr lang="nl-NL" sz="1200" dirty="0">
                <a:latin typeface="+mj-lt"/>
              </a:rPr>
              <a:t>Onze leraar had het vorige week op de dag van de Rechten van het Kind over dat iedereen recht heeft op goed onderwijs heeft. Ook als je thuis minder digitale dingen hebt. Dat heet digitale inclusie. Ik kende dat woord niet, maar het betekent dat iedereen mee moet kunnen doen. Ook online.</a:t>
            </a:r>
          </a:p>
          <a:p>
            <a:r>
              <a:rPr lang="nl-NL" sz="1200" dirty="0">
                <a:latin typeface="+mj-lt"/>
              </a:rPr>
              <a:t>Ik blijf er maar aan denken. Wat als je thuis niks hebt? Wat als je daardoor achterloopt? Ik wil niet dat Lotte zich buitengesloten voelt. Misschien kunnen we iets doen. Samen oefenen in de pauze. Of vragen of school een laptop kan lenen. Want leren moet voor iedereen zijn. Niet alleen voor kinderen met wifi.</a:t>
            </a:r>
          </a:p>
          <a:p>
            <a:r>
              <a:rPr lang="nl-NL" sz="1200" dirty="0">
                <a:latin typeface="+mj-lt"/>
              </a:rPr>
              <a:t>Ik ga iets bedenken. Want als iets oneerlijk is, moet je er iets aan doen. Doen jullie mee?</a:t>
            </a:r>
          </a:p>
          <a:p>
            <a:r>
              <a:rPr lang="nl-NL" sz="1200" dirty="0">
                <a:latin typeface="+mj-lt"/>
              </a:rPr>
              <a:t>Groetjes, Melle.</a:t>
            </a:r>
          </a:p>
        </p:txBody>
      </p:sp>
      <p:sp>
        <p:nvSpPr>
          <p:cNvPr id="4" name="Tekstballon: ovaal 3">
            <a:extLst>
              <a:ext uri="{FF2B5EF4-FFF2-40B4-BE49-F238E27FC236}">
                <a16:creationId xmlns:a16="http://schemas.microsoft.com/office/drawing/2014/main" id="{E2C06148-42B5-99E9-5673-2E38FF81FF87}"/>
              </a:ext>
            </a:extLst>
          </p:cNvPr>
          <p:cNvSpPr/>
          <p:nvPr/>
        </p:nvSpPr>
        <p:spPr>
          <a:xfrm>
            <a:off x="10740023" y="2544"/>
            <a:ext cx="1451977" cy="1207113"/>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2167705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0B9FC26-9F3D-C913-6CAA-B9082314D240}"/>
              </a:ext>
            </a:extLst>
          </p:cNvPr>
          <p:cNvSpPr>
            <a:spLocks noGrp="1"/>
          </p:cNvSpPr>
          <p:nvPr>
            <p:ph type="body" sz="quarter" idx="11"/>
          </p:nvPr>
        </p:nvSpPr>
        <p:spPr/>
        <p:txBody>
          <a:bodyPr/>
          <a:lstStyle/>
          <a:p>
            <a:r>
              <a:rPr lang="nl-NL" dirty="0"/>
              <a:t>In de media:</a:t>
            </a:r>
          </a:p>
        </p:txBody>
      </p:sp>
      <p:sp>
        <p:nvSpPr>
          <p:cNvPr id="3" name="Tijdelijke aanduiding voor tekst 2">
            <a:extLst>
              <a:ext uri="{FF2B5EF4-FFF2-40B4-BE49-F238E27FC236}">
                <a16:creationId xmlns:a16="http://schemas.microsoft.com/office/drawing/2014/main" id="{BF931BB1-7A56-6860-93BD-68C7B294EEB9}"/>
              </a:ext>
            </a:extLst>
          </p:cNvPr>
          <p:cNvSpPr>
            <a:spLocks noGrp="1"/>
          </p:cNvSpPr>
          <p:nvPr>
            <p:ph type="body" sz="quarter" idx="12"/>
          </p:nvPr>
        </p:nvSpPr>
        <p:spPr>
          <a:xfrm>
            <a:off x="609599" y="1356802"/>
            <a:ext cx="5617906" cy="4684104"/>
          </a:xfrm>
        </p:spPr>
        <p:txBody>
          <a:bodyPr>
            <a:normAutofit fontScale="62500" lnSpcReduction="20000"/>
          </a:bodyPr>
          <a:lstStyle/>
          <a:p>
            <a:r>
              <a:rPr lang="nl-NL" b="1" dirty="0"/>
              <a:t>De hele week van 24 t/m 30 november is De Week van Digitaal Meedoen</a:t>
            </a:r>
          </a:p>
          <a:p>
            <a:r>
              <a:rPr lang="nl-NL" dirty="0"/>
              <a:t>Van </a:t>
            </a:r>
            <a:r>
              <a:rPr lang="nl-NL" dirty="0">
                <a:hlinkClick r:id="rId3"/>
              </a:rPr>
              <a:t>digitaleoverheid.nl</a:t>
            </a:r>
            <a:r>
              <a:rPr lang="nl-NL" dirty="0"/>
              <a:t>:</a:t>
            </a:r>
          </a:p>
          <a:p>
            <a:r>
              <a:rPr lang="nl-NL" dirty="0"/>
              <a:t>“De Alliantie Digitaal Samenleven organiseert samen met partners de Week van Digitale Inclusie. Het idee is simpel: iedereen in het netwerk organiseert in deze week een eigen activiteit rondom digitale inclusie. Samen brengen alle organisaties het onderwerp breed onder de aandacht, zowel lokaal als landelijk.</a:t>
            </a:r>
          </a:p>
          <a:p>
            <a:r>
              <a:rPr lang="nl-NL" dirty="0"/>
              <a:t>“Met deze allereerste Week van Digitale Inclusie willen we ervoor zorgen dat iedereen in Nederland weet waar je in de buurt terecht kunt als je digitaal vastloopt. Er is al enorm veel aanbod en dat zetten we tijdens deze week in de etalage. Zo zetten we samen digitale inclusie lokaal op de kaart”, aldus projectleider Femke Hammer van de Alliantie Digitaal Samenleven.”</a:t>
            </a:r>
          </a:p>
          <a:p>
            <a:endParaRPr lang="nl-NL" b="1" i="1" u="sng" dirty="0"/>
          </a:p>
          <a:p>
            <a:endParaRPr lang="nl-NL" dirty="0"/>
          </a:p>
          <a:p>
            <a:endParaRPr lang="nl-NL" dirty="0"/>
          </a:p>
        </p:txBody>
      </p:sp>
      <p:pic>
        <p:nvPicPr>
          <p:cNvPr id="6" name="Afbeelding 5">
            <a:extLst>
              <a:ext uri="{FF2B5EF4-FFF2-40B4-BE49-F238E27FC236}">
                <a16:creationId xmlns:a16="http://schemas.microsoft.com/office/drawing/2014/main" id="{8CA5C12C-97AB-D62E-0A3E-049395B81EFC}"/>
              </a:ext>
            </a:extLst>
          </p:cNvPr>
          <p:cNvPicPr>
            <a:picLocks noChangeAspect="1"/>
          </p:cNvPicPr>
          <p:nvPr/>
        </p:nvPicPr>
        <p:blipFill>
          <a:blip r:embed="rId4">
            <a:extLst>
              <a:ext uri="{28A0092B-C50C-407E-A947-70E740481C1C}">
                <a14:useLocalDpi xmlns:a14="http://schemas.microsoft.com/office/drawing/2010/main" val="0"/>
              </a:ext>
            </a:extLst>
          </a:blip>
          <a:srcRect l="15067" t="21453" r="14118" b="13929"/>
          <a:stretch>
            <a:fillRect/>
          </a:stretch>
        </p:blipFill>
        <p:spPr>
          <a:xfrm>
            <a:off x="6227505" y="1826172"/>
            <a:ext cx="5240746" cy="3586656"/>
          </a:xfrm>
          <a:prstGeom prst="rect">
            <a:avLst/>
          </a:prstGeom>
        </p:spPr>
      </p:pic>
    </p:spTree>
    <p:extLst>
      <p:ext uri="{BB962C8B-B14F-4D97-AF65-F5344CB8AC3E}">
        <p14:creationId xmlns:p14="http://schemas.microsoft.com/office/powerpoint/2010/main" val="4115025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0B9FC26-9F3D-C913-6CAA-B9082314D240}"/>
              </a:ext>
            </a:extLst>
          </p:cNvPr>
          <p:cNvSpPr>
            <a:spLocks noGrp="1"/>
          </p:cNvSpPr>
          <p:nvPr>
            <p:ph type="body" sz="quarter" idx="11"/>
          </p:nvPr>
        </p:nvSpPr>
        <p:spPr/>
        <p:txBody>
          <a:bodyPr/>
          <a:lstStyle/>
          <a:p>
            <a:r>
              <a:rPr lang="nl-NL" dirty="0"/>
              <a:t>Hoe zit dat:</a:t>
            </a:r>
          </a:p>
        </p:txBody>
      </p:sp>
      <p:sp>
        <p:nvSpPr>
          <p:cNvPr id="3" name="Tijdelijke aanduiding voor tekst 2">
            <a:extLst>
              <a:ext uri="{FF2B5EF4-FFF2-40B4-BE49-F238E27FC236}">
                <a16:creationId xmlns:a16="http://schemas.microsoft.com/office/drawing/2014/main" id="{BF931BB1-7A56-6860-93BD-68C7B294EEB9}"/>
              </a:ext>
            </a:extLst>
          </p:cNvPr>
          <p:cNvSpPr>
            <a:spLocks noGrp="1"/>
          </p:cNvSpPr>
          <p:nvPr>
            <p:ph type="body" sz="quarter" idx="12"/>
          </p:nvPr>
        </p:nvSpPr>
        <p:spPr>
          <a:xfrm>
            <a:off x="609597" y="1324305"/>
            <a:ext cx="6348251" cy="1061543"/>
          </a:xfrm>
        </p:spPr>
        <p:txBody>
          <a:bodyPr>
            <a:noAutofit/>
          </a:bodyPr>
          <a:lstStyle/>
          <a:p>
            <a:pPr>
              <a:lnSpc>
                <a:spcPct val="100000"/>
              </a:lnSpc>
            </a:pPr>
            <a:r>
              <a:rPr lang="nl-NL" sz="1200" b="1" dirty="0"/>
              <a:t>Wat is digitale inclusie?</a:t>
            </a:r>
          </a:p>
          <a:p>
            <a:r>
              <a:rPr lang="nl-NL" sz="1200" dirty="0"/>
              <a:t>Digitale inclusie betekent dat </a:t>
            </a:r>
            <a:r>
              <a:rPr lang="nl-NL" sz="1200" b="1" dirty="0"/>
              <a:t>iedereen mee moet kunnen doen in de digitale wereld</a:t>
            </a:r>
            <a:r>
              <a:rPr lang="nl-NL" sz="1200" dirty="0"/>
              <a:t>. Dus niet alleen kinderen met een laptop en wifi thuis, maar ook kinderen die dat niet hebben. Het gaat erom dat </a:t>
            </a:r>
            <a:r>
              <a:rPr lang="nl-NL" sz="1200" b="1" dirty="0"/>
              <a:t>niemand wordt buitengesloten</a:t>
            </a:r>
            <a:r>
              <a:rPr lang="nl-NL" sz="1200" dirty="0"/>
              <a:t> als we dingen online doen, zoals huiswerk maken, informatie opzoeken of contact houden met school.</a:t>
            </a:r>
          </a:p>
          <a:p>
            <a:r>
              <a:rPr lang="nl-NL" sz="1200" dirty="0"/>
              <a:t>Digitale inclusie draait om vier dingen:</a:t>
            </a:r>
          </a:p>
          <a:p>
            <a:pPr marL="228600" indent="-228600">
              <a:buFont typeface="+mj-lt"/>
              <a:buAutoNum type="arabicPeriod"/>
            </a:pPr>
            <a:r>
              <a:rPr lang="nl-NL" sz="1200" b="1" dirty="0"/>
              <a:t>Toegang</a:t>
            </a:r>
            <a:r>
              <a:rPr lang="nl-NL" sz="1200" dirty="0"/>
              <a:t>: Heb je een computer, tablet of internet?</a:t>
            </a:r>
          </a:p>
          <a:p>
            <a:pPr marL="228600" indent="-228600">
              <a:buFont typeface="+mj-lt"/>
              <a:buAutoNum type="arabicPeriod"/>
            </a:pPr>
            <a:r>
              <a:rPr lang="nl-NL" sz="1200" b="1" dirty="0"/>
              <a:t>Vaardigheden</a:t>
            </a:r>
            <a:r>
              <a:rPr lang="nl-NL" sz="1200" dirty="0"/>
              <a:t>: Kun je goed omgaan met digitale apparaten?</a:t>
            </a:r>
          </a:p>
          <a:p>
            <a:pPr marL="228600" indent="-228600">
              <a:buFont typeface="+mj-lt"/>
              <a:buAutoNum type="arabicPeriod"/>
            </a:pPr>
            <a:r>
              <a:rPr lang="nl-NL" sz="1200" b="1" dirty="0"/>
              <a:t>Toegankelijkheid</a:t>
            </a:r>
            <a:r>
              <a:rPr lang="nl-NL" sz="1200" dirty="0"/>
              <a:t>: Zijn websites en apps makkelijk te gebruiken voor iedereen?</a:t>
            </a:r>
          </a:p>
          <a:p>
            <a:pPr marL="228600" indent="-228600">
              <a:buFont typeface="+mj-lt"/>
              <a:buAutoNum type="arabicPeriod"/>
            </a:pPr>
            <a:r>
              <a:rPr lang="nl-NL" sz="1200" b="1" dirty="0"/>
              <a:t>Veiligheid</a:t>
            </a:r>
            <a:r>
              <a:rPr lang="nl-NL" sz="1200" dirty="0"/>
              <a:t>: Voel je je veilig online en weet je hoe je je gegevens beschermt?</a:t>
            </a:r>
          </a:p>
          <a:p>
            <a:endParaRPr lang="nl-NL" sz="1200" dirty="0"/>
          </a:p>
        </p:txBody>
      </p:sp>
      <p:pic>
        <p:nvPicPr>
          <p:cNvPr id="6" name="Afbeelding 5" descr="Persoon die met kat zit">
            <a:extLst>
              <a:ext uri="{FF2B5EF4-FFF2-40B4-BE49-F238E27FC236}">
                <a16:creationId xmlns:a16="http://schemas.microsoft.com/office/drawing/2014/main" id="{05FCD040-0DFA-01FF-0280-3E68F3658A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0861" y="1608083"/>
            <a:ext cx="4885640" cy="3258207"/>
          </a:xfrm>
          <a:prstGeom prst="rect">
            <a:avLst/>
          </a:prstGeom>
        </p:spPr>
      </p:pic>
    </p:spTree>
    <p:extLst>
      <p:ext uri="{BB962C8B-B14F-4D97-AF65-F5344CB8AC3E}">
        <p14:creationId xmlns:p14="http://schemas.microsoft.com/office/powerpoint/2010/main" val="2299557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2A64C-2181-7F47-D992-876A6236FC72}"/>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00C55EBC-C71D-6BF2-1A36-2A3935E0627B}"/>
              </a:ext>
            </a:extLst>
          </p:cNvPr>
          <p:cNvSpPr>
            <a:spLocks noGrp="1"/>
          </p:cNvSpPr>
          <p:nvPr>
            <p:ph type="body" sz="quarter" idx="11"/>
          </p:nvPr>
        </p:nvSpPr>
        <p:spPr/>
        <p:txBody>
          <a:bodyPr/>
          <a:lstStyle/>
          <a:p>
            <a:r>
              <a:rPr lang="nl-NL" dirty="0"/>
              <a:t>Hoe zit dat:</a:t>
            </a:r>
          </a:p>
        </p:txBody>
      </p:sp>
      <p:sp>
        <p:nvSpPr>
          <p:cNvPr id="3" name="Tijdelijke aanduiding voor tekst 2">
            <a:extLst>
              <a:ext uri="{FF2B5EF4-FFF2-40B4-BE49-F238E27FC236}">
                <a16:creationId xmlns:a16="http://schemas.microsoft.com/office/drawing/2014/main" id="{D63FF47F-4619-C555-B058-90DA29315A6F}"/>
              </a:ext>
            </a:extLst>
          </p:cNvPr>
          <p:cNvSpPr>
            <a:spLocks noGrp="1"/>
          </p:cNvSpPr>
          <p:nvPr>
            <p:ph type="body" sz="quarter" idx="12"/>
          </p:nvPr>
        </p:nvSpPr>
        <p:spPr>
          <a:xfrm>
            <a:off x="609597" y="1324305"/>
            <a:ext cx="5486403" cy="1061543"/>
          </a:xfrm>
        </p:spPr>
        <p:txBody>
          <a:bodyPr>
            <a:noAutofit/>
          </a:bodyPr>
          <a:lstStyle/>
          <a:p>
            <a:r>
              <a:rPr lang="nl-NL" sz="1200" dirty="0"/>
              <a:t>In Nederland zijn veel dingen digitaal: school, bankzaken, afspraken maken, zelfs contact met de gemeente. Maar </a:t>
            </a:r>
            <a:r>
              <a:rPr lang="nl-NL" sz="1200" b="1" dirty="0"/>
              <a:t>niet iedereen kan goed meedoen</a:t>
            </a:r>
            <a:r>
              <a:rPr lang="nl-NL" sz="1200" dirty="0"/>
              <a:t>. Sommige kinderen hebben thuis geen laptop of internet. Andere mensen vinden computers moeilijk of snappen niet hoe ze veilig online kunnen zijn.</a:t>
            </a:r>
          </a:p>
          <a:p>
            <a:r>
              <a:rPr lang="nl-NL" sz="1200" dirty="0"/>
              <a:t>De overheid probeert te helpen. Er zijn projecten waarbij scholen laptops kunnen uitlenen. Ook zijn er lessen over veilig internet en digitale vaardigheden. Maar er is nog werk te doen: </a:t>
            </a:r>
            <a:r>
              <a:rPr lang="nl-NL" sz="1200" b="1" dirty="0"/>
              <a:t>meer dan 2 miljoen mensen in Nederland hebben moeite met digitale dingen</a:t>
            </a:r>
            <a:r>
              <a:rPr lang="nl-NL" sz="1200" dirty="0"/>
              <a:t>.</a:t>
            </a:r>
          </a:p>
          <a:p>
            <a:r>
              <a:rPr lang="nl-NL" sz="1200" dirty="0"/>
              <a:t>Bespreek de stelling(en) op de volgende dia(‘s).</a:t>
            </a:r>
            <a:endParaRPr lang="nl-NL" sz="800" dirty="0"/>
          </a:p>
          <a:p>
            <a:pPr>
              <a:lnSpc>
                <a:spcPct val="100000"/>
              </a:lnSpc>
            </a:pPr>
            <a:endParaRPr lang="nl-NL" sz="800" dirty="0"/>
          </a:p>
          <a:p>
            <a:pPr>
              <a:lnSpc>
                <a:spcPct val="100000"/>
              </a:lnSpc>
            </a:pPr>
            <a:endParaRPr lang="nl-NL" sz="800" dirty="0"/>
          </a:p>
          <a:p>
            <a:pPr>
              <a:lnSpc>
                <a:spcPct val="100000"/>
              </a:lnSpc>
            </a:pPr>
            <a:r>
              <a:rPr lang="nl-NL" sz="800" dirty="0"/>
              <a:t>Bronnen: </a:t>
            </a:r>
          </a:p>
          <a:p>
            <a:pPr>
              <a:lnSpc>
                <a:spcPct val="100000"/>
              </a:lnSpc>
            </a:pPr>
            <a:r>
              <a:rPr lang="nl-NL" sz="800" dirty="0" err="1">
                <a:hlinkClick r:id="rId3"/>
              </a:rPr>
              <a:t>Rathenau</a:t>
            </a:r>
            <a:r>
              <a:rPr lang="nl-NL" sz="800" dirty="0">
                <a:hlinkClick r:id="rId3"/>
              </a:rPr>
              <a:t> Instituut – Digitale inclusie </a:t>
            </a:r>
            <a:endParaRPr lang="nl-NL" sz="800" dirty="0"/>
          </a:p>
          <a:p>
            <a:pPr>
              <a:lnSpc>
                <a:spcPct val="100000"/>
              </a:lnSpc>
            </a:pPr>
            <a:r>
              <a:rPr lang="nl-NL" sz="800" dirty="0">
                <a:hlinkClick r:id="rId4"/>
              </a:rPr>
              <a:t>Digitale Overheid – Voortgang digitale inclusie </a:t>
            </a:r>
            <a:endParaRPr lang="nl-NL" sz="800" dirty="0"/>
          </a:p>
          <a:p>
            <a:pPr>
              <a:lnSpc>
                <a:spcPct val="100000"/>
              </a:lnSpc>
            </a:pPr>
            <a:r>
              <a:rPr lang="nl-NL" sz="800" dirty="0">
                <a:hlinkClick r:id="rId5"/>
              </a:rPr>
              <a:t>NRC – Digitaliseringsagenda jaagt ongelijkheid aan</a:t>
            </a:r>
            <a:endParaRPr lang="nl-NL" sz="800" dirty="0"/>
          </a:p>
          <a:p>
            <a:endParaRPr lang="nl-NL" sz="1200" dirty="0"/>
          </a:p>
        </p:txBody>
      </p:sp>
      <p:pic>
        <p:nvPicPr>
          <p:cNvPr id="4" name="Afbeelding 3" descr="Persoon die met kat zit">
            <a:extLst>
              <a:ext uri="{FF2B5EF4-FFF2-40B4-BE49-F238E27FC236}">
                <a16:creationId xmlns:a16="http://schemas.microsoft.com/office/drawing/2014/main" id="{37BB4D0B-B011-B10C-C689-53AAA76009E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50861" y="1608083"/>
            <a:ext cx="4885640" cy="3258207"/>
          </a:xfrm>
          <a:prstGeom prst="rect">
            <a:avLst/>
          </a:prstGeom>
        </p:spPr>
      </p:pic>
    </p:spTree>
    <p:extLst>
      <p:ext uri="{BB962C8B-B14F-4D97-AF65-F5344CB8AC3E}">
        <p14:creationId xmlns:p14="http://schemas.microsoft.com/office/powerpoint/2010/main" val="1605986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C7F41-0E42-3CDF-197C-A7AFA3634538}"/>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BD267A9-3F31-DA95-1249-6DD726FAE908}"/>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441C0CBE-D2D7-B877-D20E-FC0ECD46163E}"/>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“Scholen moeten laptops of tablets uitlenen aan kinderen die er geen hebben.”</a:t>
            </a:r>
          </a:p>
        </p:txBody>
      </p:sp>
      <p:sp>
        <p:nvSpPr>
          <p:cNvPr id="4" name="Tekstballon: ovaal 3" descr="Twee telefoons met gespreksballonnen">
            <a:extLst>
              <a:ext uri="{FF2B5EF4-FFF2-40B4-BE49-F238E27FC236}">
                <a16:creationId xmlns:a16="http://schemas.microsoft.com/office/drawing/2014/main" id="{D123E9AC-C199-B414-8CA7-93F0D152F7EE}"/>
              </a:ext>
            </a:extLst>
          </p:cNvPr>
          <p:cNvSpPr/>
          <p:nvPr/>
        </p:nvSpPr>
        <p:spPr>
          <a:xfrm>
            <a:off x="4787462" y="3771655"/>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74883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136264E-E2F2-8188-1F85-EE827F17CF2C}"/>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E8574D6F-3779-0D35-7479-A2A5E47CD4A3}"/>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“Iedereen in Nederland heeft recht op internet.”</a:t>
            </a:r>
          </a:p>
        </p:txBody>
      </p:sp>
      <p:sp>
        <p:nvSpPr>
          <p:cNvPr id="5" name="Tekstballon: ovaal 4" descr="Twee telefoons met gespreksballonnen">
            <a:extLst>
              <a:ext uri="{FF2B5EF4-FFF2-40B4-BE49-F238E27FC236}">
                <a16:creationId xmlns:a16="http://schemas.microsoft.com/office/drawing/2014/main" id="{A07FB9A9-905D-B293-607F-BEC3997891EC}"/>
              </a:ext>
            </a:extLst>
          </p:cNvPr>
          <p:cNvSpPr/>
          <p:nvPr/>
        </p:nvSpPr>
        <p:spPr>
          <a:xfrm>
            <a:off x="4787462" y="3776911"/>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188431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12825-23FD-1C55-A439-9824BA52FD84}"/>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7425B16-3890-22F2-8E4D-7F30D466AAAC}"/>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710B2B98-CD88-ECA4-2715-E02645DF17F4}"/>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“Het is de taak van de overheid om te zorgen dat iedereen mee kan doen online.”</a:t>
            </a:r>
          </a:p>
        </p:txBody>
      </p:sp>
      <p:sp>
        <p:nvSpPr>
          <p:cNvPr id="7" name="Tekstballon: ovaal 6" descr="Twee telefoons met gespreksballonnen">
            <a:extLst>
              <a:ext uri="{FF2B5EF4-FFF2-40B4-BE49-F238E27FC236}">
                <a16:creationId xmlns:a16="http://schemas.microsoft.com/office/drawing/2014/main" id="{7A0C7DE6-5778-242B-7231-F8D7EA1E18F1}"/>
              </a:ext>
            </a:extLst>
          </p:cNvPr>
          <p:cNvSpPr/>
          <p:nvPr/>
        </p:nvSpPr>
        <p:spPr>
          <a:xfrm>
            <a:off x="4787462" y="3776911"/>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61611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E0BBF9A-BB63-39CF-55BE-14C3F89A6B8E}"/>
              </a:ext>
            </a:extLst>
          </p:cNvPr>
          <p:cNvSpPr>
            <a:spLocks noGrp="1"/>
          </p:cNvSpPr>
          <p:nvPr>
            <p:ph type="body" sz="quarter" idx="11"/>
          </p:nvPr>
        </p:nvSpPr>
        <p:spPr>
          <a:xfrm>
            <a:off x="609599" y="466574"/>
            <a:ext cx="11026902" cy="701041"/>
          </a:xfrm>
        </p:spPr>
        <p:txBody>
          <a:bodyPr/>
          <a:lstStyle/>
          <a:p>
            <a:r>
              <a:rPr lang="nl-NL" dirty="0">
                <a:solidFill>
                  <a:schemeClr val="bg1"/>
                </a:solidFill>
              </a:rPr>
              <a:t>Opdracht</a:t>
            </a:r>
            <a:r>
              <a:rPr lang="nl-NL" dirty="0"/>
              <a:t> </a:t>
            </a:r>
          </a:p>
        </p:txBody>
      </p:sp>
      <p:sp>
        <p:nvSpPr>
          <p:cNvPr id="3" name="Tijdelijke aanduiding voor tekst 2">
            <a:extLst>
              <a:ext uri="{FF2B5EF4-FFF2-40B4-BE49-F238E27FC236}">
                <a16:creationId xmlns:a16="http://schemas.microsoft.com/office/drawing/2014/main" id="{3E63CCFA-02EB-6E74-A6B5-2CF677A77587}"/>
              </a:ext>
            </a:extLst>
          </p:cNvPr>
          <p:cNvSpPr>
            <a:spLocks noGrp="1"/>
          </p:cNvSpPr>
          <p:nvPr>
            <p:ph type="body" sz="quarter" idx="12"/>
          </p:nvPr>
        </p:nvSpPr>
        <p:spPr>
          <a:xfrm>
            <a:off x="609599" y="1000763"/>
            <a:ext cx="6141262" cy="3623789"/>
          </a:xfrm>
        </p:spPr>
        <p:txBody>
          <a:bodyPr>
            <a:noAutofit/>
          </a:bodyPr>
          <a:lstStyle/>
          <a:p>
            <a:r>
              <a:rPr lang="nl-NL" sz="1600" dirty="0">
                <a:solidFill>
                  <a:schemeClr val="bg1"/>
                </a:solidFill>
              </a:rPr>
              <a:t>Ontwerp een </a:t>
            </a:r>
            <a:r>
              <a:rPr lang="nl-NL" sz="1600" b="1" dirty="0">
                <a:solidFill>
                  <a:schemeClr val="bg1"/>
                </a:solidFill>
              </a:rPr>
              <a:t>mini-campagne</a:t>
            </a:r>
            <a:r>
              <a:rPr lang="nl-NL" sz="1600" dirty="0">
                <a:solidFill>
                  <a:schemeClr val="bg1"/>
                </a:solidFill>
              </a:rPr>
              <a:t> (poster of flyer) over digitale inclusie.</a:t>
            </a:r>
          </a:p>
          <a:p>
            <a:r>
              <a:rPr lang="nl-NL" sz="1600" dirty="0">
                <a:solidFill>
                  <a:schemeClr val="bg1"/>
                </a:solidFill>
              </a:rPr>
              <a:t>Denk na over </a:t>
            </a:r>
            <a:r>
              <a:rPr lang="nl-NL" sz="1600" b="1" dirty="0">
                <a:solidFill>
                  <a:schemeClr val="bg1"/>
                </a:solidFill>
              </a:rPr>
              <a:t>problemen én oplossingen</a:t>
            </a:r>
            <a:r>
              <a:rPr lang="nl-NL" sz="1600" dirty="0">
                <a:solidFill>
                  <a:schemeClr val="bg1"/>
                </a:solidFill>
              </a:rPr>
              <a:t>: wat gebeurt er als iemand thuis geen internet heeft? Hoe kan school of de gemeente helpen?</a:t>
            </a:r>
          </a:p>
          <a:p>
            <a:r>
              <a:rPr lang="nl-NL" sz="1600" dirty="0">
                <a:solidFill>
                  <a:schemeClr val="bg1"/>
                </a:solidFill>
              </a:rPr>
              <a:t>Schrijf een krachtige </a:t>
            </a:r>
            <a:r>
              <a:rPr lang="nl-NL" sz="1600" b="1" dirty="0">
                <a:solidFill>
                  <a:schemeClr val="bg1"/>
                </a:solidFill>
              </a:rPr>
              <a:t>slogan</a:t>
            </a:r>
            <a:r>
              <a:rPr lang="nl-NL" sz="1600" dirty="0">
                <a:solidFill>
                  <a:schemeClr val="bg1"/>
                </a:solidFill>
              </a:rPr>
              <a:t> én een </a:t>
            </a:r>
            <a:r>
              <a:rPr lang="nl-NL" sz="1600" b="1" dirty="0">
                <a:solidFill>
                  <a:schemeClr val="bg1"/>
                </a:solidFill>
              </a:rPr>
              <a:t>korte uitleg </a:t>
            </a:r>
            <a:r>
              <a:rPr lang="nl-NL" sz="1600" dirty="0">
                <a:solidFill>
                  <a:schemeClr val="bg1"/>
                </a:solidFill>
              </a:rPr>
              <a:t>(100 woorden) waarom digitale inclusie belangrijk is.</a:t>
            </a:r>
          </a:p>
          <a:p>
            <a:r>
              <a:rPr lang="nl-NL" sz="1600" dirty="0">
                <a:solidFill>
                  <a:schemeClr val="bg1"/>
                </a:solidFill>
              </a:rPr>
              <a:t>Presenteer jullie campagne aan de klas alsof jullie een echte campagnegroep zijn.</a:t>
            </a:r>
          </a:p>
        </p:txBody>
      </p:sp>
      <p:pic>
        <p:nvPicPr>
          <p:cNvPr id="9" name="Afbeelding 8" descr="Persoon die met kat zit">
            <a:extLst>
              <a:ext uri="{FF2B5EF4-FFF2-40B4-BE49-F238E27FC236}">
                <a16:creationId xmlns:a16="http://schemas.microsoft.com/office/drawing/2014/main" id="{AD82CAF5-2333-1BD4-4CDE-C92EDDAA23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0861" y="1608083"/>
            <a:ext cx="4885640" cy="3258207"/>
          </a:xfrm>
          <a:prstGeom prst="rect">
            <a:avLst/>
          </a:prstGeom>
        </p:spPr>
      </p:pic>
    </p:spTree>
    <p:extLst>
      <p:ext uri="{BB962C8B-B14F-4D97-AF65-F5344CB8AC3E}">
        <p14:creationId xmlns:p14="http://schemas.microsoft.com/office/powerpoint/2010/main" val="3619957367"/>
      </p:ext>
    </p:extLst>
  </p:cSld>
  <p:clrMapOvr>
    <a:masterClrMapping/>
  </p:clrMapOvr>
</p:sld>
</file>

<file path=ppt/theme/theme1.xml><?xml version="1.0" encoding="utf-8"?>
<a:theme xmlns:a="http://schemas.openxmlformats.org/drawingml/2006/main" name="Mediabegrip week 27 Blijf in Balans Groep 7-8-klas 1-2">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Mediabegrip week 27 Blijf in Balans Groep 7-8-klas 1-2</Template>
  <TotalTime>5202</TotalTime>
  <Words>1175</Words>
  <Application>Microsoft Office PowerPoint</Application>
  <PresentationFormat>Breedbeeld</PresentationFormat>
  <Paragraphs>76</Paragraphs>
  <Slides>13</Slides>
  <Notes>9</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13</vt:i4>
      </vt:variant>
    </vt:vector>
  </HeadingPairs>
  <TitlesOfParts>
    <vt:vector size="17" baseType="lpstr">
      <vt:lpstr>Aptos</vt:lpstr>
      <vt:lpstr>Arial</vt:lpstr>
      <vt:lpstr>Poppins</vt:lpstr>
      <vt:lpstr>Mediabegrip week 27 Blijf in Balans Groep 7-8-klas 1-2</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Barry Kuijpers</dc:creator>
  <cp:lastModifiedBy>Barry Kuijpers</cp:lastModifiedBy>
  <cp:revision>93</cp:revision>
  <dcterms:created xsi:type="dcterms:W3CDTF">2025-03-13T12:26:38Z</dcterms:created>
  <dcterms:modified xsi:type="dcterms:W3CDTF">2025-11-21T10:18:32Z</dcterms:modified>
</cp:coreProperties>
</file>