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96" r:id="rId5"/>
    <p:sldId id="311" r:id="rId6"/>
    <p:sldId id="260" r:id="rId7"/>
    <p:sldId id="261" r:id="rId8"/>
    <p:sldId id="259" r:id="rId9"/>
    <p:sldId id="288" r:id="rId10"/>
    <p:sldId id="309" r:id="rId11"/>
    <p:sldId id="264" r:id="rId12"/>
    <p:sldId id="265" r:id="rId13"/>
    <p:sldId id="294"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21-11-2025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1CBAE-A7C2-50C6-8056-28704B77AAA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6E2BAFB-2B46-EF7D-92D5-2B64DA1A4E3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9ED73D2-F3A1-1F44-960B-8C039743BC5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39D372E-0967-D33F-8FA8-0376F2BE23BB}"/>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69030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1008664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21-11-2025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21-11-2025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21-11-2025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bol.com/nl/nl/f/offline/9300000017381951/?Referrer=ADVNLPPcef50300aee5c5380065bba51d680040002&amp;utm_source=40002&amp;utm_medium=Affiliates&amp;utm_campaign=CPS&amp;utm_content=txl"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digitaleoverheid.nl/nieuws/doe-mee-aan-de-week-van-digitale-inclusie/"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ww.rathenau.nl/sites/default/files/2025-09/Rathenau-Instituut-Digitale-inclusie-Bericht-aan-het-parlement.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4.jpg"/><Relationship Id="rId5" Type="http://schemas.openxmlformats.org/officeDocument/2006/relationships/hyperlink" Target="https://www.nrc.nl/nieuws/2025/08/18/digitaliseringsagenda-van-kabinet-jaagt-ongelijkheid-aan-a4903324" TargetMode="External"/><Relationship Id="rId4" Type="http://schemas.openxmlformats.org/officeDocument/2006/relationships/hyperlink" Target="https://www.digitaleoverheid.nl/overzicht-van-alle-onderwerpen/digitale-inclusie/voortgang-en-ontwikkeling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61" b="8261"/>
          <a:stretch/>
        </p:blipFill>
        <p:spPr>
          <a:xfrm>
            <a:off x="7304690" y="0"/>
            <a:ext cx="4887310" cy="5592695"/>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1" y="1784504"/>
            <a:ext cx="6363207" cy="3228930"/>
          </a:xfrm>
        </p:spPr>
        <p:txBody>
          <a:bodyPr/>
          <a:lstStyle/>
          <a:p>
            <a:r>
              <a:rPr lang="nl-NL" noProof="0" dirty="0"/>
              <a:t>Iedereen doet mee</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8" y="397034"/>
            <a:ext cx="4074655" cy="590937"/>
          </a:xfrm>
        </p:spPr>
        <p:txBody>
          <a:bodyPr>
            <a:normAutofit/>
          </a:bodyPr>
          <a:lstStyle/>
          <a:p>
            <a:r>
              <a:rPr lang="en-US" dirty="0"/>
              <a:t>Week 48, 2025 – Groep 5/6 &amp; (V)SO</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50" y="1774601"/>
            <a:ext cx="8214610" cy="3606696"/>
          </a:xfrm>
        </p:spPr>
        <p:txBody>
          <a:bodyPr>
            <a:normAutofit fontScale="70000" lnSpcReduction="20000"/>
          </a:bodyPr>
          <a:lstStyle/>
          <a:p>
            <a:r>
              <a:rPr lang="nl-NL" dirty="0">
                <a:solidFill>
                  <a:schemeClr val="bg1"/>
                </a:solidFill>
              </a:rPr>
              <a:t>Offline – Marco Kunst</a:t>
            </a:r>
          </a:p>
          <a:p>
            <a:r>
              <a:rPr lang="nl-NL" dirty="0"/>
              <a:t>“In het jaar 2037 zijn drones en robots die van alles kunnen helemaal niet zo bijzonder meer. Ze printen hele nieuwe steden en maken alles makkelijker voor de mensen. Toch? Mike verhuist naar de stad Nieuw Babylon. Hier is iedereen altijd online. De virtuele wereld en de realiteit lopen steeds verder in elkaar over. Het lijkt wel te mooi om waar te zijn. Maar dan ontvangt Mike een onheilspellende waarschuwing...</a:t>
            </a:r>
            <a:br>
              <a:rPr lang="nl-NL" dirty="0"/>
            </a:br>
            <a:r>
              <a:rPr lang="nl-NL" dirty="0"/>
              <a:t>Marco Kunst, de auteur van 'Het verlangen van de prins', schreef een superspannend toekomstverhaal. 'Offline' is een avontuurlijk sciencefiction-kinderboek. De futuristische sfeer is stoer en kleurrijk vastgelegd in de illustraties van Yannick </a:t>
            </a:r>
            <a:r>
              <a:rPr lang="nl-NL" dirty="0" err="1"/>
              <a:t>Pelegrin</a:t>
            </a:r>
            <a:r>
              <a:rPr lang="nl-NL" dirty="0"/>
              <a:t>.” (</a:t>
            </a:r>
            <a:r>
              <a:rPr lang="nl-NL" dirty="0">
                <a:solidFill>
                  <a:schemeClr val="bg1"/>
                </a:solidFill>
                <a:hlinkClick r:id="rId2">
                  <a:extLst>
                    <a:ext uri="{A12FA001-AC4F-418D-AE19-62706E023703}">
                      <ahyp:hlinkClr xmlns:ahyp="http://schemas.microsoft.com/office/drawing/2018/hyperlinkcolor" val="tx"/>
                    </a:ext>
                  </a:extLst>
                </a:hlinkClick>
              </a:rPr>
              <a:t>bol.com</a:t>
            </a:r>
            <a:r>
              <a:rPr lang="nl-NL" dirty="0"/>
              <a:t>)</a:t>
            </a:r>
          </a:p>
        </p:txBody>
      </p:sp>
      <p:pic>
        <p:nvPicPr>
          <p:cNvPr id="4" name="Afbeelding 3">
            <a:extLst>
              <a:ext uri="{FF2B5EF4-FFF2-40B4-BE49-F238E27FC236}">
                <a16:creationId xmlns:a16="http://schemas.microsoft.com/office/drawing/2014/main" id="{07865B83-1CF7-72D9-DD92-E2FDE503FF21}"/>
              </a:ext>
            </a:extLst>
          </p:cNvPr>
          <p:cNvPicPr>
            <a:picLocks noChangeAspect="1"/>
          </p:cNvPicPr>
          <p:nvPr/>
        </p:nvPicPr>
        <p:blipFill>
          <a:blip r:embed="rId3"/>
          <a:stretch>
            <a:fillRect/>
          </a:stretch>
        </p:blipFill>
        <p:spPr>
          <a:xfrm>
            <a:off x="9286942" y="998482"/>
            <a:ext cx="2295459" cy="3531476"/>
          </a:xfrm>
          <a:prstGeom prst="rect">
            <a:avLst/>
          </a:prstGeom>
        </p:spPr>
      </p:pic>
    </p:spTree>
    <p:extLst>
      <p:ext uri="{BB962C8B-B14F-4D97-AF65-F5344CB8AC3E}">
        <p14:creationId xmlns:p14="http://schemas.microsoft.com/office/powerpoint/2010/main" val="123341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642954" cy="3569650"/>
          </a:xfrm>
        </p:spPr>
        <p:txBody>
          <a:bodyPr>
            <a:normAutofit/>
          </a:bodyPr>
          <a:lstStyle/>
          <a:p>
            <a:r>
              <a:rPr lang="nl-NL" dirty="0">
                <a:solidFill>
                  <a:schemeClr val="bg1"/>
                </a:solidFill>
              </a:rPr>
              <a:t>Laat de poster zien aan de klas en leg kort uit wat jullie boodschap is. Reageer op elkaar.</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Digitaal burgerschap</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a:bodyPr>
          <a:lstStyle/>
          <a:p>
            <a:r>
              <a:rPr lang="nl-NL" dirty="0">
                <a:solidFill>
                  <a:schemeClr val="bg1"/>
                </a:solidFill>
              </a:rPr>
              <a:t>Speel het Stellingenspel! </a:t>
            </a:r>
          </a:p>
          <a:p>
            <a:r>
              <a:rPr lang="nl-NL" dirty="0">
                <a:solidFill>
                  <a:schemeClr val="bg1"/>
                </a:solidFill>
              </a:rPr>
              <a:t>Leg een lijn in het lokaal (bijvoorbeeld met tape of touw).</a:t>
            </a:r>
          </a:p>
          <a:p>
            <a:r>
              <a:rPr lang="nl-NL" dirty="0">
                <a:solidFill>
                  <a:schemeClr val="bg1"/>
                </a:solidFill>
              </a:rPr>
              <a:t>Eén kant = Eens, andere kant = Oneens.</a:t>
            </a:r>
          </a:p>
          <a:p>
            <a:r>
              <a:rPr lang="nl-NL" dirty="0">
                <a:solidFill>
                  <a:schemeClr val="bg1"/>
                </a:solidFill>
              </a:rPr>
              <a:t>Je leerkracht leest een stelling voor. Aan welke kant van de lijn sta jij? Eens of oneens?</a:t>
            </a:r>
          </a:p>
        </p:txBody>
      </p:sp>
      <p:sp>
        <p:nvSpPr>
          <p:cNvPr id="5" name="Tekstvak 4">
            <a:extLst>
              <a:ext uri="{FF2B5EF4-FFF2-40B4-BE49-F238E27FC236}">
                <a16:creationId xmlns:a16="http://schemas.microsoft.com/office/drawing/2014/main" id="{E3393439-254D-DCBF-FC5B-8D317871D5C9}"/>
              </a:ext>
            </a:extLst>
          </p:cNvPr>
          <p:cNvSpPr txBox="1"/>
          <p:nvPr/>
        </p:nvSpPr>
        <p:spPr>
          <a:xfrm>
            <a:off x="7641054" y="6099532"/>
            <a:ext cx="5276159" cy="584775"/>
          </a:xfrm>
          <a:prstGeom prst="rect">
            <a:avLst/>
          </a:prstGeom>
          <a:noFill/>
        </p:spPr>
        <p:txBody>
          <a:bodyPr wrap="square" rtlCol="0">
            <a:spAutoFit/>
          </a:bodyPr>
          <a:lstStyle/>
          <a:p>
            <a:r>
              <a:rPr lang="nl-NL" sz="1400" dirty="0">
                <a:solidFill>
                  <a:schemeClr val="accent4"/>
                </a:solidFill>
              </a:rPr>
              <a:t>Foto: Melle &amp; Lotte (Google Gemini)</a:t>
            </a:r>
          </a:p>
          <a:p>
            <a:endParaRPr lang="nl-NL" dirty="0"/>
          </a:p>
        </p:txBody>
      </p:sp>
      <p:pic>
        <p:nvPicPr>
          <p:cNvPr id="8" name="Afbeelding 7">
            <a:extLst>
              <a:ext uri="{FF2B5EF4-FFF2-40B4-BE49-F238E27FC236}">
                <a16:creationId xmlns:a16="http://schemas.microsoft.com/office/drawing/2014/main" id="{CC58DF6F-480A-75CC-4E29-CB8C4D4ECE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04082" y="435410"/>
            <a:ext cx="3555309" cy="4873677"/>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a:xfrm>
            <a:off x="609599" y="508616"/>
            <a:ext cx="11026902" cy="701041"/>
          </a:xfrm>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985260"/>
            <a:ext cx="11026902" cy="4528633"/>
          </a:xfrm>
        </p:spPr>
        <p:txBody>
          <a:bodyPr>
            <a:noAutofit/>
          </a:bodyPr>
          <a:lstStyle/>
          <a:p>
            <a:r>
              <a:rPr lang="nl-NL" sz="1200" dirty="0">
                <a:solidFill>
                  <a:srgbClr val="3F5061"/>
                </a:solidFill>
                <a:latin typeface="+mj-lt"/>
              </a:rPr>
              <a:t>Hoi,</a:t>
            </a:r>
            <a:endParaRPr lang="nl-NL" sz="1200" dirty="0">
              <a:latin typeface="+mj-lt"/>
            </a:endParaRPr>
          </a:p>
          <a:p>
            <a:r>
              <a:rPr lang="nl-NL" sz="1200" dirty="0">
                <a:latin typeface="+mj-lt"/>
              </a:rPr>
              <a:t>Er is een nieuw meisje bij ons in de klas gekomen: Lotte. Ze is nog heel stil, maar dat zou ik zelf ook zijn, denk ik… Ze zit nu naast mij, dus ik probeer haar zoveel mogelijk te helpen. Toen we met de </a:t>
            </a:r>
            <a:r>
              <a:rPr lang="nl-NL" sz="1200" dirty="0" err="1">
                <a:latin typeface="+mj-lt"/>
              </a:rPr>
              <a:t>Chromebooks</a:t>
            </a:r>
            <a:r>
              <a:rPr lang="nl-NL" sz="1200" dirty="0">
                <a:latin typeface="+mj-lt"/>
              </a:rPr>
              <a:t> gingen werken, bleef ze stil zitten. Ik dacht eerst dat ze de opdracht niet snapte, maar ze wist echt niet wat ze moest doen. Ze had nog nooit met een Chromebook of laptop gewerkt. Ze vertelde me: “Ik heb thuis geen wifi. We hebben ook geen laptop.” Ik keek op van mijn scherm. Geen wifi? Geen laptop? Hoe dan?</a:t>
            </a:r>
          </a:p>
          <a:p>
            <a:r>
              <a:rPr lang="nl-NL" sz="1200" dirty="0">
                <a:latin typeface="+mj-lt"/>
              </a:rPr>
              <a:t>Thuis zit ik vaak op mijn laptop. Ik maak huiswerk, kijk filmpjes, speel spelletjes. Als ik iets niet snap, zoek ik het op. Maar Lotte kan dat dus niet. En toch moet ze hetzelfde huiswerk maken als wij. Dat voelt niet eerlijk. Maar ze hebben het daar thuis echt niet. Te duur…</a:t>
            </a:r>
          </a:p>
          <a:p>
            <a:r>
              <a:rPr lang="nl-NL" sz="1200" dirty="0">
                <a:latin typeface="+mj-lt"/>
              </a:rPr>
              <a:t>Onze leraar had het vorige week op de dag van de Rechten van het Kind over dat iedereen recht heeft op goed onderwijs heeft. Ook als je thuis minder digitale dingen hebt. Dat heet digitale inclusie. Ik kende dat woord niet, maar het betekent dat iedereen mee moet kunnen doen. Ook online.</a:t>
            </a:r>
          </a:p>
          <a:p>
            <a:r>
              <a:rPr lang="nl-NL" sz="1200" dirty="0">
                <a:latin typeface="+mj-lt"/>
              </a:rPr>
              <a:t>Ik blijf er maar aan denken. Wat als je thuis niks hebt? Wat als je daardoor achterloopt? Ik wil niet dat Lotte zich buitengesloten voelt. Misschien kunnen we iets doen. Samen oefenen in de pauze. Of vragen of school een laptop kan lenen. Want leren moet voor iedereen zijn. Niet alleen voor kinderen met wifi.</a:t>
            </a:r>
          </a:p>
          <a:p>
            <a:r>
              <a:rPr lang="nl-NL" sz="1200" dirty="0">
                <a:latin typeface="+mj-lt"/>
              </a:rPr>
              <a:t>Ik ga iets bedenken. Want als iets oneerlijk is, moet je er iets aan doen. Doen jullie mee?</a:t>
            </a:r>
          </a:p>
          <a:p>
            <a:r>
              <a:rPr lang="nl-NL" sz="1200" dirty="0">
                <a:latin typeface="+mj-lt"/>
              </a:rPr>
              <a:t>Groetjes, Melle.</a:t>
            </a:r>
          </a:p>
        </p:txBody>
      </p:sp>
      <p:sp>
        <p:nvSpPr>
          <p:cNvPr id="4" name="Tekstballon: ovaal 3">
            <a:extLst>
              <a:ext uri="{FF2B5EF4-FFF2-40B4-BE49-F238E27FC236}">
                <a16:creationId xmlns:a16="http://schemas.microsoft.com/office/drawing/2014/main" id="{E2C06148-42B5-99E9-5673-2E38FF81FF87}"/>
              </a:ext>
            </a:extLst>
          </p:cNvPr>
          <p:cNvSpPr/>
          <p:nvPr/>
        </p:nvSpPr>
        <p:spPr>
          <a:xfrm>
            <a:off x="10740023" y="2544"/>
            <a:ext cx="1451977" cy="1207113"/>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2"/>
            <a:ext cx="5617906" cy="4684104"/>
          </a:xfrm>
        </p:spPr>
        <p:txBody>
          <a:bodyPr>
            <a:normAutofit fontScale="62500" lnSpcReduction="20000"/>
          </a:bodyPr>
          <a:lstStyle/>
          <a:p>
            <a:r>
              <a:rPr lang="nl-NL" b="1" dirty="0"/>
              <a:t>De hele week van 24 t/m 30 november is De Week van Digitaal Meedoen</a:t>
            </a:r>
          </a:p>
          <a:p>
            <a:r>
              <a:rPr lang="nl-NL" dirty="0"/>
              <a:t>Van </a:t>
            </a:r>
            <a:r>
              <a:rPr lang="nl-NL" dirty="0">
                <a:hlinkClick r:id="rId3"/>
              </a:rPr>
              <a:t>digitaleoverheid.nl</a:t>
            </a:r>
            <a:r>
              <a:rPr lang="nl-NL" dirty="0"/>
              <a:t>:</a:t>
            </a:r>
          </a:p>
          <a:p>
            <a:r>
              <a:rPr lang="nl-NL" dirty="0"/>
              <a:t>“De Alliantie Digitaal Samenleven organiseert samen met partners de Week van Digitale Inclusie. Het idee is simpel: iedereen in het netwerk organiseert in deze week een eigen activiteit rondom digitale inclusie. Samen brengen alle organisaties het onderwerp breed onder de aandacht, zowel lokaal als landelijk.</a:t>
            </a:r>
          </a:p>
          <a:p>
            <a:r>
              <a:rPr lang="nl-NL" dirty="0"/>
              <a:t>“Met deze allereerste Week van Digitale Inclusie willen we ervoor zorgen dat iedereen in Nederland weet waar je in de buurt terecht kunt als je digitaal vastloopt. Er is al enorm veel aanbod en dat zetten we tijdens deze week in de etalage. Zo zetten we samen digitale inclusie lokaal op de kaart”, aldus projectleider Femke Hammer van de Alliantie Digitaal Samenleven.”</a:t>
            </a:r>
          </a:p>
          <a:p>
            <a:endParaRPr lang="nl-NL" b="1" i="1" u="sng" dirty="0"/>
          </a:p>
          <a:p>
            <a:endParaRPr lang="nl-NL" dirty="0"/>
          </a:p>
          <a:p>
            <a:endParaRPr lang="nl-NL" dirty="0"/>
          </a:p>
        </p:txBody>
      </p:sp>
      <p:pic>
        <p:nvPicPr>
          <p:cNvPr id="6" name="Afbeelding 5">
            <a:extLst>
              <a:ext uri="{FF2B5EF4-FFF2-40B4-BE49-F238E27FC236}">
                <a16:creationId xmlns:a16="http://schemas.microsoft.com/office/drawing/2014/main" id="{8CA5C12C-97AB-D62E-0A3E-049395B81EFC}"/>
              </a:ext>
            </a:extLst>
          </p:cNvPr>
          <p:cNvPicPr>
            <a:picLocks noChangeAspect="1"/>
          </p:cNvPicPr>
          <p:nvPr/>
        </p:nvPicPr>
        <p:blipFill>
          <a:blip r:embed="rId4">
            <a:extLst>
              <a:ext uri="{28A0092B-C50C-407E-A947-70E740481C1C}">
                <a14:useLocalDpi xmlns:a14="http://schemas.microsoft.com/office/drawing/2010/main" val="0"/>
              </a:ext>
            </a:extLst>
          </a:blip>
          <a:srcRect l="15067" t="21453" r="14118" b="13929"/>
          <a:stretch>
            <a:fillRect/>
          </a:stretch>
        </p:blipFill>
        <p:spPr>
          <a:xfrm>
            <a:off x="6227505" y="1826172"/>
            <a:ext cx="5240746" cy="3586656"/>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6348251" cy="1061543"/>
          </a:xfrm>
        </p:spPr>
        <p:txBody>
          <a:bodyPr>
            <a:noAutofit/>
          </a:bodyPr>
          <a:lstStyle/>
          <a:p>
            <a:pPr>
              <a:lnSpc>
                <a:spcPct val="100000"/>
              </a:lnSpc>
            </a:pPr>
            <a:r>
              <a:rPr lang="nl-NL" sz="1200" b="1" dirty="0"/>
              <a:t>🧠 Wat is digitale inclusie?</a:t>
            </a:r>
          </a:p>
          <a:p>
            <a:r>
              <a:rPr lang="nl-NL" sz="1200" dirty="0"/>
              <a:t>Digitale inclusie betekent dat </a:t>
            </a:r>
            <a:r>
              <a:rPr lang="nl-NL" sz="1200" b="1" dirty="0"/>
              <a:t>iedereen mee moet kunnen doen in de digitale wereld</a:t>
            </a:r>
            <a:r>
              <a:rPr lang="nl-NL" sz="1200" dirty="0"/>
              <a:t>. Dus niet alleen kinderen met een laptop en wifi thuis, maar ook kinderen die dat niet hebben. Het gaat erom dat </a:t>
            </a:r>
            <a:r>
              <a:rPr lang="nl-NL" sz="1200" b="1" dirty="0"/>
              <a:t>niemand wordt buitengesloten</a:t>
            </a:r>
            <a:r>
              <a:rPr lang="nl-NL" sz="1200" dirty="0"/>
              <a:t> als we dingen online doen, zoals huiswerk maken, informatie opzoeken of contact houden met school.</a:t>
            </a:r>
          </a:p>
          <a:p>
            <a:r>
              <a:rPr lang="nl-NL" sz="1200" dirty="0"/>
              <a:t>Digitale inclusie draait om vier dingen:</a:t>
            </a:r>
          </a:p>
          <a:p>
            <a:pPr marL="228600" indent="-228600">
              <a:buFont typeface="+mj-lt"/>
              <a:buAutoNum type="arabicPeriod"/>
            </a:pPr>
            <a:r>
              <a:rPr lang="nl-NL" sz="1200" b="1" dirty="0"/>
              <a:t>Toegang</a:t>
            </a:r>
            <a:r>
              <a:rPr lang="nl-NL" sz="1200" dirty="0"/>
              <a:t>: Heb je een computer, tablet of internet?</a:t>
            </a:r>
          </a:p>
          <a:p>
            <a:pPr marL="228600" indent="-228600">
              <a:buFont typeface="+mj-lt"/>
              <a:buAutoNum type="arabicPeriod"/>
            </a:pPr>
            <a:r>
              <a:rPr lang="nl-NL" sz="1200" b="1" dirty="0"/>
              <a:t>Vaardigheden</a:t>
            </a:r>
            <a:r>
              <a:rPr lang="nl-NL" sz="1200" dirty="0"/>
              <a:t>: Kun je goed omgaan met digitale apparaten?</a:t>
            </a:r>
          </a:p>
          <a:p>
            <a:pPr marL="228600" indent="-228600">
              <a:buFont typeface="+mj-lt"/>
              <a:buAutoNum type="arabicPeriod"/>
            </a:pPr>
            <a:r>
              <a:rPr lang="nl-NL" sz="1200" b="1" dirty="0"/>
              <a:t>Toegankelijkheid</a:t>
            </a:r>
            <a:r>
              <a:rPr lang="nl-NL" sz="1200" dirty="0"/>
              <a:t>: Zijn websites en apps makkelijk te gebruiken voor iedereen?</a:t>
            </a:r>
          </a:p>
          <a:p>
            <a:pPr marL="228600" indent="-228600">
              <a:buFont typeface="+mj-lt"/>
              <a:buAutoNum type="arabicPeriod"/>
            </a:pPr>
            <a:r>
              <a:rPr lang="nl-NL" sz="1200" b="1" dirty="0"/>
              <a:t>Veiligheid</a:t>
            </a:r>
            <a:r>
              <a:rPr lang="nl-NL" sz="1200" dirty="0"/>
              <a:t>: Voel je je veilig online en weet je hoe je je gegevens beschermt?</a:t>
            </a:r>
          </a:p>
          <a:p>
            <a:endParaRPr lang="nl-NL" sz="1200" dirty="0"/>
          </a:p>
        </p:txBody>
      </p:sp>
      <p:pic>
        <p:nvPicPr>
          <p:cNvPr id="6" name="Afbeelding 5" descr="Persoon die met kat zit">
            <a:extLst>
              <a:ext uri="{FF2B5EF4-FFF2-40B4-BE49-F238E27FC236}">
                <a16:creationId xmlns:a16="http://schemas.microsoft.com/office/drawing/2014/main" id="{05FCD040-0DFA-01FF-0280-3E68F3658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861" y="1608083"/>
            <a:ext cx="4885640" cy="3258207"/>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A64C-2181-7F47-D992-876A6236FC72}"/>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0C55EBC-C71D-6BF2-1A36-2A3935E0627B}"/>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D63FF47F-4619-C555-B058-90DA29315A6F}"/>
              </a:ext>
            </a:extLst>
          </p:cNvPr>
          <p:cNvSpPr>
            <a:spLocks noGrp="1"/>
          </p:cNvSpPr>
          <p:nvPr>
            <p:ph type="body" sz="quarter" idx="12"/>
          </p:nvPr>
        </p:nvSpPr>
        <p:spPr>
          <a:xfrm>
            <a:off x="609597" y="1324305"/>
            <a:ext cx="5486403" cy="1061543"/>
          </a:xfrm>
        </p:spPr>
        <p:txBody>
          <a:bodyPr>
            <a:noAutofit/>
          </a:bodyPr>
          <a:lstStyle/>
          <a:p>
            <a:r>
              <a:rPr lang="nl-NL" sz="1200" dirty="0"/>
              <a:t>In Nederland zijn veel dingen digitaal: school, bankzaken, afspraken maken, zelfs contact met de gemeente. Maar </a:t>
            </a:r>
            <a:r>
              <a:rPr lang="nl-NL" sz="1200" b="1" dirty="0"/>
              <a:t>niet iedereen kan goed meedoen</a:t>
            </a:r>
            <a:r>
              <a:rPr lang="nl-NL" sz="1200" dirty="0"/>
              <a:t>. Sommige kinderen hebben thuis geen laptop of internet. Andere mensen vinden computers moeilijk of snappen niet hoe ze veilig online kunnen zijn.</a:t>
            </a:r>
          </a:p>
          <a:p>
            <a:r>
              <a:rPr lang="nl-NL" sz="1200" dirty="0"/>
              <a:t>De overheid probeert te helpen. Er zijn projecten waarbij scholen laptops kunnen uitlenen. Ook zijn er lessen over veilig internet en digitale vaardigheden. Maar er is nog werk te doen: </a:t>
            </a:r>
            <a:r>
              <a:rPr lang="nl-NL" sz="1200" b="1" dirty="0"/>
              <a:t>meer dan 2 miljoen mensen in Nederland hebben moeite met digitale dingen</a:t>
            </a:r>
            <a:r>
              <a:rPr lang="nl-NL" sz="1200" dirty="0"/>
              <a:t>.</a:t>
            </a:r>
          </a:p>
          <a:p>
            <a:pPr>
              <a:lnSpc>
                <a:spcPct val="100000"/>
              </a:lnSpc>
            </a:pPr>
            <a:endParaRPr lang="nl-NL" sz="800" dirty="0"/>
          </a:p>
          <a:p>
            <a:pPr>
              <a:lnSpc>
                <a:spcPct val="100000"/>
              </a:lnSpc>
            </a:pPr>
            <a:endParaRPr lang="nl-NL" sz="800" dirty="0"/>
          </a:p>
          <a:p>
            <a:pPr>
              <a:lnSpc>
                <a:spcPct val="100000"/>
              </a:lnSpc>
            </a:pPr>
            <a:endParaRPr lang="nl-NL" sz="800" dirty="0"/>
          </a:p>
          <a:p>
            <a:pPr>
              <a:lnSpc>
                <a:spcPct val="100000"/>
              </a:lnSpc>
            </a:pPr>
            <a:r>
              <a:rPr lang="nl-NL" sz="800" dirty="0"/>
              <a:t>Bronnen: </a:t>
            </a:r>
          </a:p>
          <a:p>
            <a:pPr>
              <a:lnSpc>
                <a:spcPct val="100000"/>
              </a:lnSpc>
            </a:pPr>
            <a:r>
              <a:rPr lang="nl-NL" sz="800" dirty="0" err="1">
                <a:hlinkClick r:id="rId3"/>
              </a:rPr>
              <a:t>Rathenau</a:t>
            </a:r>
            <a:r>
              <a:rPr lang="nl-NL" sz="800" dirty="0">
                <a:hlinkClick r:id="rId3"/>
              </a:rPr>
              <a:t> Instituut – Digitale inclusie </a:t>
            </a:r>
            <a:endParaRPr lang="nl-NL" sz="800" dirty="0"/>
          </a:p>
          <a:p>
            <a:pPr>
              <a:lnSpc>
                <a:spcPct val="100000"/>
              </a:lnSpc>
            </a:pPr>
            <a:r>
              <a:rPr lang="nl-NL" sz="800" dirty="0">
                <a:hlinkClick r:id="rId4"/>
              </a:rPr>
              <a:t>Digitale Overheid – Voortgang digitale inclusie </a:t>
            </a:r>
            <a:endParaRPr lang="nl-NL" sz="800" dirty="0"/>
          </a:p>
          <a:p>
            <a:pPr>
              <a:lnSpc>
                <a:spcPct val="100000"/>
              </a:lnSpc>
            </a:pPr>
            <a:r>
              <a:rPr lang="nl-NL" sz="800" dirty="0">
                <a:hlinkClick r:id="rId5"/>
              </a:rPr>
              <a:t>NRC – Digitaliseringsagenda jaagt ongelijkheid aan</a:t>
            </a:r>
            <a:endParaRPr lang="nl-NL" sz="800" dirty="0"/>
          </a:p>
          <a:p>
            <a:endParaRPr lang="nl-NL" sz="1200" dirty="0"/>
          </a:p>
        </p:txBody>
      </p:sp>
      <p:pic>
        <p:nvPicPr>
          <p:cNvPr id="4" name="Afbeelding 3" descr="Persoon die met kat zit">
            <a:extLst>
              <a:ext uri="{FF2B5EF4-FFF2-40B4-BE49-F238E27FC236}">
                <a16:creationId xmlns:a16="http://schemas.microsoft.com/office/drawing/2014/main" id="{37BB4D0B-B011-B10C-C689-53AAA76009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0861" y="1608083"/>
            <a:ext cx="4885640" cy="3258207"/>
          </a:xfrm>
          <a:prstGeom prst="rect">
            <a:avLst/>
          </a:prstGeom>
        </p:spPr>
      </p:pic>
    </p:spTree>
    <p:extLst>
      <p:ext uri="{BB962C8B-B14F-4D97-AF65-F5344CB8AC3E}">
        <p14:creationId xmlns:p14="http://schemas.microsoft.com/office/powerpoint/2010/main" val="160598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“Scholen moeten laptops of tablets uitlenen aan kinderen die er geen hebben.”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“School moet zorgen dat alle kinderen mee kunnen doen met digitale opdrachten.”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“Iedereen in Nederland heeft recht op internet.”</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00763"/>
            <a:ext cx="5738649" cy="3623789"/>
          </a:xfrm>
        </p:spPr>
        <p:txBody>
          <a:bodyPr>
            <a:noAutofit/>
          </a:bodyPr>
          <a:lstStyle/>
          <a:p>
            <a:r>
              <a:rPr lang="nl-NL" sz="1600" dirty="0">
                <a:solidFill>
                  <a:schemeClr val="bg1"/>
                </a:solidFill>
              </a:rPr>
              <a:t>Maak in groepjes een</a:t>
            </a:r>
            <a:r>
              <a:rPr lang="nl-NL" sz="1600" b="1" dirty="0">
                <a:solidFill>
                  <a:schemeClr val="bg1"/>
                </a:solidFill>
              </a:rPr>
              <a:t> poster </a:t>
            </a:r>
            <a:r>
              <a:rPr lang="nl-NL" sz="1600" dirty="0">
                <a:solidFill>
                  <a:schemeClr val="bg1"/>
                </a:solidFill>
              </a:rPr>
              <a:t>over digitale inclusie.</a:t>
            </a:r>
          </a:p>
          <a:p>
            <a:r>
              <a:rPr lang="nl-NL" sz="1600" dirty="0">
                <a:solidFill>
                  <a:schemeClr val="bg1"/>
                </a:solidFill>
              </a:rPr>
              <a:t>Zet er een </a:t>
            </a:r>
            <a:r>
              <a:rPr lang="nl-NL" sz="1600" b="1" dirty="0">
                <a:solidFill>
                  <a:schemeClr val="bg1"/>
                </a:solidFill>
              </a:rPr>
              <a:t>tekening</a:t>
            </a:r>
            <a:r>
              <a:rPr lang="nl-NL" sz="1600" dirty="0">
                <a:solidFill>
                  <a:schemeClr val="bg1"/>
                </a:solidFill>
              </a:rPr>
              <a:t> op van een klas waarin iedereen kan meedoen, ook kinderen die thuis geen laptop of wifi hebben.</a:t>
            </a:r>
          </a:p>
          <a:p>
            <a:r>
              <a:rPr lang="nl-NL" sz="1600" dirty="0">
                <a:solidFill>
                  <a:schemeClr val="bg1"/>
                </a:solidFill>
              </a:rPr>
              <a:t>Schrijf er een </a:t>
            </a:r>
            <a:r>
              <a:rPr lang="nl-NL" sz="1600" b="1" dirty="0">
                <a:solidFill>
                  <a:schemeClr val="bg1"/>
                </a:solidFill>
              </a:rPr>
              <a:t>slogan</a:t>
            </a:r>
            <a:r>
              <a:rPr lang="nl-NL" sz="1600" dirty="0">
                <a:solidFill>
                  <a:schemeClr val="bg1"/>
                </a:solidFill>
              </a:rPr>
              <a:t> bij, bijvoorbeeld: “Iedereen online mee!” of “Samen digitaal sterk!”.</a:t>
            </a:r>
          </a:p>
        </p:txBody>
      </p:sp>
      <p:pic>
        <p:nvPicPr>
          <p:cNvPr id="9" name="Afbeelding 8" descr="Persoon die met kat zit">
            <a:extLst>
              <a:ext uri="{FF2B5EF4-FFF2-40B4-BE49-F238E27FC236}">
                <a16:creationId xmlns:a16="http://schemas.microsoft.com/office/drawing/2014/main" id="{AD82CAF5-2333-1BD4-4CDE-C92EDDAA2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861" y="1608083"/>
            <a:ext cx="4885640" cy="3258207"/>
          </a:xfrm>
          <a:prstGeom prst="rect">
            <a:avLst/>
          </a:prstGeom>
        </p:spPr>
      </p:pic>
    </p:spTree>
    <p:extLst>
      <p:ext uri="{BB962C8B-B14F-4D97-AF65-F5344CB8AC3E}">
        <p14:creationId xmlns:p14="http://schemas.microsoft.com/office/powerpoint/2010/main" val="3619957367"/>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5172</TotalTime>
  <Words>1099</Words>
  <Application>Microsoft Office PowerPoint</Application>
  <PresentationFormat>Breedbeeld</PresentationFormat>
  <Paragraphs>74</Paragraphs>
  <Slides>13</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94</cp:revision>
  <dcterms:created xsi:type="dcterms:W3CDTF">2025-03-13T12:26:38Z</dcterms:created>
  <dcterms:modified xsi:type="dcterms:W3CDTF">2025-11-21T09:57:41Z</dcterms:modified>
</cp:coreProperties>
</file>