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60" r:id="rId6"/>
    <p:sldId id="261" r:id="rId7"/>
    <p:sldId id="259" r:id="rId8"/>
    <p:sldId id="288" r:id="rId9"/>
    <p:sldId id="309"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14-11-2025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14-11-2025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14-11-2025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14-11-2025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hartvannederland.nl/tech/nieuws/artikelen/temu-schendt-privacy-door-telefoon-s-nachts-te-ontgrendelen-en-berichten-te" TargetMode="External"/><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fairfriday.nl/artikel/fast-fashionbedrijf-shein-onder-het-vergrootglas/#:~:text=Milieuvervuiling,de%20vervuiling%20van%20onze%20planeet." TargetMode="External"/><Relationship Id="rId5" Type="http://schemas.openxmlformats.org/officeDocument/2006/relationships/hyperlink" Target="https://www.maxmeldpunt.nl/geld/chinese-webshops-zijn-spotgoedkoop-maar-kwaliteit-en-veiligheid-zijn-vaak-onder-de-maat/" TargetMode="External"/><Relationship Id="rId4" Type="http://schemas.openxmlformats.org/officeDocument/2006/relationships/hyperlink" Target="https://www.nu.nl/economie/6374223/veel-producten-van-temu-en-shein-zijn-volgens-consumentenbond-gevaarlijk.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BtYoXbCBZF4?feature=oembed" TargetMode="External"/><Relationship Id="rId5" Type="http://schemas.openxmlformats.org/officeDocument/2006/relationships/image" Target="../media/image12.jpeg"/><Relationship Id="rId4" Type="http://schemas.openxmlformats.org/officeDocument/2006/relationships/hyperlink" Target="https://nos.nl/artikel/2590041-black-friday-wordt-steeds-meer-een-black-november-kunnen-niet-meer-stoppe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XePsLhCwvmg?feature=oembed" TargetMode="External"/><Relationship Id="rId6" Type="http://schemas.openxmlformats.org/officeDocument/2006/relationships/image" Target="../media/image13.jpeg"/><Relationship Id="rId5" Type="http://schemas.openxmlformats.org/officeDocument/2006/relationships/hyperlink" Target="https://www.rijksoverheid.nl/onderwerpen/bescherming-van-consumenten/vraag-en-antwoord/waar-kan-ik-een-klacht-indienen-over-misleidende-reclame" TargetMode="External"/><Relationship Id="rId4" Type="http://schemas.openxmlformats.org/officeDocument/2006/relationships/hyperlink" Target="https://www.reclamecode.nl/nederlandse-reclame-code/algemeen-de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reclamecode.nl/nederlandse-reclame-code/algemeen-dee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jeugdbibliotheek.nl/catalogus/titel.42087805X.html/fake-/" TargetMode="External"/><Relationship Id="rId2" Type="http://schemas.openxmlformats.org/officeDocument/2006/relationships/hyperlink" Target="https://www.lannoo.be/nl/op-zoek-naar-de-waarheid"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61" b="8261"/>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Black Friday…</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8" y="397034"/>
            <a:ext cx="4074655" cy="590937"/>
          </a:xfrm>
        </p:spPr>
        <p:txBody>
          <a:bodyPr>
            <a:normAutofit/>
          </a:bodyPr>
          <a:lstStyle/>
          <a:p>
            <a:r>
              <a:rPr lang="en-US" dirty="0"/>
              <a:t>Week 46, 2025 – Groep 5/6 &amp;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reclame aan de groep. Welke producten zou jij wel willen kopen als ze echt waren? In hoeverre heeft de reclame jou beïnvloed?</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Digitaal burgerschap</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55000" lnSpcReduction="20000"/>
          </a:bodyPr>
          <a:lstStyle/>
          <a:p>
            <a:r>
              <a:rPr lang="nl-NL" dirty="0">
                <a:solidFill>
                  <a:schemeClr val="bg1"/>
                </a:solidFill>
              </a:rPr>
              <a:t>Steeds meer mensen bestellen producten uit Chinese webshops als </a:t>
            </a:r>
            <a:r>
              <a:rPr lang="nl-NL" dirty="0" err="1">
                <a:solidFill>
                  <a:schemeClr val="bg1"/>
                </a:solidFill>
              </a:rPr>
              <a:t>Shein</a:t>
            </a:r>
            <a:r>
              <a:rPr lang="nl-NL" dirty="0">
                <a:solidFill>
                  <a:schemeClr val="bg1"/>
                </a:solidFill>
              </a:rPr>
              <a:t> en </a:t>
            </a:r>
            <a:r>
              <a:rPr lang="nl-NL" dirty="0" err="1">
                <a:solidFill>
                  <a:schemeClr val="bg1"/>
                </a:solidFill>
              </a:rPr>
              <a:t>Temu</a:t>
            </a:r>
            <a:r>
              <a:rPr lang="nl-NL" dirty="0">
                <a:solidFill>
                  <a:schemeClr val="bg1"/>
                </a:solidFill>
              </a:rPr>
              <a:t>. Daar zitten nadelen aan:</a:t>
            </a:r>
          </a:p>
          <a:p>
            <a:pPr marL="342900" indent="-342900">
              <a:buFontTx/>
              <a:buChar char="-"/>
            </a:pPr>
            <a:r>
              <a:rPr lang="nl-NL" dirty="0">
                <a:solidFill>
                  <a:schemeClr val="bg1"/>
                </a:solidFill>
              </a:rPr>
              <a:t>De app van </a:t>
            </a:r>
            <a:r>
              <a:rPr lang="nl-NL" dirty="0" err="1">
                <a:solidFill>
                  <a:schemeClr val="bg1"/>
                </a:solidFill>
              </a:rPr>
              <a:t>Temu</a:t>
            </a:r>
            <a:r>
              <a:rPr lang="nl-NL" dirty="0">
                <a:solidFill>
                  <a:schemeClr val="bg1"/>
                </a:solidFill>
              </a:rPr>
              <a:t> is erg </a:t>
            </a:r>
            <a:r>
              <a:rPr lang="nl-NL" dirty="0">
                <a:solidFill>
                  <a:schemeClr val="accent4"/>
                </a:solidFill>
              </a:rPr>
              <a:t>onveilig</a:t>
            </a:r>
            <a:r>
              <a:rPr lang="nl-NL" dirty="0">
                <a:solidFill>
                  <a:schemeClr val="bg1"/>
                </a:solidFill>
              </a:rPr>
              <a:t>. Als je de voorwaarden accepteert mag </a:t>
            </a:r>
            <a:r>
              <a:rPr lang="nl-NL" dirty="0" err="1">
                <a:solidFill>
                  <a:schemeClr val="bg1"/>
                </a:solidFill>
              </a:rPr>
              <a:t>Temu</a:t>
            </a:r>
            <a:r>
              <a:rPr lang="nl-NL" dirty="0">
                <a:solidFill>
                  <a:schemeClr val="bg1"/>
                </a:solidFill>
              </a:rPr>
              <a:t> o.a.je berichten lezen, screenshots maken en audio opnemen. (Bron: </a:t>
            </a:r>
            <a:r>
              <a:rPr lang="nl-NL" dirty="0">
                <a:solidFill>
                  <a:schemeClr val="accent4"/>
                </a:solidFill>
                <a:hlinkClick r:id="rId3">
                  <a:extLst>
                    <a:ext uri="{A12FA001-AC4F-418D-AE19-62706E023703}">
                      <ahyp:hlinkClr xmlns:ahyp="http://schemas.microsoft.com/office/drawing/2018/hyperlinkcolor" val="tx"/>
                    </a:ext>
                  </a:extLst>
                </a:hlinkClick>
              </a:rPr>
              <a:t>Hart van Nederland</a:t>
            </a:r>
            <a:r>
              <a:rPr lang="nl-NL" dirty="0">
                <a:solidFill>
                  <a:schemeClr val="bg1"/>
                </a:solidFill>
              </a:rPr>
              <a:t>) </a:t>
            </a:r>
          </a:p>
          <a:p>
            <a:pPr marL="342900" indent="-342900">
              <a:buFontTx/>
              <a:buChar char="-"/>
            </a:pPr>
            <a:r>
              <a:rPr lang="nl-NL" dirty="0">
                <a:solidFill>
                  <a:schemeClr val="bg1"/>
                </a:solidFill>
              </a:rPr>
              <a:t>Veel producten van </a:t>
            </a:r>
            <a:r>
              <a:rPr lang="nl-NL" dirty="0" err="1">
                <a:solidFill>
                  <a:schemeClr val="bg1"/>
                </a:solidFill>
              </a:rPr>
              <a:t>Temu</a:t>
            </a:r>
            <a:r>
              <a:rPr lang="nl-NL" dirty="0">
                <a:solidFill>
                  <a:schemeClr val="bg1"/>
                </a:solidFill>
              </a:rPr>
              <a:t> en SHEIN zijn volgens de  Consumentenbond </a:t>
            </a:r>
            <a:r>
              <a:rPr lang="nl-NL" dirty="0">
                <a:solidFill>
                  <a:schemeClr val="accent4"/>
                </a:solidFill>
              </a:rPr>
              <a:t>gevaarlijk</a:t>
            </a:r>
            <a:r>
              <a:rPr lang="nl-NL" dirty="0">
                <a:solidFill>
                  <a:schemeClr val="bg1"/>
                </a:solidFill>
              </a:rPr>
              <a:t>. Er zitten onder andere veel giftige stoffen in. Daardoor kunnen ze gevaarlijk zijn voor bijvoorbeeld kinderen. (Bron: </a:t>
            </a:r>
            <a:r>
              <a:rPr lang="nl-NL" dirty="0">
                <a:solidFill>
                  <a:schemeClr val="accent4"/>
                </a:solidFill>
                <a:hlinkClick r:id="rId4">
                  <a:extLst>
                    <a:ext uri="{A12FA001-AC4F-418D-AE19-62706E023703}">
                      <ahyp:hlinkClr xmlns:ahyp="http://schemas.microsoft.com/office/drawing/2018/hyperlinkcolor" val="tx"/>
                    </a:ext>
                  </a:extLst>
                </a:hlinkClick>
              </a:rPr>
              <a:t>nu.nl</a:t>
            </a:r>
            <a:r>
              <a:rPr lang="nl-NL" dirty="0">
                <a:solidFill>
                  <a:schemeClr val="bg1"/>
                </a:solidFill>
              </a:rPr>
              <a:t>)</a:t>
            </a:r>
          </a:p>
          <a:p>
            <a:pPr marL="342900" indent="-342900">
              <a:buFontTx/>
              <a:buChar char="-"/>
            </a:pPr>
            <a:r>
              <a:rPr lang="nl-NL" dirty="0">
                <a:solidFill>
                  <a:schemeClr val="bg1"/>
                </a:solidFill>
              </a:rPr>
              <a:t>Hogere </a:t>
            </a:r>
            <a:r>
              <a:rPr lang="nl-NL" dirty="0">
                <a:solidFill>
                  <a:schemeClr val="accent4"/>
                </a:solidFill>
              </a:rPr>
              <a:t>milieu impact</a:t>
            </a:r>
            <a:r>
              <a:rPr lang="nl-NL" dirty="0">
                <a:solidFill>
                  <a:schemeClr val="bg1"/>
                </a:solidFill>
              </a:rPr>
              <a:t>: “het produceren en verschepen van producten vanuit China leidt tot een hoge CO2-uitstoot. Daarbij worden veel producten slecht verpakt en veroorzaken veel plastic afval.” (bron: </a:t>
            </a:r>
            <a:r>
              <a:rPr lang="nl-NL" dirty="0">
                <a:solidFill>
                  <a:schemeClr val="accent4"/>
                </a:solidFill>
                <a:hlinkClick r:id="rId5">
                  <a:extLst>
                    <a:ext uri="{A12FA001-AC4F-418D-AE19-62706E023703}">
                      <ahyp:hlinkClr xmlns:ahyp="http://schemas.microsoft.com/office/drawing/2018/hyperlinkcolor" val="tx"/>
                    </a:ext>
                  </a:extLst>
                </a:hlinkClick>
              </a:rPr>
              <a:t>maxmeldpunt.nl</a:t>
            </a:r>
            <a:r>
              <a:rPr lang="nl-NL" dirty="0">
                <a:solidFill>
                  <a:schemeClr val="bg1"/>
                </a:solidFill>
              </a:rPr>
              <a:t>) Omdat veel kleding van </a:t>
            </a:r>
            <a:r>
              <a:rPr lang="nl-NL" dirty="0" err="1">
                <a:solidFill>
                  <a:schemeClr val="bg1"/>
                </a:solidFill>
              </a:rPr>
              <a:t>Shein</a:t>
            </a:r>
            <a:r>
              <a:rPr lang="nl-NL" dirty="0">
                <a:solidFill>
                  <a:schemeClr val="bg1"/>
                </a:solidFill>
              </a:rPr>
              <a:t> gemaakt wordt met gevaarlijke stoffen en van slechte kwaliteit is, kan die kleding dus niet gerecycled worden en ontstaat er meer afval. (Bron: </a:t>
            </a:r>
            <a:r>
              <a:rPr lang="nl-NL" dirty="0">
                <a:solidFill>
                  <a:schemeClr val="accent4"/>
                </a:solidFill>
                <a:hlinkClick r:id="rId6">
                  <a:extLst>
                    <a:ext uri="{A12FA001-AC4F-418D-AE19-62706E023703}">
                      <ahyp:hlinkClr xmlns:ahyp="http://schemas.microsoft.com/office/drawing/2018/hyperlinkcolor" val="tx"/>
                    </a:ext>
                  </a:extLst>
                </a:hlinkClick>
              </a:rPr>
              <a:t>fairfriday.nl</a:t>
            </a:r>
            <a:r>
              <a:rPr lang="nl-NL" dirty="0">
                <a:solidFill>
                  <a:schemeClr val="bg1"/>
                </a:solidFill>
              </a:rPr>
              <a:t>)</a:t>
            </a:r>
          </a:p>
          <a:p>
            <a:pPr marL="342900" indent="-342900">
              <a:buFontTx/>
              <a:buChar char="-"/>
            </a:pPr>
            <a:r>
              <a:rPr lang="nl-NL" dirty="0">
                <a:solidFill>
                  <a:schemeClr val="bg1"/>
                </a:solidFill>
              </a:rPr>
              <a:t>Bovendien is het, door de </a:t>
            </a:r>
            <a:r>
              <a:rPr lang="nl-NL" dirty="0" err="1">
                <a:solidFill>
                  <a:schemeClr val="bg1"/>
                </a:solidFill>
              </a:rPr>
              <a:t>superlage</a:t>
            </a:r>
            <a:r>
              <a:rPr lang="nl-NL" dirty="0">
                <a:solidFill>
                  <a:schemeClr val="bg1"/>
                </a:solidFill>
              </a:rPr>
              <a:t> prijzen en het omzeilen van de wetgeving, voor de Nederlandse winkels moeilijk daarmee te concurreren. </a:t>
            </a:r>
          </a:p>
          <a:p>
            <a:r>
              <a:rPr lang="nl-NL" dirty="0">
                <a:solidFill>
                  <a:schemeClr val="bg1"/>
                </a:solidFill>
              </a:rPr>
              <a:t>Bespreek de stellingen.</a:t>
            </a: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shopping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704082" y="435410"/>
            <a:ext cx="3555310" cy="4873677"/>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555499" y="969088"/>
            <a:ext cx="10207094" cy="4538528"/>
          </a:xfrm>
        </p:spPr>
        <p:txBody>
          <a:bodyPr>
            <a:normAutofit/>
          </a:bodyPr>
          <a:lstStyle/>
          <a:p>
            <a:pPr algn="ctr"/>
            <a:r>
              <a:rPr lang="nl-NL" dirty="0">
                <a:solidFill>
                  <a:schemeClr val="tx1"/>
                </a:solidFill>
              </a:rPr>
              <a:t>Bespreek de stelling: </a:t>
            </a:r>
          </a:p>
          <a:p>
            <a:pPr algn="ctr"/>
            <a:endParaRPr lang="nl-NL" dirty="0">
              <a:solidFill>
                <a:schemeClr val="tx1"/>
              </a:solidFill>
            </a:endParaRPr>
          </a:p>
          <a:p>
            <a:pPr algn="ctr"/>
            <a:r>
              <a:rPr lang="nl-NL" dirty="0">
                <a:solidFill>
                  <a:schemeClr val="bg1"/>
                </a:solidFill>
              </a:rPr>
              <a:t>“In Nederland mogen alleen nog producten verkopen die voldoen aan de Europese wetgeving en niet schadelijk zijn voor het milieu. (Web)winkels die zich hier niet aan houden, moeten verboden worden.”</a:t>
            </a:r>
          </a:p>
          <a:p>
            <a:pPr algn="ctr"/>
            <a:endParaRPr lang="nl-NL" dirty="0">
              <a:solidFill>
                <a:schemeClr val="tx1"/>
              </a:solidFill>
            </a:endParaRPr>
          </a:p>
          <a:p>
            <a:pPr algn="ctr"/>
            <a:r>
              <a:rPr lang="nl-NL" dirty="0">
                <a:solidFill>
                  <a:schemeClr val="bg1"/>
                </a:solidFill>
              </a:rPr>
              <a:t>“Ik koop nooit (meer) iets via deze webwinkels.”</a:t>
            </a:r>
          </a:p>
          <a:p>
            <a:pPr algn="ctr"/>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solidFill>
                  <a:srgbClr val="3F5061"/>
                </a:solidFill>
                <a:latin typeface="Arial" panose="020B0604020202020204" pitchFamily="34" charset="0"/>
              </a:rPr>
              <a:t>Hoi,</a:t>
            </a:r>
            <a:endParaRPr lang="nl-NL" sz="1200" dirty="0"/>
          </a:p>
          <a:p>
            <a:r>
              <a:rPr lang="nl-NL" sz="1200" dirty="0">
                <a:solidFill>
                  <a:srgbClr val="3F5061"/>
                </a:solidFill>
                <a:latin typeface="Arial" panose="020B0604020202020204" pitchFamily="34" charset="0"/>
              </a:rPr>
              <a:t>Overal, maar dan ook overal zie en hoor ik het. Al weken. Black Friday… Iedere reclame gaat daarover. Als ik samen met mijn ouders naar de televisie kijk, als we in de auto naar de radio luisteren en als ik online op mijn </a:t>
            </a:r>
            <a:r>
              <a:rPr lang="nl-NL" sz="1200" dirty="0" err="1">
                <a:solidFill>
                  <a:srgbClr val="3F5061"/>
                </a:solidFill>
                <a:latin typeface="Arial" panose="020B0604020202020204" pitchFamily="34" charset="0"/>
              </a:rPr>
              <a:t>social</a:t>
            </a:r>
            <a:r>
              <a:rPr lang="nl-NL" sz="1200" dirty="0">
                <a:solidFill>
                  <a:srgbClr val="3F5061"/>
                </a:solidFill>
                <a:latin typeface="Arial" panose="020B0604020202020204" pitchFamily="34" charset="0"/>
              </a:rPr>
              <a:t> media kijk. Alleen maar reclames, aanbiedingen en kortingen. Fijn hoor, dat alles nu net zo voor de feestdagen in de aanbieding is. Maar is dat wel zo? Is alles ook echt goedkoper? Ik heb ook wel eens gehoord dat winkels eerst alles duurder maken en dan met Black Friday zogenaamd een aanbieding hebben, maar dan betaal je dus gewoon de normale prijs… Wel slim… Maar mag dat zo maar?</a:t>
            </a:r>
            <a:endParaRPr lang="nl-NL" sz="1200" dirty="0"/>
          </a:p>
          <a:p>
            <a:r>
              <a:rPr lang="nl-NL" sz="1200" dirty="0">
                <a:solidFill>
                  <a:srgbClr val="3F5061"/>
                </a:solidFill>
                <a:latin typeface="Arial" panose="020B0604020202020204" pitchFamily="34" charset="0"/>
              </a:rPr>
              <a:t>Welke regels zouden er gelden voor reclames? Je mag vast niet zomaar alles zeggen. Je mag toch zeker niet liegen over wat je verkoopt?</a:t>
            </a:r>
            <a:endParaRPr lang="nl-NL" sz="1200" dirty="0"/>
          </a:p>
          <a:p>
            <a:r>
              <a:rPr lang="nl-NL" sz="1200" dirty="0">
                <a:solidFill>
                  <a:srgbClr val="3F5061"/>
                </a:solidFill>
                <a:latin typeface="Arial" panose="020B0604020202020204" pitchFamily="34" charset="0"/>
              </a:rPr>
              <a:t>Nou, ik trap er in ieder geval niet zomaar in. Ik kijk altijd heel goed wat er staat en als ik een aanbieding zie die te mooi is om waar te zijn, onderzoek ik altijd even verder. Ik kijk dan bijvoorbeeld op andere websites naar de prijzen en de omschrijving.</a:t>
            </a:r>
            <a:endParaRPr lang="nl-NL" sz="1200" dirty="0"/>
          </a:p>
          <a:p>
            <a:r>
              <a:rPr lang="nl-NL" sz="1200" dirty="0">
                <a:solidFill>
                  <a:srgbClr val="3F5061"/>
                </a:solidFill>
                <a:latin typeface="Arial" panose="020B0604020202020204" pitchFamily="34" charset="0"/>
              </a:rPr>
              <a:t>En trouwens: wat is dat eigenlijk Black Friday? Waar komt dat eigenlijk vandaan? Ik denk dat het uit Amerika komt en nu ook hier gehouden wordt, maar dat weet ik niet zeker.</a:t>
            </a:r>
            <a:endParaRPr lang="nl-NL" sz="1200" dirty="0"/>
          </a:p>
          <a:p>
            <a:r>
              <a:rPr lang="nl-NL" sz="1200" dirty="0">
                <a:solidFill>
                  <a:srgbClr val="3F5061"/>
                </a:solidFill>
                <a:latin typeface="Arial" panose="020B0604020202020204" pitchFamily="34" charset="0"/>
              </a:rPr>
              <a:t>Nou ja, ik word in ieder geval knettergek van al die Black Friday reclames. Kunnen die reclamemakers nou niet iets leuks en origineels bedenken?</a:t>
            </a:r>
            <a:endParaRPr lang="nl-NL" sz="1200" dirty="0"/>
          </a:p>
          <a:p>
            <a:r>
              <a:rPr lang="nl-NL" sz="1200" dirty="0">
                <a:solidFill>
                  <a:srgbClr val="3F5061"/>
                </a:solidFill>
                <a:latin typeface="Arial" panose="020B0604020202020204" pitchFamily="34" charset="0"/>
              </a:rPr>
              <a:t>Gelukkig is binnenkort weer allemaal achter de rug. En dan komen de feestdagen er weer aan. Dan is het waarschijnlijk weer tijd voor al die sfeervolle kerstreclames. Met gezellige taferelen voor de open haard en sneeuw en de Kerstman. Dat geeft me tenminste weer een lekker knus gevoel.</a:t>
            </a:r>
          </a:p>
          <a:p>
            <a:r>
              <a:rPr lang="nl-NL" sz="1200" dirty="0">
                <a:solidFill>
                  <a:srgbClr val="3F5061"/>
                </a:solidFill>
                <a:latin typeface="Arial" panose="020B0604020202020204" pitchFamily="34" charset="0"/>
              </a:rPr>
              <a:t>Wat is jouw favoriete reclame?</a:t>
            </a:r>
            <a:endParaRPr lang="nl-NL" sz="1200" dirty="0"/>
          </a:p>
          <a:p>
            <a:r>
              <a:rPr lang="nl-NL" sz="1200" dirty="0">
                <a:solidFill>
                  <a:srgbClr val="3F5061"/>
                </a:solidFill>
                <a:latin typeface="Arial" panose="020B0604020202020204" pitchFamily="34" charset="0"/>
              </a:rPr>
              <a:t>Groetjes, Melle.</a:t>
            </a:r>
            <a:endParaRPr lang="nl-NL" sz="1200" dirty="0"/>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70000" lnSpcReduction="20000"/>
          </a:bodyPr>
          <a:lstStyle/>
          <a:p>
            <a:r>
              <a:rPr lang="nl-NL" dirty="0"/>
              <a:t>Overal (op tv, de radio en op internet) gaat het de laatste weken over Black Friday.</a:t>
            </a:r>
          </a:p>
          <a:p>
            <a:r>
              <a:rPr lang="nl-NL" dirty="0"/>
              <a:t>De reclames, kortingen en aanbiedingen vliegen je om de oren. Maar waar komt het vandaan? En is het allemaal wel echt? Wat zijn eigenlijk de regels van reclame maken? </a:t>
            </a:r>
          </a:p>
          <a:p>
            <a:r>
              <a:rPr lang="nl-NL" dirty="0"/>
              <a:t>Van </a:t>
            </a:r>
            <a:r>
              <a:rPr lang="nl-NL" dirty="0">
                <a:hlinkClick r:id="rId4"/>
              </a:rPr>
              <a:t>nos.nl</a:t>
            </a:r>
            <a:r>
              <a:rPr lang="nl-NL" dirty="0"/>
              <a:t>:</a:t>
            </a:r>
          </a:p>
          <a:p>
            <a:r>
              <a:rPr lang="nl-NL" dirty="0"/>
              <a:t>“Wat begon als een </a:t>
            </a:r>
            <a:r>
              <a:rPr lang="nl-NL" dirty="0" err="1"/>
              <a:t>koopjesdag</a:t>
            </a:r>
            <a:r>
              <a:rPr lang="nl-NL" dirty="0"/>
              <a:t>, begint steeds meer te lijken op een koopjesmaand. Black Friday valt traditioneel pas aan het einde van november, maar winkels strooien nu al met aanbiedingen en advertenties. De hoop van winkels is op meer omzet, maar ook de stevige concurrentie kan winkels bijna dwingen eerder te beginnen..”</a:t>
            </a:r>
          </a:p>
          <a:p>
            <a:endParaRPr lang="nl-NL" dirty="0"/>
          </a:p>
          <a:p>
            <a:endParaRPr lang="nl-NL" dirty="0"/>
          </a:p>
        </p:txBody>
      </p:sp>
      <p:pic>
        <p:nvPicPr>
          <p:cNvPr id="4" name="Onlinemedia 3" title="Black Friday steeds vaker Black November">
            <a:hlinkClick r:id="" action="ppaction://media"/>
            <a:extLst>
              <a:ext uri="{FF2B5EF4-FFF2-40B4-BE49-F238E27FC236}">
                <a16:creationId xmlns:a16="http://schemas.microsoft.com/office/drawing/2014/main" id="{274B2D71-C6C4-3BB0-5222-A1FB6B3046AD}"/>
              </a:ext>
            </a:extLst>
          </p:cNvPr>
          <p:cNvPicPr>
            <a:picLocks noRot="1" noChangeAspect="1"/>
          </p:cNvPicPr>
          <p:nvPr>
            <a:videoFile r:link="rId1"/>
          </p:nvPr>
        </p:nvPicPr>
        <p:blipFill>
          <a:blip r:embed="rId5"/>
          <a:stretch>
            <a:fillRect/>
          </a:stretch>
        </p:blipFill>
        <p:spPr>
          <a:xfrm>
            <a:off x="8088532" y="0"/>
            <a:ext cx="3875087" cy="6858000"/>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10783618" cy="1061543"/>
          </a:xfrm>
        </p:spPr>
        <p:txBody>
          <a:bodyPr>
            <a:noAutofit/>
          </a:bodyPr>
          <a:lstStyle/>
          <a:p>
            <a:r>
              <a:rPr lang="nl-NL" sz="1200" dirty="0"/>
              <a:t>Black Friday is in Amerika de dag na een belangrijke feestdag (</a:t>
            </a:r>
            <a:r>
              <a:rPr lang="nl-NL" sz="1200" dirty="0" err="1"/>
              <a:t>Thanksgiving</a:t>
            </a:r>
            <a:r>
              <a:rPr lang="nl-NL" sz="1200" dirty="0"/>
              <a:t>) die altijd op de vierde donderdag van november gehouden wordt. De dag erna zijn veel mensen vrij en gaan dan winkelen. De winkels zijn dan heel druk en bieden veel kortingen. Daarom noemen we die dag Black Friday (“zwarte vrijdag”), zoals we in de zomer de hele drukke dagen op de snelweg “Zwarte zaterdag” noemen.</a:t>
            </a:r>
          </a:p>
          <a:p>
            <a:endParaRPr lang="nl-NL" sz="1200" dirty="0"/>
          </a:p>
          <a:p>
            <a:endParaRPr lang="nl-NL" sz="1200" dirty="0"/>
          </a:p>
        </p:txBody>
      </p:sp>
      <p:sp>
        <p:nvSpPr>
          <p:cNvPr id="5" name="Tijdelijke aanduiding voor tekst 2">
            <a:extLst>
              <a:ext uri="{FF2B5EF4-FFF2-40B4-BE49-F238E27FC236}">
                <a16:creationId xmlns:a16="http://schemas.microsoft.com/office/drawing/2014/main" id="{39FC82DF-A4BD-58D4-3E75-8A78D613BD3E}"/>
              </a:ext>
            </a:extLst>
          </p:cNvPr>
          <p:cNvSpPr txBox="1">
            <a:spLocks/>
          </p:cNvSpPr>
          <p:nvPr/>
        </p:nvSpPr>
        <p:spPr>
          <a:xfrm>
            <a:off x="609597" y="2254470"/>
            <a:ext cx="5486403" cy="106154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7429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2001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u="sng" dirty="0"/>
              <a:t>Wat zijn de regels voor reclame?</a:t>
            </a:r>
            <a:endParaRPr lang="nl-NL" sz="1200" dirty="0"/>
          </a:p>
          <a:p>
            <a:r>
              <a:rPr lang="nl-NL" sz="1200" dirty="0"/>
              <a:t>De regels voor reclame-uitingen staan in de </a:t>
            </a:r>
            <a:r>
              <a:rPr lang="nl-NL" sz="1200" dirty="0">
                <a:hlinkClick r:id="rId4"/>
              </a:rPr>
              <a:t>Nederlandse Reclame Code</a:t>
            </a:r>
            <a:r>
              <a:rPr lang="nl-NL" sz="1200" dirty="0"/>
              <a:t>. Over het algemeen gelden de volgende regels:</a:t>
            </a:r>
          </a:p>
          <a:p>
            <a:pPr marL="171450" indent="-171450">
              <a:buFont typeface="Arial" panose="020B0604020202020204" pitchFamily="34" charset="0"/>
              <a:buChar char="•"/>
            </a:pPr>
            <a:r>
              <a:rPr lang="nl-NL" sz="1200" dirty="0"/>
              <a:t>Je mag niet liegen in reclames;</a:t>
            </a:r>
          </a:p>
          <a:p>
            <a:pPr marL="171450" indent="-171450">
              <a:buFont typeface="Arial" panose="020B0604020202020204" pitchFamily="34" charset="0"/>
              <a:buChar char="•"/>
            </a:pPr>
            <a:r>
              <a:rPr lang="nl-NL" sz="1200" dirty="0"/>
              <a:t>Je mag geen belangrijke informatie over wat je verkoopt weglaten;</a:t>
            </a:r>
          </a:p>
          <a:p>
            <a:pPr marL="171450" indent="-171450">
              <a:buFont typeface="Arial" panose="020B0604020202020204" pitchFamily="34" charset="0"/>
              <a:buChar char="•"/>
            </a:pPr>
            <a:r>
              <a:rPr lang="nl-NL" sz="1200" dirty="0"/>
              <a:t>Reclame mag niet onfatsoenlijk zijn.</a:t>
            </a:r>
          </a:p>
          <a:p>
            <a:pPr marL="171450" indent="-171450">
              <a:buFont typeface="Arial" panose="020B0604020202020204" pitchFamily="34" charset="0"/>
              <a:buChar char="•"/>
            </a:pPr>
            <a:r>
              <a:rPr lang="nl-NL" sz="1200" dirty="0"/>
              <a:t>Voor reclame voor kinderen gelden strengere regels dan voor reclame voor volwassenen.</a:t>
            </a:r>
          </a:p>
          <a:p>
            <a:r>
              <a:rPr lang="nl-NL" sz="1200" dirty="0"/>
              <a:t>Bron: </a:t>
            </a:r>
            <a:r>
              <a:rPr lang="nl-NL" sz="1200" dirty="0">
                <a:hlinkClick r:id="rId5"/>
              </a:rPr>
              <a:t>rijksoverheid.nl</a:t>
            </a:r>
            <a:endParaRPr lang="nl-NL" sz="1200" dirty="0"/>
          </a:p>
          <a:p>
            <a:r>
              <a:rPr lang="nl-NL" sz="1200" dirty="0"/>
              <a:t>Bekijk de video van het Jeugdjournaal (van 2024) en bepreek de stelling(en) op de volgende dia(‘s).</a:t>
            </a:r>
          </a:p>
          <a:p>
            <a:endParaRPr lang="nl-NL" sz="1200" dirty="0"/>
          </a:p>
          <a:p>
            <a:endParaRPr lang="nl-NL" sz="1200" dirty="0"/>
          </a:p>
        </p:txBody>
      </p:sp>
      <p:pic>
        <p:nvPicPr>
          <p:cNvPr id="7" name="Onlinemedia 6" title="Hoge kortingen want het is Black Friday!">
            <a:hlinkClick r:id="" action="ppaction://media"/>
            <a:extLst>
              <a:ext uri="{FF2B5EF4-FFF2-40B4-BE49-F238E27FC236}">
                <a16:creationId xmlns:a16="http://schemas.microsoft.com/office/drawing/2014/main" id="{F99A31D1-55E5-021E-CE17-F730445AD444}"/>
              </a:ext>
            </a:extLst>
          </p:cNvPr>
          <p:cNvPicPr>
            <a:picLocks noRot="1" noChangeAspect="1"/>
          </p:cNvPicPr>
          <p:nvPr>
            <a:videoFile r:link="rId1"/>
          </p:nvPr>
        </p:nvPicPr>
        <p:blipFill>
          <a:blip r:embed="rId6"/>
          <a:stretch>
            <a:fillRect/>
          </a:stretch>
        </p:blipFill>
        <p:spPr>
          <a:xfrm>
            <a:off x="5923354" y="2724893"/>
            <a:ext cx="5869034" cy="3316012"/>
          </a:xfrm>
          <a:prstGeom prst="rect">
            <a:avLst/>
          </a:prstGeom>
        </p:spPr>
      </p:pic>
    </p:spTree>
    <p:extLst>
      <p:ext uri="{BB962C8B-B14F-4D97-AF65-F5344CB8AC3E}">
        <p14:creationId xmlns:p14="http://schemas.microsoft.com/office/powerpoint/2010/main" val="22995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“Reclames vertellen </a:t>
            </a:r>
            <a:r>
              <a:rPr lang="nl-NL" b="1" dirty="0"/>
              <a:t>altijd</a:t>
            </a:r>
            <a:r>
              <a:rPr lang="nl-NL" dirty="0"/>
              <a:t> de waarheid over een product.”</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“Reclames maken je </a:t>
            </a:r>
            <a:r>
              <a:rPr lang="nl-NL" b="1" dirty="0"/>
              <a:t>onzeker</a:t>
            </a:r>
            <a:r>
              <a:rPr lang="nl-NL" dirty="0"/>
              <a:t> over je huidige spullen, zodat je de nieuwe wilt kopen.”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koopt een product alleen omdat je het </a:t>
            </a:r>
            <a:r>
              <a:rPr lang="nl-NL" b="1" dirty="0"/>
              <a:t>echt</a:t>
            </a:r>
            <a:r>
              <a:rPr lang="nl-NL" dirty="0"/>
              <a:t> wilt, niet omdat de reclame je dat vertelt.”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5738649" cy="3623789"/>
          </a:xfrm>
        </p:spPr>
        <p:txBody>
          <a:bodyPr>
            <a:noAutofit/>
          </a:bodyPr>
          <a:lstStyle/>
          <a:p>
            <a:pPr marL="457200" indent="-457200">
              <a:buFont typeface="+mj-lt"/>
              <a:buAutoNum type="arabicPeriod"/>
            </a:pPr>
            <a:r>
              <a:rPr lang="nl-NL" sz="1400" dirty="0">
                <a:solidFill>
                  <a:schemeClr val="bg1"/>
                </a:solidFill>
              </a:rPr>
              <a:t>Bedenk een fantastisch nieuw product. Je mag zelf weten wat: een nieuw soort shampoo, </a:t>
            </a:r>
            <a:r>
              <a:rPr lang="nl-NL" sz="1400" dirty="0" err="1">
                <a:solidFill>
                  <a:schemeClr val="bg1"/>
                </a:solidFill>
              </a:rPr>
              <a:t>skincare</a:t>
            </a:r>
            <a:r>
              <a:rPr lang="nl-NL" sz="1400" dirty="0">
                <a:solidFill>
                  <a:schemeClr val="bg1"/>
                </a:solidFill>
              </a:rPr>
              <a:t>-product, smartphone met ingebouwde beamer, jij bepaalt. Wees creatief!</a:t>
            </a:r>
          </a:p>
          <a:p>
            <a:pPr marL="457200" indent="-457200">
              <a:buFont typeface="+mj-lt"/>
              <a:buAutoNum type="arabicPeriod"/>
            </a:pPr>
            <a:r>
              <a:rPr lang="nl-NL" sz="1400" dirty="0">
                <a:solidFill>
                  <a:schemeClr val="bg1"/>
                </a:solidFill>
              </a:rPr>
              <a:t>Maak voor jouw product een reclame. Video, poster, radiospotje: ook dat mag je zelf bedenken, zolang je de reclame maar digitaal maakt. Met </a:t>
            </a:r>
            <a:r>
              <a:rPr lang="nl-NL" sz="1400" dirty="0" err="1">
                <a:solidFill>
                  <a:schemeClr val="bg1"/>
                </a:solidFill>
              </a:rPr>
              <a:t>Canva</a:t>
            </a:r>
            <a:r>
              <a:rPr lang="nl-NL" sz="1400" dirty="0">
                <a:solidFill>
                  <a:schemeClr val="bg1"/>
                </a:solidFill>
              </a:rPr>
              <a:t>, PowerPoint, </a:t>
            </a:r>
            <a:r>
              <a:rPr lang="nl-NL" sz="1400" dirty="0" err="1">
                <a:solidFill>
                  <a:schemeClr val="bg1"/>
                </a:solidFill>
              </a:rPr>
              <a:t>iMovie</a:t>
            </a:r>
            <a:r>
              <a:rPr lang="nl-NL" sz="1400" dirty="0">
                <a:solidFill>
                  <a:schemeClr val="bg1"/>
                </a:solidFill>
              </a:rPr>
              <a:t>, jij bepaalt. Wees creatief!</a:t>
            </a:r>
          </a:p>
          <a:p>
            <a:r>
              <a:rPr lang="nl-NL" sz="1400" dirty="0">
                <a:solidFill>
                  <a:schemeClr val="bg1"/>
                </a:solidFill>
              </a:rPr>
              <a:t>Denk bij het maken van je reclame wel aan de regels van de </a:t>
            </a:r>
            <a:r>
              <a:rPr lang="nl-NL" sz="1400" dirty="0">
                <a:solidFill>
                  <a:schemeClr val="accent4"/>
                </a:solidFill>
                <a:hlinkClick r:id="rId3">
                  <a:extLst>
                    <a:ext uri="{A12FA001-AC4F-418D-AE19-62706E023703}">
                      <ahyp:hlinkClr xmlns:ahyp="http://schemas.microsoft.com/office/drawing/2018/hyperlinkcolor" val="tx"/>
                    </a:ext>
                  </a:extLst>
                </a:hlinkClick>
              </a:rPr>
              <a:t>Reclame Code</a:t>
            </a:r>
            <a:r>
              <a:rPr lang="nl-NL" sz="1400" dirty="0">
                <a:solidFill>
                  <a:schemeClr val="bg1"/>
                </a:solidFill>
              </a:rPr>
              <a:t>!</a:t>
            </a:r>
          </a:p>
          <a:p>
            <a:pPr marL="285750" indent="-285750">
              <a:buFontTx/>
              <a:buChar char="-"/>
            </a:pPr>
            <a:endParaRPr lang="nl-NL" sz="1400" dirty="0">
              <a:solidFill>
                <a:schemeClr val="accent4">
                  <a:lumMod val="75000"/>
                </a:schemeClr>
              </a:solidFill>
            </a:endParaRPr>
          </a:p>
        </p:txBody>
      </p:sp>
      <p:pic>
        <p:nvPicPr>
          <p:cNvPr id="4" name="Afbeelding 3">
            <a:extLst>
              <a:ext uri="{FF2B5EF4-FFF2-40B4-BE49-F238E27FC236}">
                <a16:creationId xmlns:a16="http://schemas.microsoft.com/office/drawing/2014/main" id="{06DDEC87-1D58-6F40-E203-527672442F72}"/>
              </a:ext>
            </a:extLst>
          </p:cNvPr>
          <p:cNvPicPr>
            <a:picLocks noChangeAspect="1"/>
          </p:cNvPicPr>
          <p:nvPr/>
        </p:nvPicPr>
        <p:blipFill>
          <a:blip r:embed="rId4"/>
          <a:stretch>
            <a:fillRect/>
          </a:stretch>
        </p:blipFill>
        <p:spPr>
          <a:xfrm>
            <a:off x="6713365" y="0"/>
            <a:ext cx="4869036" cy="5469724"/>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70000" lnSpcReduction="20000"/>
          </a:bodyPr>
          <a:lstStyle/>
          <a:p>
            <a:r>
              <a:rPr lang="nl-NL" dirty="0">
                <a:solidFill>
                  <a:schemeClr val="bg1"/>
                </a:solidFill>
              </a:rPr>
              <a:t>Voor 9-12 jaar: Op zoek naar de waarheid – Julie de Graaf</a:t>
            </a:r>
          </a:p>
          <a:p>
            <a:r>
              <a:rPr lang="nl-NL" i="1" dirty="0"/>
              <a:t>“</a:t>
            </a:r>
            <a:r>
              <a:rPr lang="nl-NL" dirty="0"/>
              <a:t>Onze ontdekkingsreis gaat langs de Vallei der Verzinsels, de Archipel van ai-ai-AI en de Hoogvlaktes van Hersenspinsels. Maar vrees niet! Door te vragen, te onderzoeken en te twijfelen, komen we samen steeds een stap dichter bij het antwoord op de vraag: 'Wat is de waarheid?'</a:t>
            </a:r>
            <a:r>
              <a:rPr lang="nl-NL" i="1" dirty="0"/>
              <a:t>“ </a:t>
            </a:r>
            <a:r>
              <a:rPr lang="nl-NL" dirty="0"/>
              <a:t>(</a:t>
            </a:r>
            <a:r>
              <a:rPr lang="nl-NL" dirty="0">
                <a:solidFill>
                  <a:schemeClr val="accent4"/>
                </a:solidFill>
                <a:hlinkClick r:id="rId2">
                  <a:extLst>
                    <a:ext uri="{A12FA001-AC4F-418D-AE19-62706E023703}">
                      <ahyp:hlinkClr xmlns:ahyp="http://schemas.microsoft.com/office/drawing/2018/hyperlinkcolor" val="tx"/>
                    </a:ext>
                  </a:extLst>
                </a:hlinkClick>
              </a:rPr>
              <a:t>lannoo.be</a:t>
            </a:r>
            <a:r>
              <a:rPr lang="nl-NL" dirty="0"/>
              <a:t>)</a:t>
            </a:r>
          </a:p>
          <a:p>
            <a:r>
              <a:rPr lang="nl-NL" dirty="0">
                <a:solidFill>
                  <a:schemeClr val="bg1"/>
                </a:solidFill>
              </a:rPr>
              <a:t>Voor 12-15 jaar: Fake – Annemarie Bon</a:t>
            </a:r>
          </a:p>
          <a:p>
            <a:r>
              <a:rPr lang="nl-NL" i="1" dirty="0"/>
              <a:t>“</a:t>
            </a:r>
            <a:r>
              <a:rPr lang="nl-NL" dirty="0"/>
              <a:t>Hoe weet je of iets waar is of niet? Lees hoe je onzin en feiten </a:t>
            </a:r>
            <a:r>
              <a:rPr lang="nl-NL" dirty="0" err="1"/>
              <a:t>uitelkaar</a:t>
            </a:r>
            <a:r>
              <a:rPr lang="nl-NL" dirty="0"/>
              <a:t> houdt. Met aandacht voor o.a. werking van het brein, </a:t>
            </a:r>
            <a:r>
              <a:rPr lang="nl-NL" dirty="0" err="1"/>
              <a:t>broodjeaapverhalen</a:t>
            </a:r>
            <a:r>
              <a:rPr lang="nl-NL" dirty="0"/>
              <a:t>, bijgeloof, kwakzalverij en slim surfen. Met quizvragen of iets waar is of niet en stripachtige kleurenillustraties.” (</a:t>
            </a:r>
            <a:r>
              <a:rPr lang="nl-NL" dirty="0">
                <a:solidFill>
                  <a:schemeClr val="accent4"/>
                </a:solidFill>
                <a:hlinkClick r:id="rId3">
                  <a:extLst>
                    <a:ext uri="{A12FA001-AC4F-418D-AE19-62706E023703}">
                      <ahyp:hlinkClr xmlns:ahyp="http://schemas.microsoft.com/office/drawing/2018/hyperlinkcolor" val="tx"/>
                    </a:ext>
                  </a:extLst>
                </a:hlinkClick>
              </a:rPr>
              <a:t>jeugdbibliotheek.nl</a:t>
            </a:r>
            <a:r>
              <a:rPr lang="nl-NL" dirty="0"/>
              <a:t>)</a:t>
            </a:r>
          </a:p>
        </p:txBody>
      </p:sp>
      <p:pic>
        <p:nvPicPr>
          <p:cNvPr id="4" name="Afbeelding 3">
            <a:extLst>
              <a:ext uri="{FF2B5EF4-FFF2-40B4-BE49-F238E27FC236}">
                <a16:creationId xmlns:a16="http://schemas.microsoft.com/office/drawing/2014/main" id="{8F7B2166-4C5C-BFF3-EE45-23554694270B}"/>
              </a:ext>
            </a:extLst>
          </p:cNvPr>
          <p:cNvPicPr>
            <a:picLocks noChangeAspect="1"/>
          </p:cNvPicPr>
          <p:nvPr/>
        </p:nvPicPr>
        <p:blipFill>
          <a:blip r:embed="rId4"/>
          <a:stretch>
            <a:fillRect/>
          </a:stretch>
        </p:blipFill>
        <p:spPr>
          <a:xfrm>
            <a:off x="8674320" y="243052"/>
            <a:ext cx="2272596" cy="3185949"/>
          </a:xfrm>
          <a:prstGeom prst="rect">
            <a:avLst/>
          </a:prstGeom>
        </p:spPr>
      </p:pic>
      <p:pic>
        <p:nvPicPr>
          <p:cNvPr id="5" name="Afbeelding 4">
            <a:extLst>
              <a:ext uri="{FF2B5EF4-FFF2-40B4-BE49-F238E27FC236}">
                <a16:creationId xmlns:a16="http://schemas.microsoft.com/office/drawing/2014/main" id="{3A6D010E-93B9-1BAA-41CC-AC5279D25808}"/>
              </a:ext>
            </a:extLst>
          </p:cNvPr>
          <p:cNvPicPr>
            <a:picLocks noChangeAspect="1"/>
          </p:cNvPicPr>
          <p:nvPr/>
        </p:nvPicPr>
        <p:blipFill>
          <a:blip r:embed="rId5"/>
          <a:stretch>
            <a:fillRect/>
          </a:stretch>
        </p:blipFill>
        <p:spPr>
          <a:xfrm>
            <a:off x="10152993" y="2906767"/>
            <a:ext cx="1776248" cy="2642169"/>
          </a:xfrm>
          <a:prstGeom prst="rect">
            <a:avLst/>
          </a:prstGeom>
        </p:spPr>
      </p:pic>
    </p:spTree>
    <p:extLst>
      <p:ext uri="{BB962C8B-B14F-4D97-AF65-F5344CB8AC3E}">
        <p14:creationId xmlns:p14="http://schemas.microsoft.com/office/powerpoint/2010/main" val="1233415968"/>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5113</TotalTime>
  <Words>1273</Words>
  <Application>Microsoft Office PowerPoint</Application>
  <PresentationFormat>Breedbeeld</PresentationFormat>
  <Paragraphs>78</Paragraphs>
  <Slides>13</Slides>
  <Notes>9</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91</cp:revision>
  <dcterms:created xsi:type="dcterms:W3CDTF">2025-03-13T12:26:38Z</dcterms:created>
  <dcterms:modified xsi:type="dcterms:W3CDTF">2025-11-14T10:24:52Z</dcterms:modified>
</cp:coreProperties>
</file>