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58" r:id="rId4"/>
    <p:sldId id="296" r:id="rId5"/>
    <p:sldId id="259" r:id="rId6"/>
    <p:sldId id="260" r:id="rId7"/>
    <p:sldId id="261" r:id="rId8"/>
    <p:sldId id="288" r:id="rId9"/>
    <p:sldId id="308" r:id="rId10"/>
    <p:sldId id="264" r:id="rId11"/>
    <p:sldId id="265" r:id="rId12"/>
    <p:sldId id="294" r:id="rId13"/>
    <p:sldId id="302"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709" autoAdjust="0"/>
  </p:normalViewPr>
  <p:slideViewPr>
    <p:cSldViewPr snapToGrid="0">
      <p:cViewPr varScale="1">
        <p:scale>
          <a:sx n="91" d="100"/>
          <a:sy n="91" d="100"/>
        </p:scale>
        <p:origin x="1350"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3955F1-DAC8-45FF-AE94-8D08E98FA4FB}" type="datetimeFigureOut">
              <a:rPr lang="nl-NL" smtClean="0"/>
              <a:t>7-11-2025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240F96-ACCF-45F3-93A2-B308BC42A2F8}" type="slidenum">
              <a:rPr lang="nl-NL" smtClean="0"/>
              <a:t>‹nr.›</a:t>
            </a:fld>
            <a:endParaRPr lang="nl-NL"/>
          </a:p>
        </p:txBody>
      </p:sp>
    </p:spTree>
    <p:extLst>
      <p:ext uri="{BB962C8B-B14F-4D97-AF65-F5344CB8AC3E}">
        <p14:creationId xmlns:p14="http://schemas.microsoft.com/office/powerpoint/2010/main" val="425836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2</a:t>
            </a:fld>
            <a:endParaRPr lang="nl-NL"/>
          </a:p>
        </p:txBody>
      </p:sp>
    </p:spTree>
    <p:extLst>
      <p:ext uri="{BB962C8B-B14F-4D97-AF65-F5344CB8AC3E}">
        <p14:creationId xmlns:p14="http://schemas.microsoft.com/office/powerpoint/2010/main" val="618503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3</a:t>
            </a:fld>
            <a:endParaRPr lang="nl-NL"/>
          </a:p>
        </p:txBody>
      </p:sp>
    </p:spTree>
    <p:extLst>
      <p:ext uri="{BB962C8B-B14F-4D97-AF65-F5344CB8AC3E}">
        <p14:creationId xmlns:p14="http://schemas.microsoft.com/office/powerpoint/2010/main" val="357246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4</a:t>
            </a:fld>
            <a:endParaRPr lang="nl-NL"/>
          </a:p>
        </p:txBody>
      </p:sp>
    </p:spTree>
    <p:extLst>
      <p:ext uri="{BB962C8B-B14F-4D97-AF65-F5344CB8AC3E}">
        <p14:creationId xmlns:p14="http://schemas.microsoft.com/office/powerpoint/2010/main" val="1935979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5</a:t>
            </a:fld>
            <a:endParaRPr lang="nl-NL"/>
          </a:p>
        </p:txBody>
      </p:sp>
    </p:spTree>
    <p:extLst>
      <p:ext uri="{BB962C8B-B14F-4D97-AF65-F5344CB8AC3E}">
        <p14:creationId xmlns:p14="http://schemas.microsoft.com/office/powerpoint/2010/main" val="2437552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1EE18-DC17-2A8B-A1B4-9B4D4BCA2F4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2D30C15-974F-BDDB-F79A-6FB7E34EE5C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FF3BAD1-5252-1421-853D-A2EE82192BF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61AD1C75-80F6-5FA2-B893-00DAF204C2D5}"/>
              </a:ext>
            </a:extLst>
          </p:cNvPr>
          <p:cNvSpPr>
            <a:spLocks noGrp="1"/>
          </p:cNvSpPr>
          <p:nvPr>
            <p:ph type="sldNum" sz="quarter" idx="5"/>
          </p:nvPr>
        </p:nvSpPr>
        <p:spPr/>
        <p:txBody>
          <a:bodyPr/>
          <a:lstStyle/>
          <a:p>
            <a:fld id="{50240F96-ACCF-45F3-93A2-B308BC42A2F8}" type="slidenum">
              <a:rPr lang="nl-NL" smtClean="0"/>
              <a:t>6</a:t>
            </a:fld>
            <a:endParaRPr lang="nl-NL"/>
          </a:p>
        </p:txBody>
      </p:sp>
    </p:spTree>
    <p:extLst>
      <p:ext uri="{BB962C8B-B14F-4D97-AF65-F5344CB8AC3E}">
        <p14:creationId xmlns:p14="http://schemas.microsoft.com/office/powerpoint/2010/main" val="2420694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6E5AA-C2A6-7A66-2D55-C8709916E56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B354D03-BA02-4723-D4AB-B2923218213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364A03E-1CAD-E991-BCE7-FF2C10B0600B}"/>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13A4C482-99BC-BE02-1555-15BD5048E8E8}"/>
              </a:ext>
            </a:extLst>
          </p:cNvPr>
          <p:cNvSpPr>
            <a:spLocks noGrp="1"/>
          </p:cNvSpPr>
          <p:nvPr>
            <p:ph type="sldNum" sz="quarter" idx="5"/>
          </p:nvPr>
        </p:nvSpPr>
        <p:spPr/>
        <p:txBody>
          <a:bodyPr/>
          <a:lstStyle/>
          <a:p>
            <a:fld id="{50240F96-ACCF-45F3-93A2-B308BC42A2F8}" type="slidenum">
              <a:rPr lang="nl-NL" smtClean="0"/>
              <a:t>7</a:t>
            </a:fld>
            <a:endParaRPr lang="nl-NL"/>
          </a:p>
        </p:txBody>
      </p:sp>
    </p:spTree>
    <p:extLst>
      <p:ext uri="{BB962C8B-B14F-4D97-AF65-F5344CB8AC3E}">
        <p14:creationId xmlns:p14="http://schemas.microsoft.com/office/powerpoint/2010/main" val="2471725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buFont typeface="Arial" panose="020B0604020202020204" pitchFamily="34" charset="0"/>
              <a:buChar char="•"/>
            </a:pPr>
            <a:r>
              <a:rPr lang="nl-NL" dirty="0"/>
              <a:t>Inleidende dia</a:t>
            </a:r>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8</a:t>
            </a:fld>
            <a:endParaRPr lang="nl-NL"/>
          </a:p>
        </p:txBody>
      </p:sp>
    </p:spTree>
    <p:extLst>
      <p:ext uri="{BB962C8B-B14F-4D97-AF65-F5344CB8AC3E}">
        <p14:creationId xmlns:p14="http://schemas.microsoft.com/office/powerpoint/2010/main" val="3652368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t>
            </a:r>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12</a:t>
            </a:fld>
            <a:endParaRPr lang="nl-NL"/>
          </a:p>
        </p:txBody>
      </p:sp>
    </p:spTree>
    <p:extLst>
      <p:ext uri="{BB962C8B-B14F-4D97-AF65-F5344CB8AC3E}">
        <p14:creationId xmlns:p14="http://schemas.microsoft.com/office/powerpoint/2010/main" val="1008664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67E0D-5065-3FF6-BADF-C46B9CAA524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A858B0B-11CE-FCF3-6ED3-C99E34B452E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5960605-003E-9C54-E7FC-13905EA7F2EB}"/>
              </a:ext>
            </a:extLst>
          </p:cNvPr>
          <p:cNvSpPr>
            <a:spLocks noGrp="1"/>
          </p:cNvSpPr>
          <p:nvPr>
            <p:ph type="body" idx="1"/>
          </p:nvPr>
        </p:nvSpPr>
        <p:spPr/>
        <p:txBody>
          <a:bodyPr/>
          <a:lstStyle/>
          <a:p>
            <a:r>
              <a:rPr lang="nl-NL" dirty="0"/>
              <a:t>.</a:t>
            </a:r>
          </a:p>
        </p:txBody>
      </p:sp>
      <p:sp>
        <p:nvSpPr>
          <p:cNvPr id="4" name="Tijdelijke aanduiding voor dianummer 3">
            <a:extLst>
              <a:ext uri="{FF2B5EF4-FFF2-40B4-BE49-F238E27FC236}">
                <a16:creationId xmlns:a16="http://schemas.microsoft.com/office/drawing/2014/main" id="{DF3B1E5D-A264-A260-4EE2-888E32A7DFD7}"/>
              </a:ext>
            </a:extLst>
          </p:cNvPr>
          <p:cNvSpPr>
            <a:spLocks noGrp="1"/>
          </p:cNvSpPr>
          <p:nvPr>
            <p:ph type="sldNum" sz="quarter" idx="5"/>
          </p:nvPr>
        </p:nvSpPr>
        <p:spPr/>
        <p:txBody>
          <a:bodyPr/>
          <a:lstStyle/>
          <a:p>
            <a:fld id="{50240F96-ACCF-45F3-93A2-B308BC42A2F8}" type="slidenum">
              <a:rPr lang="nl-NL" smtClean="0"/>
              <a:t>13</a:t>
            </a:fld>
            <a:endParaRPr lang="nl-NL"/>
          </a:p>
        </p:txBody>
      </p:sp>
    </p:spTree>
    <p:extLst>
      <p:ext uri="{BB962C8B-B14F-4D97-AF65-F5344CB8AC3E}">
        <p14:creationId xmlns:p14="http://schemas.microsoft.com/office/powerpoint/2010/main" val="5765078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D775BD55-1F1A-4A78-996D-7A3DB6217DBC}" type="datetimeFigureOut">
              <a:rPr lang="nl-NL" smtClean="0"/>
              <a:t>7-11-2025</a:t>
            </a:fld>
            <a:endParaRPr lang="nl-NL"/>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38563856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16290030"/>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747675191"/>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493030246"/>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4" pos="43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5406908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680">
          <p15:clr>
            <a:srgbClr val="FBAE40"/>
          </p15:clr>
        </p15:guide>
        <p15:guide id="4" pos="43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07680210"/>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3" pos="7680">
          <p15:clr>
            <a:srgbClr val="FBAE40"/>
          </p15:clr>
        </p15:guide>
        <p15:guide id="4" pos="43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0037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777391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32A8F9-4722-B61C-E5B0-D304AE3D408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1217E77-6224-043E-4165-033D49C2EF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B4D0AF9-E3FC-FC68-D64D-D81A5E03EE0E}"/>
              </a:ext>
            </a:extLst>
          </p:cNvPr>
          <p:cNvSpPr>
            <a:spLocks noGrp="1"/>
          </p:cNvSpPr>
          <p:nvPr>
            <p:ph type="dt" sz="half" idx="10"/>
          </p:nvPr>
        </p:nvSpPr>
        <p:spPr/>
        <p:txBody>
          <a:bodyPr/>
          <a:lstStyle/>
          <a:p>
            <a:fld id="{D775BD55-1F1A-4A78-996D-7A3DB6217DBC}" type="datetimeFigureOut">
              <a:rPr lang="nl-NL" smtClean="0"/>
              <a:t>7-11-2025</a:t>
            </a:fld>
            <a:endParaRPr lang="nl-NL"/>
          </a:p>
        </p:txBody>
      </p:sp>
      <p:sp>
        <p:nvSpPr>
          <p:cNvPr id="5" name="Tijdelijke aanduiding voor voettekst 4">
            <a:extLst>
              <a:ext uri="{FF2B5EF4-FFF2-40B4-BE49-F238E27FC236}">
                <a16:creationId xmlns:a16="http://schemas.microsoft.com/office/drawing/2014/main" id="{81701A03-E36D-6D88-A1E2-79E3D82B72C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0AAC8DF-3D3B-B9BF-E124-CD4AE9A052D3}"/>
              </a:ext>
            </a:extLst>
          </p:cNvPr>
          <p:cNvSpPr>
            <a:spLocks noGrp="1"/>
          </p:cNvSpPr>
          <p:nvPr>
            <p:ph type="sldNum" sz="quarter" idx="12"/>
          </p:nvPr>
        </p:nvSpPr>
        <p:spPr/>
        <p:txBody>
          <a:bodyPr/>
          <a:lstStyle/>
          <a:p>
            <a:fld id="{DD1C2A8B-342B-493B-A37B-49DEC1A4CA06}" type="slidenum">
              <a:rPr lang="nl-NL" smtClean="0"/>
              <a:t>‹nr.›</a:t>
            </a:fld>
            <a:endParaRPr lang="nl-NL"/>
          </a:p>
        </p:txBody>
      </p:sp>
    </p:spTree>
    <p:extLst>
      <p:ext uri="{BB962C8B-B14F-4D97-AF65-F5344CB8AC3E}">
        <p14:creationId xmlns:p14="http://schemas.microsoft.com/office/powerpoint/2010/main" val="161207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177805845"/>
      </p:ext>
    </p:extLst>
  </p:cSld>
  <p:clrMapOvr>
    <a:masterClrMapping/>
  </p:clrMapOvr>
  <p:extLst>
    <p:ext uri="{DCECCB84-F9BA-43D5-87BE-67443E8EF086}">
      <p15:sldGuideLst xmlns:p15="http://schemas.microsoft.com/office/powerpoint/2012/main">
        <p15:guide id="1" orient="horz" pos="2160">
          <p15:clr>
            <a:srgbClr val="FBAE40"/>
          </p15:clr>
        </p15:guide>
        <p15:guide id="2" pos="3522">
          <p15:clr>
            <a:srgbClr val="FBAE40"/>
          </p15:clr>
        </p15:guide>
        <p15:guide id="3" pos="724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34598603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4156702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3887824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553836709"/>
      </p:ext>
    </p:extLst>
  </p:cSld>
  <p:clrMapOvr>
    <a:masterClrMapping/>
  </p:clrMapOvr>
  <p:extLst>
    <p:ext uri="{DCECCB84-F9BA-43D5-87BE-67443E8EF086}">
      <p15:sldGuideLst xmlns:p15="http://schemas.microsoft.com/office/powerpoint/2012/main">
        <p15:guide id="1" orient="horz" pos="2137">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40800058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553475481"/>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72877407"/>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5BD55-1F1A-4A78-996D-7A3DB6217DBC}" type="datetimeFigureOut">
              <a:rPr lang="nl-NL" smtClean="0"/>
              <a:t>7-11-2025</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1C2A8B-342B-493B-A37B-49DEC1A4CA06}" type="slidenum">
              <a:rPr lang="nl-NL" smtClean="0"/>
              <a:t>‹nr.›</a:t>
            </a:fld>
            <a:endParaRPr lang="nl-NL"/>
          </a:p>
        </p:txBody>
      </p:sp>
    </p:spTree>
    <p:extLst>
      <p:ext uri="{BB962C8B-B14F-4D97-AF65-F5344CB8AC3E}">
        <p14:creationId xmlns:p14="http://schemas.microsoft.com/office/powerpoint/2010/main" val="41229279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video" Target="https://www.youtube.com/embed/-JhaMgxKBa0?feature=oembed" TargetMode="External"/><Relationship Id="rId6" Type="http://schemas.openxmlformats.org/officeDocument/2006/relationships/image" Target="../media/image12.jpeg"/><Relationship Id="rId5" Type="http://schemas.openxmlformats.org/officeDocument/2006/relationships/hyperlink" Target="https://ggz.nl/week-van-de-mediawijsheid-digitale-balans/" TargetMode="External"/><Relationship Id="rId4" Type="http://schemas.openxmlformats.org/officeDocument/2006/relationships/hyperlink" Target="https://www.mediawijsheid.nl/weekvandemediawijsheid-2025/"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www.mediawijsheid.nl/tips-en-adviezen/"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hyperlink" Target="https://www.mediawijsheid.nl/wp-content/uploads/sites/4/2025/06/WvdM25-tipsvoorouders-v2.pdf" TargetMode="External"/><Relationship Id="rId4" Type="http://schemas.openxmlformats.org/officeDocument/2006/relationships/hyperlink" Target="https://www.gamewijzer.n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bibliotheeknetwerk.nl/sites/default/files/documents/Titellijst%20-%20Digitale%20Balans_2025.pdf"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a:extLst>
              <a:ext uri="{FF2B5EF4-FFF2-40B4-BE49-F238E27FC236}">
                <a16:creationId xmlns:a16="http://schemas.microsoft.com/office/drawing/2014/main" id="{99988DAB-EF75-D7F3-D617-A158AD5A445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261" b="8261"/>
          <a:stretch/>
        </p:blipFill>
        <p:spPr>
          <a:xfrm>
            <a:off x="7304690" y="0"/>
            <a:ext cx="4887310" cy="5592695"/>
          </a:xfrm>
        </p:spPr>
      </p:pic>
      <p:sp>
        <p:nvSpPr>
          <p:cNvPr id="10" name="Text Placeholder 2">
            <a:extLst>
              <a:ext uri="{FF2B5EF4-FFF2-40B4-BE49-F238E27FC236}">
                <a16:creationId xmlns:a16="http://schemas.microsoft.com/office/drawing/2014/main" id="{2770B2AC-19BE-7B78-0BB0-ADBCEDE58EE4}"/>
              </a:ext>
            </a:extLst>
          </p:cNvPr>
          <p:cNvSpPr>
            <a:spLocks noGrp="1"/>
          </p:cNvSpPr>
          <p:nvPr>
            <p:ph type="body" sz="quarter" idx="11"/>
          </p:nvPr>
        </p:nvSpPr>
        <p:spPr>
          <a:xfrm>
            <a:off x="615661" y="1784504"/>
            <a:ext cx="6363207" cy="3228930"/>
          </a:xfrm>
        </p:spPr>
        <p:txBody>
          <a:bodyPr/>
          <a:lstStyle/>
          <a:p>
            <a:r>
              <a:rPr lang="nl-NL" noProof="0" dirty="0"/>
              <a:t>Goed voorbeeld, doet goed volgen</a:t>
            </a:r>
          </a:p>
        </p:txBody>
      </p:sp>
      <p:sp>
        <p:nvSpPr>
          <p:cNvPr id="12" name="Text Placeholder 3">
            <a:extLst>
              <a:ext uri="{FF2B5EF4-FFF2-40B4-BE49-F238E27FC236}">
                <a16:creationId xmlns:a16="http://schemas.microsoft.com/office/drawing/2014/main" id="{E6EEB4FA-E1DA-101E-37FD-6F119013107F}"/>
              </a:ext>
            </a:extLst>
          </p:cNvPr>
          <p:cNvSpPr>
            <a:spLocks noGrp="1"/>
          </p:cNvSpPr>
          <p:nvPr>
            <p:ph type="body" sz="quarter" idx="14"/>
          </p:nvPr>
        </p:nvSpPr>
        <p:spPr>
          <a:xfrm>
            <a:off x="612959" y="397034"/>
            <a:ext cx="3801386" cy="590937"/>
          </a:xfrm>
        </p:spPr>
        <p:txBody>
          <a:bodyPr>
            <a:normAutofit fontScale="92500" lnSpcReduction="20000"/>
          </a:bodyPr>
          <a:lstStyle/>
          <a:p>
            <a:r>
              <a:rPr lang="en-US" dirty="0"/>
              <a:t>Week 46, 2025 – Groep 7/8 &amp; Klas 1/2</a:t>
            </a:r>
          </a:p>
          <a:p>
            <a:r>
              <a:rPr lang="en-US" dirty="0"/>
              <a:t>Week van de </a:t>
            </a:r>
            <a:r>
              <a:rPr lang="en-US" dirty="0" err="1"/>
              <a:t>Mediawijsheid</a:t>
            </a:r>
            <a:endParaRPr lang="en-US" dirty="0"/>
          </a:p>
        </p:txBody>
      </p:sp>
    </p:spTree>
    <p:extLst>
      <p:ext uri="{BB962C8B-B14F-4D97-AF65-F5344CB8AC3E}">
        <p14:creationId xmlns:p14="http://schemas.microsoft.com/office/powerpoint/2010/main" val="159136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Gloeilamp en potlood silhouet">
            <a:extLst>
              <a:ext uri="{FF2B5EF4-FFF2-40B4-BE49-F238E27FC236}">
                <a16:creationId xmlns:a16="http://schemas.microsoft.com/office/drawing/2014/main" id="{32782AF4-24B5-FB0F-DFFF-A9AF5CA2CA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43800" y="0"/>
            <a:ext cx="5759669" cy="5759669"/>
          </a:xfrm>
          <a:prstGeom prst="rect">
            <a:avLst/>
          </a:prstGeom>
        </p:spPr>
      </p:pic>
      <p:sp>
        <p:nvSpPr>
          <p:cNvPr id="2" name="Tijdelijke aanduiding voor tekst 1">
            <a:extLst>
              <a:ext uri="{FF2B5EF4-FFF2-40B4-BE49-F238E27FC236}">
                <a16:creationId xmlns:a16="http://schemas.microsoft.com/office/drawing/2014/main" id="{938FA9B3-6D66-6202-B4E3-C4189F9866D1}"/>
              </a:ext>
            </a:extLst>
          </p:cNvPr>
          <p:cNvSpPr>
            <a:spLocks noGrp="1"/>
          </p:cNvSpPr>
          <p:nvPr>
            <p:ph type="body" sz="quarter" idx="11"/>
          </p:nvPr>
        </p:nvSpPr>
        <p:spPr>
          <a:xfrm>
            <a:off x="618177" y="844239"/>
            <a:ext cx="11026902" cy="701041"/>
          </a:xfrm>
        </p:spPr>
        <p:txBody>
          <a:bodyPr/>
          <a:lstStyle/>
          <a:p>
            <a:r>
              <a:rPr lang="nl-NL" dirty="0">
                <a:solidFill>
                  <a:schemeClr val="bg1"/>
                </a:solidFill>
              </a:rPr>
              <a:t>Reflectie</a:t>
            </a:r>
          </a:p>
        </p:txBody>
      </p:sp>
      <p:sp>
        <p:nvSpPr>
          <p:cNvPr id="3" name="Tijdelijke aanduiding voor tekst 2">
            <a:extLst>
              <a:ext uri="{FF2B5EF4-FFF2-40B4-BE49-F238E27FC236}">
                <a16:creationId xmlns:a16="http://schemas.microsoft.com/office/drawing/2014/main" id="{D23243CE-6BB5-9E99-10B8-068B07D0764F}"/>
              </a:ext>
            </a:extLst>
          </p:cNvPr>
          <p:cNvSpPr>
            <a:spLocks noGrp="1"/>
          </p:cNvSpPr>
          <p:nvPr>
            <p:ph type="body" sz="quarter" idx="12"/>
          </p:nvPr>
        </p:nvSpPr>
        <p:spPr>
          <a:xfrm>
            <a:off x="618177" y="1743070"/>
            <a:ext cx="7642954" cy="3569650"/>
          </a:xfrm>
        </p:spPr>
        <p:txBody>
          <a:bodyPr>
            <a:normAutofit/>
          </a:bodyPr>
          <a:lstStyle/>
          <a:p>
            <a:r>
              <a:rPr lang="nl-NL" dirty="0">
                <a:solidFill>
                  <a:schemeClr val="bg1"/>
                </a:solidFill>
              </a:rPr>
              <a:t>Presenteer je flyer kort (in 1 minuut) aan de groep. </a:t>
            </a:r>
          </a:p>
          <a:p>
            <a:r>
              <a:rPr lang="nl-NL" dirty="0">
                <a:solidFill>
                  <a:schemeClr val="bg1"/>
                </a:solidFill>
              </a:rPr>
              <a:t>Bespreek samen hoe je deze flyer met je ouders gaat bespreken.</a:t>
            </a:r>
          </a:p>
          <a:p>
            <a:endParaRPr lang="nl-NL" dirty="0">
              <a:solidFill>
                <a:schemeClr val="bg1"/>
              </a:solidFill>
            </a:endParaRPr>
          </a:p>
        </p:txBody>
      </p:sp>
    </p:spTree>
    <p:extLst>
      <p:ext uri="{BB962C8B-B14F-4D97-AF65-F5344CB8AC3E}">
        <p14:creationId xmlns:p14="http://schemas.microsoft.com/office/powerpoint/2010/main" val="701594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27CFBA90-A6FA-159C-02EE-A9A09D62AB7E}"/>
              </a:ext>
            </a:extLst>
          </p:cNvPr>
          <p:cNvSpPr>
            <a:spLocks noGrp="1"/>
          </p:cNvSpPr>
          <p:nvPr>
            <p:ph type="body" sz="quarter" idx="15"/>
          </p:nvPr>
        </p:nvSpPr>
        <p:spPr/>
        <p:txBody>
          <a:bodyPr>
            <a:normAutofit/>
          </a:bodyPr>
          <a:lstStyle/>
          <a:p>
            <a:r>
              <a:rPr lang="nl-NL" sz="4800" dirty="0">
                <a:latin typeface="+mj-lt"/>
              </a:rPr>
              <a:t>Onderdeel Burgerschap</a:t>
            </a:r>
          </a:p>
        </p:txBody>
      </p:sp>
      <p:sp>
        <p:nvSpPr>
          <p:cNvPr id="3" name="Tijdelijke aanduiding voor tekst 2">
            <a:extLst>
              <a:ext uri="{FF2B5EF4-FFF2-40B4-BE49-F238E27FC236}">
                <a16:creationId xmlns:a16="http://schemas.microsoft.com/office/drawing/2014/main" id="{0623733A-03F7-6CCC-80BA-54B461B36207}"/>
              </a:ext>
            </a:extLst>
          </p:cNvPr>
          <p:cNvSpPr>
            <a:spLocks noGrp="1"/>
          </p:cNvSpPr>
          <p:nvPr>
            <p:ph type="body" sz="quarter" idx="16"/>
          </p:nvPr>
        </p:nvSpPr>
        <p:spPr/>
        <p:txBody>
          <a:bodyPr/>
          <a:lstStyle/>
          <a:p>
            <a:r>
              <a:rPr lang="nl-NL" dirty="0"/>
              <a:t>Iedere week een opdracht om te werken aan de doelen van Burgerschap! De opdracht sluit aan bij de les van Mediabegrip.</a:t>
            </a:r>
          </a:p>
          <a:p>
            <a:endParaRPr lang="nl-NL" dirty="0"/>
          </a:p>
        </p:txBody>
      </p:sp>
    </p:spTree>
    <p:extLst>
      <p:ext uri="{BB962C8B-B14F-4D97-AF65-F5344CB8AC3E}">
        <p14:creationId xmlns:p14="http://schemas.microsoft.com/office/powerpoint/2010/main" val="4293861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3E14675-9109-D8DC-E669-3266A01F65D5}"/>
              </a:ext>
            </a:extLst>
          </p:cNvPr>
          <p:cNvSpPr>
            <a:spLocks noGrp="1"/>
          </p:cNvSpPr>
          <p:nvPr>
            <p:ph type="body" sz="quarter" idx="11"/>
          </p:nvPr>
        </p:nvSpPr>
        <p:spPr>
          <a:xfrm>
            <a:off x="618177" y="845915"/>
            <a:ext cx="11026902" cy="701041"/>
          </a:xfrm>
        </p:spPr>
        <p:txBody>
          <a:bodyPr/>
          <a:lstStyle/>
          <a:p>
            <a:r>
              <a:rPr lang="nl-NL" dirty="0">
                <a:solidFill>
                  <a:schemeClr val="bg1"/>
                </a:solidFill>
              </a:rPr>
              <a:t>Digitaal burgerschap</a:t>
            </a:r>
          </a:p>
        </p:txBody>
      </p:sp>
      <p:sp>
        <p:nvSpPr>
          <p:cNvPr id="3" name="Tijdelijke aanduiding voor tekst 2">
            <a:extLst>
              <a:ext uri="{FF2B5EF4-FFF2-40B4-BE49-F238E27FC236}">
                <a16:creationId xmlns:a16="http://schemas.microsoft.com/office/drawing/2014/main" id="{3D918592-4015-6880-23A0-FA38D47CD134}"/>
              </a:ext>
            </a:extLst>
          </p:cNvPr>
          <p:cNvSpPr>
            <a:spLocks noGrp="1"/>
          </p:cNvSpPr>
          <p:nvPr>
            <p:ph type="body" sz="quarter" idx="12"/>
          </p:nvPr>
        </p:nvSpPr>
        <p:spPr>
          <a:xfrm>
            <a:off x="609600" y="1518137"/>
            <a:ext cx="6684579" cy="3989284"/>
          </a:xfrm>
        </p:spPr>
        <p:txBody>
          <a:bodyPr>
            <a:normAutofit fontScale="70000" lnSpcReduction="20000"/>
          </a:bodyPr>
          <a:lstStyle/>
          <a:p>
            <a:r>
              <a:rPr lang="nl-NL" dirty="0">
                <a:solidFill>
                  <a:schemeClr val="bg1"/>
                </a:solidFill>
              </a:rPr>
              <a:t>“Als ik naar het theater ga, moet ik het kaartje op mijn telefoon laten zien bij de ingang. Een papieren kaartje wordt niet geaccepteerd.”</a:t>
            </a:r>
          </a:p>
          <a:p>
            <a:r>
              <a:rPr lang="nl-NL" dirty="0">
                <a:solidFill>
                  <a:schemeClr val="bg1"/>
                </a:solidFill>
              </a:rPr>
              <a:t>“Als ik contact met mijn bank wil, moet ik dat via chat of mail doen. Ik kan niet bellen of naar de bank toegaan om iemand te spreken.”</a:t>
            </a:r>
          </a:p>
          <a:p>
            <a:r>
              <a:rPr lang="nl-NL" dirty="0">
                <a:solidFill>
                  <a:schemeClr val="bg1"/>
                </a:solidFill>
              </a:rPr>
              <a:t>“Als ik belastingaangifte wil doen, moet dat via internet. Ik kan niet via een brief antwoorden.”</a:t>
            </a:r>
          </a:p>
          <a:p>
            <a:r>
              <a:rPr lang="nl-NL" dirty="0">
                <a:solidFill>
                  <a:schemeClr val="bg1"/>
                </a:solidFill>
              </a:rPr>
              <a:t>“Als ik op de hoogte wil zijn van schoolzaken, moet ik de app downloaden. Ik krijg geen brieven meer.”</a:t>
            </a:r>
          </a:p>
          <a:p>
            <a:r>
              <a:rPr lang="nl-NL" dirty="0">
                <a:solidFill>
                  <a:schemeClr val="bg1"/>
                </a:solidFill>
              </a:rPr>
              <a:t>Soms worden we door anderen wel gedwongen om met ons scherm bezig te zijn. Maar wat nu als je dat niet wil of kan? Bijvoorbeeld omdat je heel bewust zonder smartphone leeft of omdat je die niet kan betalen? Wat dan? </a:t>
            </a:r>
          </a:p>
        </p:txBody>
      </p:sp>
      <p:sp>
        <p:nvSpPr>
          <p:cNvPr id="5" name="Tekstvak 4">
            <a:extLst>
              <a:ext uri="{FF2B5EF4-FFF2-40B4-BE49-F238E27FC236}">
                <a16:creationId xmlns:a16="http://schemas.microsoft.com/office/drawing/2014/main" id="{E3393439-254D-DCBF-FC5B-8D317871D5C9}"/>
              </a:ext>
            </a:extLst>
          </p:cNvPr>
          <p:cNvSpPr txBox="1"/>
          <p:nvPr/>
        </p:nvSpPr>
        <p:spPr>
          <a:xfrm>
            <a:off x="7641054" y="6099532"/>
            <a:ext cx="5276159" cy="584775"/>
          </a:xfrm>
          <a:prstGeom prst="rect">
            <a:avLst/>
          </a:prstGeom>
          <a:noFill/>
        </p:spPr>
        <p:txBody>
          <a:bodyPr wrap="square" rtlCol="0">
            <a:spAutoFit/>
          </a:bodyPr>
          <a:lstStyle/>
          <a:p>
            <a:r>
              <a:rPr lang="nl-NL" sz="1400" dirty="0">
                <a:solidFill>
                  <a:schemeClr val="accent4"/>
                </a:solidFill>
              </a:rPr>
              <a:t>Foto: Melle in media(Google Gemini)</a:t>
            </a:r>
          </a:p>
          <a:p>
            <a:endParaRPr lang="nl-NL" dirty="0"/>
          </a:p>
        </p:txBody>
      </p:sp>
      <p:pic>
        <p:nvPicPr>
          <p:cNvPr id="8" name="Afbeelding 7">
            <a:extLst>
              <a:ext uri="{FF2B5EF4-FFF2-40B4-BE49-F238E27FC236}">
                <a16:creationId xmlns:a16="http://schemas.microsoft.com/office/drawing/2014/main" id="{CC58DF6F-480A-75CC-4E29-CB8C4D4ECEF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704082" y="435409"/>
            <a:ext cx="3555310" cy="4873679"/>
          </a:xfrm>
          <a:prstGeom prst="rect">
            <a:avLst/>
          </a:prstGeom>
        </p:spPr>
      </p:pic>
    </p:spTree>
    <p:extLst>
      <p:ext uri="{BB962C8B-B14F-4D97-AF65-F5344CB8AC3E}">
        <p14:creationId xmlns:p14="http://schemas.microsoft.com/office/powerpoint/2010/main" val="2950385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AAFF2-29CC-551D-B486-AF4E84DE5096}"/>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12A12BB-D901-632E-0AD2-4251968EE2C6}"/>
              </a:ext>
            </a:extLst>
          </p:cNvPr>
          <p:cNvSpPr>
            <a:spLocks noGrp="1"/>
          </p:cNvSpPr>
          <p:nvPr>
            <p:ph type="body" sz="quarter" idx="11"/>
          </p:nvPr>
        </p:nvSpPr>
        <p:spPr>
          <a:xfrm>
            <a:off x="609599" y="466574"/>
            <a:ext cx="11026902" cy="701041"/>
          </a:xfrm>
        </p:spPr>
        <p:txBody>
          <a:bodyPr/>
          <a:lstStyle/>
          <a:p>
            <a:r>
              <a:rPr lang="nl-NL" dirty="0">
                <a:solidFill>
                  <a:schemeClr val="bg1"/>
                </a:solidFill>
              </a:rPr>
              <a:t>Opdracht </a:t>
            </a:r>
          </a:p>
        </p:txBody>
      </p:sp>
      <p:sp>
        <p:nvSpPr>
          <p:cNvPr id="3" name="Tijdelijke aanduiding voor tekst 2">
            <a:extLst>
              <a:ext uri="{FF2B5EF4-FFF2-40B4-BE49-F238E27FC236}">
                <a16:creationId xmlns:a16="http://schemas.microsoft.com/office/drawing/2014/main" id="{0CA72462-4829-F6E0-38BB-5A8807121C94}"/>
              </a:ext>
            </a:extLst>
          </p:cNvPr>
          <p:cNvSpPr>
            <a:spLocks noGrp="1"/>
          </p:cNvSpPr>
          <p:nvPr>
            <p:ph type="body" sz="quarter" idx="12"/>
          </p:nvPr>
        </p:nvSpPr>
        <p:spPr>
          <a:xfrm>
            <a:off x="555499" y="969088"/>
            <a:ext cx="10207094" cy="4538528"/>
          </a:xfrm>
        </p:spPr>
        <p:txBody>
          <a:bodyPr>
            <a:normAutofit/>
          </a:bodyPr>
          <a:lstStyle/>
          <a:p>
            <a:endParaRPr lang="nl-NL" dirty="0">
              <a:solidFill>
                <a:schemeClr val="tx1"/>
              </a:solidFill>
            </a:endParaRPr>
          </a:p>
          <a:p>
            <a:pPr algn="ctr"/>
            <a:r>
              <a:rPr lang="nl-NL" dirty="0">
                <a:solidFill>
                  <a:schemeClr val="tx1"/>
                </a:solidFill>
              </a:rPr>
              <a:t>Bespreek de stelling: </a:t>
            </a:r>
          </a:p>
          <a:p>
            <a:pPr algn="ctr"/>
            <a:endParaRPr lang="nl-NL" dirty="0">
              <a:solidFill>
                <a:schemeClr val="tx1"/>
              </a:solidFill>
            </a:endParaRPr>
          </a:p>
          <a:p>
            <a:pPr algn="ctr"/>
            <a:r>
              <a:rPr lang="nl-NL" dirty="0">
                <a:solidFill>
                  <a:schemeClr val="tx1"/>
                </a:solidFill>
              </a:rPr>
              <a:t>“Een school, bank of overheidsdienst heeft de plicht om iedereen in staat te stellen informatie te ontvangen. Dat kan door een offline alternatief te bieden of door bijvoorbeeld smartphones en laptops ter beschikking te stellen.”</a:t>
            </a:r>
          </a:p>
          <a:p>
            <a:pPr algn="ctr"/>
            <a:endParaRPr lang="nl-NL" dirty="0">
              <a:solidFill>
                <a:schemeClr val="tx1"/>
              </a:solidFill>
            </a:endParaRPr>
          </a:p>
        </p:txBody>
      </p:sp>
    </p:spTree>
    <p:extLst>
      <p:ext uri="{BB962C8B-B14F-4D97-AF65-F5344CB8AC3E}">
        <p14:creationId xmlns:p14="http://schemas.microsoft.com/office/powerpoint/2010/main" val="443368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7EA7816-657A-92C8-D789-CF2F56339320}"/>
              </a:ext>
            </a:extLst>
          </p:cNvPr>
          <p:cNvSpPr>
            <a:spLocks noGrp="1"/>
          </p:cNvSpPr>
          <p:nvPr>
            <p:ph type="body" sz="quarter" idx="11"/>
          </p:nvPr>
        </p:nvSpPr>
        <p:spPr>
          <a:xfrm>
            <a:off x="609599" y="508616"/>
            <a:ext cx="11026902" cy="701041"/>
          </a:xfrm>
        </p:spPr>
        <p:txBody>
          <a:bodyPr/>
          <a:lstStyle/>
          <a:p>
            <a:r>
              <a:rPr lang="nl-NL" dirty="0"/>
              <a:t>Melle</a:t>
            </a:r>
          </a:p>
        </p:txBody>
      </p:sp>
      <p:sp>
        <p:nvSpPr>
          <p:cNvPr id="7" name="Tijdelijke aanduiding voor tekst 6">
            <a:extLst>
              <a:ext uri="{FF2B5EF4-FFF2-40B4-BE49-F238E27FC236}">
                <a16:creationId xmlns:a16="http://schemas.microsoft.com/office/drawing/2014/main" id="{05DF2983-877B-2005-9A41-0CA3E5FB1C9E}"/>
              </a:ext>
            </a:extLst>
          </p:cNvPr>
          <p:cNvSpPr>
            <a:spLocks noGrp="1"/>
          </p:cNvSpPr>
          <p:nvPr>
            <p:ph type="body" sz="quarter" idx="12"/>
          </p:nvPr>
        </p:nvSpPr>
        <p:spPr>
          <a:xfrm>
            <a:off x="609599" y="985260"/>
            <a:ext cx="11026902" cy="4528633"/>
          </a:xfrm>
        </p:spPr>
        <p:txBody>
          <a:bodyPr>
            <a:noAutofit/>
          </a:bodyPr>
          <a:lstStyle/>
          <a:p>
            <a:r>
              <a:rPr lang="nl-NL" sz="1200" dirty="0"/>
              <a:t>Hoi allemaal! </a:t>
            </a:r>
          </a:p>
          <a:p>
            <a:r>
              <a:rPr lang="nl-NL" sz="1200" dirty="0"/>
              <a:t>Mooie brief vorige week, toch? Ik ben het wel een beetje met haar eens, hoor! Als we alleen maar overal AI voor inzetten, kunnen we straks niets meer zelf. Ik wil echt niet afhankelijk zijn van een machine…</a:t>
            </a:r>
          </a:p>
          <a:p>
            <a:r>
              <a:rPr lang="nl-NL" sz="1200" dirty="0"/>
              <a:t>Hoewel…misschien ben ik dat al wel een beetje. Ik heb al zo’n apparaat waar ik echt heel veel mee bezig ben… mijn telefoon… Ik zag laatst mijn schermtijd: meer dan 5 uur per dag… Da’s best veel. Even rekenen: in een dag zitten 24 uur. Ik ben er 6 op school, ik slaap er 10, dat is al 16 en dan ben ik dus nog 5 uur met mijn telefoon bezig. Houd ik 3 uur over… en tijdens het eten mogen we bij ons thuis niet op onze telefoons. Dus… zeg maar dat ik een uur per dag aan het eten ben. </a:t>
            </a:r>
          </a:p>
          <a:p>
            <a:r>
              <a:rPr lang="nl-NL" sz="1200" dirty="0"/>
              <a:t>Dan houd ik dus 2 uur per dag over voor andere dingen. En die twee uur zijn vaak zo voorbij. Huiswerk maken, met de hond naar buiten of naar de hockey en dan is de dag alweer voorbij. Ik zou best minder willen, maar hoe? En mijn ouders…ach…</a:t>
            </a:r>
          </a:p>
          <a:p>
            <a:r>
              <a:rPr lang="nl-NL" sz="1200" dirty="0"/>
              <a:t>Mijn vader is echt een “ouderwetse” lezer. Je ziet hem na het avondeten bijna nooit zonder een boek in zijn handen. Hij zegt dan altijd: “Een boek laat je een andere wereld ervaren. Je leert ervan en jaagt je zorgen weg.” Hij heeft wel een smartphone, maar die legt hij ‘s avonds altijd weg. En mijn moeder? Zij wil een ‘schermtijd’ app op mijn telefoon zetten met een code. Dan kan ik niet zomaar eindeloos scrollen. Ze snapt wel dat ik contact heb met mijn vrienden via dat ding, maar ze wil voorkomen dat ik ‘een digitaal spook’ wordt. Maar het gekke is: ze zit zelf de hele avond op dat ding te kijken. Rummikub, Facebook en “even mijn koeien melken” in Hay Day. Da’s nou niet echt het goede voorbeeld geven, toch? Hoe is dat bij jou thuis?</a:t>
            </a:r>
          </a:p>
          <a:p>
            <a:r>
              <a:rPr lang="nl-NL" sz="1200" dirty="0"/>
              <a:t>Groetjes, Melle!</a:t>
            </a:r>
          </a:p>
        </p:txBody>
      </p:sp>
      <p:sp>
        <p:nvSpPr>
          <p:cNvPr id="4" name="Tekstballon: ovaal 3">
            <a:extLst>
              <a:ext uri="{FF2B5EF4-FFF2-40B4-BE49-F238E27FC236}">
                <a16:creationId xmlns:a16="http://schemas.microsoft.com/office/drawing/2014/main" id="{E2C06148-42B5-99E9-5673-2E38FF81FF87}"/>
              </a:ext>
            </a:extLst>
          </p:cNvPr>
          <p:cNvSpPr/>
          <p:nvPr/>
        </p:nvSpPr>
        <p:spPr>
          <a:xfrm>
            <a:off x="10740023" y="2544"/>
            <a:ext cx="1451977" cy="1207113"/>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2167705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0B9FC26-9F3D-C913-6CAA-B9082314D240}"/>
              </a:ext>
            </a:extLst>
          </p:cNvPr>
          <p:cNvSpPr>
            <a:spLocks noGrp="1"/>
          </p:cNvSpPr>
          <p:nvPr>
            <p:ph type="body" sz="quarter" idx="11"/>
          </p:nvPr>
        </p:nvSpPr>
        <p:spPr/>
        <p:txBody>
          <a:bodyPr/>
          <a:lstStyle/>
          <a:p>
            <a:r>
              <a:rPr lang="nl-NL" dirty="0"/>
              <a:t>In de media:</a:t>
            </a:r>
          </a:p>
        </p:txBody>
      </p:sp>
      <p:sp>
        <p:nvSpPr>
          <p:cNvPr id="3" name="Tijdelijke aanduiding voor tekst 2">
            <a:extLst>
              <a:ext uri="{FF2B5EF4-FFF2-40B4-BE49-F238E27FC236}">
                <a16:creationId xmlns:a16="http://schemas.microsoft.com/office/drawing/2014/main" id="{BF931BB1-7A56-6860-93BD-68C7B294EEB9}"/>
              </a:ext>
            </a:extLst>
          </p:cNvPr>
          <p:cNvSpPr>
            <a:spLocks noGrp="1"/>
          </p:cNvSpPr>
          <p:nvPr>
            <p:ph type="body" sz="quarter" idx="12"/>
          </p:nvPr>
        </p:nvSpPr>
        <p:spPr>
          <a:xfrm>
            <a:off x="609599" y="1356802"/>
            <a:ext cx="5617906" cy="4684104"/>
          </a:xfrm>
        </p:spPr>
        <p:txBody>
          <a:bodyPr>
            <a:normAutofit fontScale="62500" lnSpcReduction="20000"/>
          </a:bodyPr>
          <a:lstStyle/>
          <a:p>
            <a:r>
              <a:rPr lang="nl-NL" b="1" dirty="0"/>
              <a:t>“Gezond met je scherm.”</a:t>
            </a:r>
          </a:p>
          <a:p>
            <a:r>
              <a:rPr lang="nl-NL" dirty="0"/>
              <a:t>Van </a:t>
            </a:r>
            <a:r>
              <a:rPr lang="nl-NL" dirty="0">
                <a:hlinkClick r:id="rId4"/>
              </a:rPr>
              <a:t>mediawijsheid.nl</a:t>
            </a:r>
            <a:r>
              <a:rPr lang="nl-NL" dirty="0"/>
              <a:t>:</a:t>
            </a:r>
          </a:p>
          <a:p>
            <a:r>
              <a:rPr lang="nl-NL" dirty="0"/>
              <a:t>“Digitale media inspireren, verbinden en vermaken ons. Maar laten we eerlijk zijn: het is niet altijd alleen maar leuk. Daarom is het tijd om zélf controle te nemen. De Week van de Mediawijsheid 2025 draait om gezonde keuzes maken. Sta stil, kies bewust, en maak van schermtijd weer jóuw tijd.”</a:t>
            </a:r>
          </a:p>
          <a:p>
            <a:endParaRPr lang="nl-NL" dirty="0"/>
          </a:p>
          <a:p>
            <a:r>
              <a:rPr lang="nl-NL" dirty="0"/>
              <a:t>Van </a:t>
            </a:r>
            <a:r>
              <a:rPr lang="nl-NL" dirty="0">
                <a:hlinkClick r:id="rId5"/>
              </a:rPr>
              <a:t>ggz.nl</a:t>
            </a:r>
            <a:r>
              <a:rPr lang="nl-NL" dirty="0"/>
              <a:t>:</a:t>
            </a:r>
          </a:p>
          <a:p>
            <a:r>
              <a:rPr lang="nl-NL" dirty="0"/>
              <a:t>“Je hebt het gevoel dat er van alle kanten beslag wordt gelegd op je aandacht, je wordt het zat om telkens prikkels te moeten verwerken en je wordt moe van te lang achter een scherm zitten. Daarom is het tijd om zélf controle te nemen. Zorg dat je schermgebruik in balans is en niet je leven beheerst.”</a:t>
            </a:r>
          </a:p>
          <a:p>
            <a:endParaRPr lang="nl-NL" dirty="0"/>
          </a:p>
        </p:txBody>
      </p:sp>
      <p:pic>
        <p:nvPicPr>
          <p:cNvPr id="5" name="Onlinemedia 4" title="Campagnevideo Week van de Mediawijsheid 2025: Gezond schermgebruik">
            <a:hlinkClick r:id="" action="ppaction://media"/>
            <a:extLst>
              <a:ext uri="{FF2B5EF4-FFF2-40B4-BE49-F238E27FC236}">
                <a16:creationId xmlns:a16="http://schemas.microsoft.com/office/drawing/2014/main" id="{856A7120-4F83-A1A7-2CCC-E13DECFE43AB}"/>
              </a:ext>
            </a:extLst>
          </p:cNvPr>
          <p:cNvPicPr>
            <a:picLocks noRot="1" noChangeAspect="1"/>
          </p:cNvPicPr>
          <p:nvPr>
            <a:videoFile r:link="rId1"/>
          </p:nvPr>
        </p:nvPicPr>
        <p:blipFill>
          <a:blip r:embed="rId6"/>
          <a:stretch>
            <a:fillRect/>
          </a:stretch>
        </p:blipFill>
        <p:spPr>
          <a:xfrm>
            <a:off x="6315820" y="1841938"/>
            <a:ext cx="5617906" cy="3174124"/>
          </a:xfrm>
          <a:prstGeom prst="rect">
            <a:avLst/>
          </a:prstGeom>
        </p:spPr>
      </p:pic>
    </p:spTree>
    <p:extLst>
      <p:ext uri="{BB962C8B-B14F-4D97-AF65-F5344CB8AC3E}">
        <p14:creationId xmlns:p14="http://schemas.microsoft.com/office/powerpoint/2010/main" val="4115025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0B9FC26-9F3D-C913-6CAA-B9082314D240}"/>
              </a:ext>
            </a:extLst>
          </p:cNvPr>
          <p:cNvSpPr>
            <a:spLocks noGrp="1"/>
          </p:cNvSpPr>
          <p:nvPr>
            <p:ph type="body" sz="quarter" idx="11"/>
          </p:nvPr>
        </p:nvSpPr>
        <p:spPr/>
        <p:txBody>
          <a:bodyPr/>
          <a:lstStyle/>
          <a:p>
            <a:r>
              <a:rPr lang="nl-NL" dirty="0"/>
              <a:t>Hoe zit dat:</a:t>
            </a:r>
          </a:p>
        </p:txBody>
      </p:sp>
      <p:sp>
        <p:nvSpPr>
          <p:cNvPr id="3" name="Tijdelijke aanduiding voor tekst 2">
            <a:extLst>
              <a:ext uri="{FF2B5EF4-FFF2-40B4-BE49-F238E27FC236}">
                <a16:creationId xmlns:a16="http://schemas.microsoft.com/office/drawing/2014/main" id="{BF931BB1-7A56-6860-93BD-68C7B294EEB9}"/>
              </a:ext>
            </a:extLst>
          </p:cNvPr>
          <p:cNvSpPr>
            <a:spLocks noGrp="1"/>
          </p:cNvSpPr>
          <p:nvPr>
            <p:ph type="body" sz="quarter" idx="12"/>
          </p:nvPr>
        </p:nvSpPr>
        <p:spPr>
          <a:xfrm>
            <a:off x="609597" y="1324305"/>
            <a:ext cx="10972804" cy="1849820"/>
          </a:xfrm>
        </p:spPr>
        <p:txBody>
          <a:bodyPr>
            <a:noAutofit/>
          </a:bodyPr>
          <a:lstStyle/>
          <a:p>
            <a:r>
              <a:rPr lang="nl-NL" sz="1200" dirty="0"/>
              <a:t>Apps, games, </a:t>
            </a:r>
            <a:r>
              <a:rPr lang="nl-NL" sz="1200" dirty="0" err="1"/>
              <a:t>social</a:t>
            </a:r>
            <a:r>
              <a:rPr lang="nl-NL" sz="1200" dirty="0"/>
              <a:t> media. Je smartphone, tablet, tv, smartwatch, laptop, console. Een steeds groter deel van ons leven speelt zich af in de digitale wereld. Maar we weten inmiddels ook dat het belangrijk is om in balans te blijven. Maar dat is soms wel lastig, want veel apps, games en </a:t>
            </a:r>
            <a:r>
              <a:rPr lang="nl-NL" sz="1200" dirty="0" err="1"/>
              <a:t>social</a:t>
            </a:r>
            <a:r>
              <a:rPr lang="nl-NL" sz="1200" dirty="0"/>
              <a:t> media zijn gemaakt om jou zo lang mogelijk in die app, game of </a:t>
            </a:r>
            <a:r>
              <a:rPr lang="nl-NL" sz="1200" dirty="0" err="1"/>
              <a:t>social</a:t>
            </a:r>
            <a:r>
              <a:rPr lang="nl-NL" sz="1200" dirty="0"/>
              <a:t> te houden.</a:t>
            </a:r>
          </a:p>
          <a:p>
            <a:r>
              <a:rPr lang="nl-NL" sz="1200" dirty="0"/>
              <a:t>Zo kun jij zomaar ineens de grip kwijt raken en meer tijd besteden aan je telefoon of game dan je misschien wel zou willen of in de gaten hebt. Herken je dat? Dat je ergens mee bezig bent online en dat het dan ineens een stuk later is dan je dacht? Nou, wij wel in ieder geval…</a:t>
            </a:r>
          </a:p>
        </p:txBody>
      </p:sp>
      <p:pic>
        <p:nvPicPr>
          <p:cNvPr id="6" name="Afbeelding 5" descr="Mensen die hun telefoons gebruiken">
            <a:extLst>
              <a:ext uri="{FF2B5EF4-FFF2-40B4-BE49-F238E27FC236}">
                <a16:creationId xmlns:a16="http://schemas.microsoft.com/office/drawing/2014/main" id="{967701B3-D3EC-0E92-9610-3210D424FAE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903748" y="2921804"/>
            <a:ext cx="4678653" cy="3119101"/>
          </a:xfrm>
          <a:prstGeom prst="rect">
            <a:avLst/>
          </a:prstGeom>
        </p:spPr>
      </p:pic>
      <p:sp>
        <p:nvSpPr>
          <p:cNvPr id="9" name="Tekstvak 8">
            <a:extLst>
              <a:ext uri="{FF2B5EF4-FFF2-40B4-BE49-F238E27FC236}">
                <a16:creationId xmlns:a16="http://schemas.microsoft.com/office/drawing/2014/main" id="{B56FCB4A-1B41-55C1-B508-A65F9353C905}"/>
              </a:ext>
            </a:extLst>
          </p:cNvPr>
          <p:cNvSpPr txBox="1"/>
          <p:nvPr/>
        </p:nvSpPr>
        <p:spPr>
          <a:xfrm>
            <a:off x="555496" y="2921804"/>
            <a:ext cx="6348251" cy="3092641"/>
          </a:xfrm>
          <a:prstGeom prst="rect">
            <a:avLst/>
          </a:prstGeom>
          <a:noFill/>
        </p:spPr>
        <p:txBody>
          <a:bodyPr wrap="square">
            <a:spAutoFit/>
          </a:body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nl-NL" sz="1200" b="0" i="0" u="none" strike="noStrike" kern="1200" cap="none" spc="0" normalizeH="0" baseline="0" noProof="0" dirty="0">
                <a:ln>
                  <a:noFill/>
                </a:ln>
                <a:solidFill>
                  <a:srgbClr val="3F5061"/>
                </a:solidFill>
                <a:effectLst/>
                <a:uLnTx/>
                <a:uFillTx/>
                <a:latin typeface="Poppins"/>
                <a:ea typeface="+mn-ea"/>
                <a:cs typeface="+mn-cs"/>
              </a:rPr>
              <a:t>Want dit geldt niet alleen voor kinderen. Ook volwassenen hebben het behoorlijk moeilijk om afstand te nemen van de schermen. </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nl-NL" sz="1200" b="0" i="0" u="none" strike="noStrike" kern="1200" cap="none" spc="0" normalizeH="0" baseline="0" noProof="0" dirty="0">
                <a:ln>
                  <a:noFill/>
                </a:ln>
                <a:solidFill>
                  <a:srgbClr val="3F5061"/>
                </a:solidFill>
                <a:effectLst/>
                <a:uLnTx/>
                <a:uFillTx/>
                <a:latin typeface="Poppins"/>
                <a:ea typeface="+mn-ea"/>
                <a:cs typeface="+mn-cs"/>
              </a:rPr>
              <a:t>Wat toch echt belangrijk is. Voor je ogen bijvoorbeeld is het slecht om zo lang kortbij op een scherm te kijken. Maar ook omdat “schermstaren” in de plaats is gekomen van buitenactiviteiten. En naar buiten gaan is erg belangrijk voor je. Zo weten we dat een groen omgeving stress-verlagend werkt en zorgt voor betere concentratie, geheugen en leerprestaties (bron: RIVM). Vooral bij kinderen, maar ook volwassenen. En zij moeten het goede voorbeeld geven aan (hun) kinderen. Daarom gaan we die volwassenen eens een handje helpen.</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nl-NL" sz="1200" b="0" i="0" u="none" strike="noStrike" kern="1200" cap="none" spc="0" normalizeH="0" baseline="0" noProof="0" dirty="0">
                <a:ln>
                  <a:noFill/>
                </a:ln>
                <a:solidFill>
                  <a:srgbClr val="3F5061"/>
                </a:solidFill>
                <a:effectLst/>
                <a:uLnTx/>
                <a:uFillTx/>
                <a:latin typeface="Poppins"/>
                <a:ea typeface="+mn-ea"/>
                <a:cs typeface="+mn-cs"/>
              </a:rPr>
              <a:t>Bespreek de stelling(en) op de volgende dia(‘s).</a:t>
            </a:r>
          </a:p>
        </p:txBody>
      </p:sp>
    </p:spTree>
    <p:extLst>
      <p:ext uri="{BB962C8B-B14F-4D97-AF65-F5344CB8AC3E}">
        <p14:creationId xmlns:p14="http://schemas.microsoft.com/office/powerpoint/2010/main" val="2299557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136264E-E2F2-8188-1F85-EE827F17CF2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E8574D6F-3779-0D35-7479-A2A5E47CD4A3}"/>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“Ouders moeten hun </a:t>
            </a:r>
            <a:r>
              <a:rPr lang="nl-NL" b="1" dirty="0"/>
              <a:t>eigen schermgebruik beperken</a:t>
            </a:r>
            <a:r>
              <a:rPr lang="nl-NL" dirty="0"/>
              <a:t> in het bijzijn van hun kinderen, want zij zijn het belangrijkste rolmodel voor een gezonde mediabalans.”</a:t>
            </a:r>
          </a:p>
        </p:txBody>
      </p:sp>
      <p:sp>
        <p:nvSpPr>
          <p:cNvPr id="5" name="Tekstballon: ovaal 4" descr="Twee telefoons met gespreksballonnen">
            <a:extLst>
              <a:ext uri="{FF2B5EF4-FFF2-40B4-BE49-F238E27FC236}">
                <a16:creationId xmlns:a16="http://schemas.microsoft.com/office/drawing/2014/main" id="{A07FB9A9-905D-B293-607F-BEC3997891EC}"/>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88431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C7F41-0E42-3CDF-197C-A7AFA3634538}"/>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BD267A9-3F31-DA95-1249-6DD726FAE908}"/>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441C0CBE-D2D7-B877-D20E-FC0ECD46163E}"/>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pPr algn="ctr"/>
            <a:r>
              <a:rPr lang="nl-NL" dirty="0"/>
              <a:t>“Ouders moeten </a:t>
            </a:r>
            <a:r>
              <a:rPr lang="nl-NL" b="1" dirty="0"/>
              <a:t>duidelijke 'schermvrije zones'</a:t>
            </a:r>
            <a:r>
              <a:rPr lang="nl-NL" dirty="0"/>
              <a:t> (bijvoorbeeld aan tafel of in de slaapkamer) instellen en deze consequent handhaven, ongeacht de leeftijd van het kind.”</a:t>
            </a:r>
          </a:p>
        </p:txBody>
      </p:sp>
      <p:sp>
        <p:nvSpPr>
          <p:cNvPr id="4" name="Tekstballon: ovaal 3" descr="Twee telefoons met gespreksballonnen">
            <a:extLst>
              <a:ext uri="{FF2B5EF4-FFF2-40B4-BE49-F238E27FC236}">
                <a16:creationId xmlns:a16="http://schemas.microsoft.com/office/drawing/2014/main" id="{D123E9AC-C199-B414-8CA7-93F0D152F7EE}"/>
              </a:ext>
            </a:extLst>
          </p:cNvPr>
          <p:cNvSpPr/>
          <p:nvPr/>
        </p:nvSpPr>
        <p:spPr>
          <a:xfrm>
            <a:off x="4787462" y="3771655"/>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74883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12825-23FD-1C55-A439-9824BA52FD84}"/>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7425B16-3890-22F2-8E4D-7F30D466AAA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710B2B98-CD88-ECA4-2715-E02645DF17F4}"/>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pPr algn="ctr"/>
            <a:r>
              <a:rPr lang="nl-NL" dirty="0"/>
              <a:t>“Ouders moeten </a:t>
            </a:r>
            <a:r>
              <a:rPr lang="nl-NL" b="1" dirty="0"/>
              <a:t>actief geïnteresseerd zijn</a:t>
            </a:r>
            <a:r>
              <a:rPr lang="nl-NL" dirty="0"/>
              <a:t> in de online leefwereld van hun tiener (weten welke games en platformen populair zijn) in plaats van enkel regels opleggen.”</a:t>
            </a:r>
          </a:p>
        </p:txBody>
      </p:sp>
      <p:sp>
        <p:nvSpPr>
          <p:cNvPr id="7" name="Tekstballon: ovaal 6" descr="Twee telefoons met gespreksballonnen">
            <a:extLst>
              <a:ext uri="{FF2B5EF4-FFF2-40B4-BE49-F238E27FC236}">
                <a16:creationId xmlns:a16="http://schemas.microsoft.com/office/drawing/2014/main" id="{7A0C7DE6-5778-242B-7231-F8D7EA1E18F1}"/>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61611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E0BBF9A-BB63-39CF-55BE-14C3F89A6B8E}"/>
              </a:ext>
            </a:extLst>
          </p:cNvPr>
          <p:cNvSpPr>
            <a:spLocks noGrp="1"/>
          </p:cNvSpPr>
          <p:nvPr>
            <p:ph type="body" sz="quarter" idx="11"/>
          </p:nvPr>
        </p:nvSpPr>
        <p:spPr>
          <a:xfrm>
            <a:off x="609599" y="466574"/>
            <a:ext cx="11026902" cy="701041"/>
          </a:xfrm>
        </p:spPr>
        <p:txBody>
          <a:bodyPr/>
          <a:lstStyle/>
          <a:p>
            <a:r>
              <a:rPr lang="nl-NL" dirty="0">
                <a:solidFill>
                  <a:schemeClr val="bg1"/>
                </a:solidFill>
              </a:rPr>
              <a:t>Opdracht</a:t>
            </a:r>
            <a:r>
              <a:rPr lang="nl-NL" dirty="0"/>
              <a:t> </a:t>
            </a:r>
          </a:p>
        </p:txBody>
      </p:sp>
      <p:sp>
        <p:nvSpPr>
          <p:cNvPr id="3" name="Tijdelijke aanduiding voor tekst 2">
            <a:extLst>
              <a:ext uri="{FF2B5EF4-FFF2-40B4-BE49-F238E27FC236}">
                <a16:creationId xmlns:a16="http://schemas.microsoft.com/office/drawing/2014/main" id="{3E63CCFA-02EB-6E74-A6B5-2CF677A77587}"/>
              </a:ext>
            </a:extLst>
          </p:cNvPr>
          <p:cNvSpPr>
            <a:spLocks noGrp="1"/>
          </p:cNvSpPr>
          <p:nvPr>
            <p:ph type="body" sz="quarter" idx="12"/>
          </p:nvPr>
        </p:nvSpPr>
        <p:spPr>
          <a:xfrm>
            <a:off x="609598" y="1000763"/>
            <a:ext cx="8013717" cy="3623789"/>
          </a:xfrm>
        </p:spPr>
        <p:txBody>
          <a:bodyPr>
            <a:noAutofit/>
          </a:bodyPr>
          <a:lstStyle/>
          <a:p>
            <a:r>
              <a:rPr lang="nl-NL" sz="1400" dirty="0">
                <a:solidFill>
                  <a:schemeClr val="bg1"/>
                </a:solidFill>
              </a:rPr>
              <a:t>Bekijk de volgende bronnen:</a:t>
            </a:r>
          </a:p>
          <a:p>
            <a:pPr marL="285750" indent="-285750">
              <a:buFontTx/>
              <a:buChar char="-"/>
            </a:pPr>
            <a:r>
              <a:rPr lang="nl-NL" sz="1400" dirty="0">
                <a:solidFill>
                  <a:schemeClr val="bg1"/>
                </a:solidFill>
              </a:rPr>
              <a:t>10 tips voor gezond schermgebruik: </a:t>
            </a:r>
            <a:r>
              <a:rPr lang="nl-NL" sz="1400" dirty="0">
                <a:solidFill>
                  <a:schemeClr val="accent4">
                    <a:lumMod val="75000"/>
                  </a:schemeClr>
                </a:solidFill>
                <a:hlinkClick r:id="rId3">
                  <a:extLst>
                    <a:ext uri="{A12FA001-AC4F-418D-AE19-62706E023703}">
                      <ahyp:hlinkClr xmlns:ahyp="http://schemas.microsoft.com/office/drawing/2018/hyperlinkcolor" val="tx"/>
                    </a:ext>
                  </a:extLst>
                </a:hlinkClick>
              </a:rPr>
              <a:t>mediawijsheid.nl/tips-en-adviezen</a:t>
            </a:r>
            <a:endParaRPr lang="nl-NL" sz="1400" dirty="0">
              <a:solidFill>
                <a:schemeClr val="accent4">
                  <a:lumMod val="75000"/>
                </a:schemeClr>
              </a:solidFill>
            </a:endParaRPr>
          </a:p>
          <a:p>
            <a:pPr marL="285750" indent="-285750">
              <a:buFontTx/>
              <a:buChar char="-"/>
            </a:pPr>
            <a:r>
              <a:rPr lang="nl-NL" sz="1400" dirty="0">
                <a:solidFill>
                  <a:schemeClr val="bg1"/>
                </a:solidFill>
              </a:rPr>
              <a:t>“Bij Gamewijzer vind je alles wat je als opvoeder wilt weten over populaire games” </a:t>
            </a:r>
            <a:r>
              <a:rPr lang="nl-NL" sz="1400" dirty="0">
                <a:solidFill>
                  <a:schemeClr val="accent4">
                    <a:lumMod val="75000"/>
                  </a:schemeClr>
                </a:solidFill>
                <a:hlinkClick r:id="rId4">
                  <a:extLst>
                    <a:ext uri="{A12FA001-AC4F-418D-AE19-62706E023703}">
                      <ahyp:hlinkClr xmlns:ahyp="http://schemas.microsoft.com/office/drawing/2018/hyperlinkcolor" val="tx"/>
                    </a:ext>
                  </a:extLst>
                </a:hlinkClick>
              </a:rPr>
              <a:t>gamewijzer.nl/</a:t>
            </a:r>
            <a:r>
              <a:rPr lang="nl-NL" sz="1400" dirty="0">
                <a:solidFill>
                  <a:schemeClr val="accent4">
                    <a:lumMod val="75000"/>
                  </a:schemeClr>
                </a:solidFill>
              </a:rPr>
              <a:t> </a:t>
            </a:r>
          </a:p>
          <a:p>
            <a:pPr marL="285750" indent="-285750">
              <a:buFontTx/>
              <a:buChar char="-"/>
            </a:pPr>
            <a:r>
              <a:rPr lang="nl-NL" sz="1400" dirty="0">
                <a:solidFill>
                  <a:schemeClr val="bg1"/>
                </a:solidFill>
              </a:rPr>
              <a:t>Gezond schermgebruik”: tips voor ouders. </a:t>
            </a:r>
            <a:r>
              <a:rPr lang="nl-NL" sz="1400" dirty="0">
                <a:solidFill>
                  <a:schemeClr val="accent4">
                    <a:lumMod val="75000"/>
                  </a:schemeClr>
                </a:solidFill>
                <a:hlinkClick r:id="rId5">
                  <a:extLst>
                    <a:ext uri="{A12FA001-AC4F-418D-AE19-62706E023703}">
                      <ahyp:hlinkClr xmlns:ahyp="http://schemas.microsoft.com/office/drawing/2018/hyperlinkcolor" val="tx"/>
                    </a:ext>
                  </a:extLst>
                </a:hlinkClick>
              </a:rPr>
              <a:t>Mediawijsheid.nl</a:t>
            </a:r>
            <a:endParaRPr lang="nl-NL" sz="1400" dirty="0">
              <a:solidFill>
                <a:schemeClr val="accent4">
                  <a:lumMod val="75000"/>
                </a:schemeClr>
              </a:solidFill>
            </a:endParaRPr>
          </a:p>
          <a:p>
            <a:r>
              <a:rPr lang="nl-NL" sz="1400" dirty="0">
                <a:solidFill>
                  <a:schemeClr val="accent4">
                    <a:lumMod val="75000"/>
                  </a:schemeClr>
                </a:solidFill>
              </a:rPr>
              <a:t>Maak nu met </a:t>
            </a:r>
            <a:r>
              <a:rPr lang="nl-NL" sz="1400" b="1" dirty="0">
                <a:solidFill>
                  <a:schemeClr val="bg1"/>
                </a:solidFill>
              </a:rPr>
              <a:t>een digitale flyer </a:t>
            </a:r>
            <a:r>
              <a:rPr lang="nl-NL" sz="1400" dirty="0">
                <a:solidFill>
                  <a:schemeClr val="accent4">
                    <a:lumMod val="75000"/>
                  </a:schemeClr>
                </a:solidFill>
              </a:rPr>
              <a:t>met:</a:t>
            </a:r>
          </a:p>
          <a:p>
            <a:pPr marL="285750" indent="-285750">
              <a:buFontTx/>
              <a:buChar char="-"/>
            </a:pPr>
            <a:r>
              <a:rPr lang="nl-NL" sz="1400" dirty="0">
                <a:solidFill>
                  <a:schemeClr val="accent4">
                    <a:lumMod val="75000"/>
                  </a:schemeClr>
                </a:solidFill>
              </a:rPr>
              <a:t>minimaal 3 uitgewerkte tips voor ouders om hun eigen schermgebruik gezond te houden en het goed voorbeeld te geven.</a:t>
            </a:r>
          </a:p>
          <a:p>
            <a:pPr marL="285750" indent="-285750">
              <a:buFontTx/>
              <a:buChar char="-"/>
            </a:pPr>
            <a:r>
              <a:rPr lang="nl-NL" sz="1400" dirty="0">
                <a:solidFill>
                  <a:schemeClr val="accent4">
                    <a:lumMod val="75000"/>
                  </a:schemeClr>
                </a:solidFill>
              </a:rPr>
              <a:t>Jouw 3 favoriete apps/games/</a:t>
            </a:r>
            <a:r>
              <a:rPr lang="nl-NL" sz="1400" dirty="0" err="1">
                <a:solidFill>
                  <a:schemeClr val="accent4">
                    <a:lumMod val="75000"/>
                  </a:schemeClr>
                </a:solidFill>
              </a:rPr>
              <a:t>social</a:t>
            </a:r>
            <a:r>
              <a:rPr lang="nl-NL" sz="1400" dirty="0">
                <a:solidFill>
                  <a:schemeClr val="accent4">
                    <a:lumMod val="75000"/>
                  </a:schemeClr>
                </a:solidFill>
              </a:rPr>
              <a:t> media uitgelegd aan ouders. Leg uit waarom dit jouw favorieten zijn en wat jij eruit haalt. Geef ook aan hoe ze jouw kunnen helpen om jou te helpen gezond te blijven. </a:t>
            </a:r>
          </a:p>
          <a:p>
            <a:endParaRPr lang="nl-NL" sz="1400" dirty="0">
              <a:solidFill>
                <a:schemeClr val="accent4">
                  <a:lumMod val="75000"/>
                </a:schemeClr>
              </a:solidFill>
            </a:endParaRPr>
          </a:p>
        </p:txBody>
      </p:sp>
      <p:pic>
        <p:nvPicPr>
          <p:cNvPr id="5" name="Afbeelding 4">
            <a:extLst>
              <a:ext uri="{FF2B5EF4-FFF2-40B4-BE49-F238E27FC236}">
                <a16:creationId xmlns:a16="http://schemas.microsoft.com/office/drawing/2014/main" id="{AE87BCC4-4E64-82C1-6CC0-8933C51C0254}"/>
              </a:ext>
            </a:extLst>
          </p:cNvPr>
          <p:cNvPicPr>
            <a:picLocks noChangeAspect="1"/>
          </p:cNvPicPr>
          <p:nvPr/>
        </p:nvPicPr>
        <p:blipFill>
          <a:blip r:embed="rId6"/>
          <a:srcRect l="398" r="-1"/>
          <a:stretch>
            <a:fillRect/>
          </a:stretch>
        </p:blipFill>
        <p:spPr>
          <a:xfrm>
            <a:off x="8623315" y="325820"/>
            <a:ext cx="3274395" cy="4624552"/>
          </a:xfrm>
          <a:prstGeom prst="rect">
            <a:avLst/>
          </a:prstGeom>
        </p:spPr>
      </p:pic>
    </p:spTree>
    <p:extLst>
      <p:ext uri="{BB962C8B-B14F-4D97-AF65-F5344CB8AC3E}">
        <p14:creationId xmlns:p14="http://schemas.microsoft.com/office/powerpoint/2010/main" val="3619957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B5D56E0-CF9D-E5B5-8685-B55A037A0485}"/>
              </a:ext>
            </a:extLst>
          </p:cNvPr>
          <p:cNvSpPr>
            <a:spLocks noGrp="1"/>
          </p:cNvSpPr>
          <p:nvPr>
            <p:ph type="body" sz="quarter" idx="11"/>
          </p:nvPr>
        </p:nvSpPr>
        <p:spPr>
          <a:xfrm>
            <a:off x="609599" y="817095"/>
            <a:ext cx="11026902" cy="957506"/>
          </a:xfrm>
        </p:spPr>
        <p:txBody>
          <a:bodyPr>
            <a:normAutofit lnSpcReduction="10000"/>
          </a:bodyPr>
          <a:lstStyle/>
          <a:p>
            <a:r>
              <a:rPr lang="nl-NL" dirty="0">
                <a:solidFill>
                  <a:schemeClr val="bg1"/>
                </a:solidFill>
              </a:rPr>
              <a:t>Boekentips </a:t>
            </a:r>
          </a:p>
          <a:p>
            <a:r>
              <a:rPr lang="nl-NL" dirty="0">
                <a:solidFill>
                  <a:schemeClr val="bg1"/>
                </a:solidFill>
              </a:rPr>
              <a:t>bij deze les:</a:t>
            </a:r>
          </a:p>
        </p:txBody>
      </p:sp>
      <p:sp>
        <p:nvSpPr>
          <p:cNvPr id="3" name="Tijdelijke aanduiding voor tekst 2">
            <a:extLst>
              <a:ext uri="{FF2B5EF4-FFF2-40B4-BE49-F238E27FC236}">
                <a16:creationId xmlns:a16="http://schemas.microsoft.com/office/drawing/2014/main" id="{00706176-7A9B-C43A-8A6E-5DC212BACED5}"/>
              </a:ext>
            </a:extLst>
          </p:cNvPr>
          <p:cNvSpPr>
            <a:spLocks noGrp="1"/>
          </p:cNvSpPr>
          <p:nvPr>
            <p:ph type="body" sz="quarter" idx="12"/>
          </p:nvPr>
        </p:nvSpPr>
        <p:spPr>
          <a:xfrm>
            <a:off x="582550" y="1774601"/>
            <a:ext cx="8214610" cy="3606696"/>
          </a:xfrm>
        </p:spPr>
        <p:txBody>
          <a:bodyPr>
            <a:normAutofit/>
          </a:bodyPr>
          <a:lstStyle/>
          <a:p>
            <a:r>
              <a:rPr lang="nl-NL" dirty="0"/>
              <a:t>Van </a:t>
            </a:r>
            <a:r>
              <a:rPr lang="nl-NL" dirty="0">
                <a:solidFill>
                  <a:schemeClr val="bg1"/>
                </a:solidFill>
                <a:hlinkClick r:id="rId2">
                  <a:extLst>
                    <a:ext uri="{A12FA001-AC4F-418D-AE19-62706E023703}">
                      <ahyp:hlinkClr xmlns:ahyp="http://schemas.microsoft.com/office/drawing/2018/hyperlinkcolor" val="tx"/>
                    </a:ext>
                  </a:extLst>
                </a:hlinkClick>
              </a:rPr>
              <a:t>bibliotheeknetwerk.nl</a:t>
            </a:r>
            <a:endParaRPr lang="nl-NL" dirty="0">
              <a:solidFill>
                <a:schemeClr val="bg1"/>
              </a:solidFill>
            </a:endParaRPr>
          </a:p>
        </p:txBody>
      </p:sp>
      <p:pic>
        <p:nvPicPr>
          <p:cNvPr id="8" name="Afbeelding 7">
            <a:extLst>
              <a:ext uri="{FF2B5EF4-FFF2-40B4-BE49-F238E27FC236}">
                <a16:creationId xmlns:a16="http://schemas.microsoft.com/office/drawing/2014/main" id="{8EF9E656-706D-889D-5966-C30BC7E7A4BE}"/>
              </a:ext>
            </a:extLst>
          </p:cNvPr>
          <p:cNvPicPr>
            <a:picLocks noChangeAspect="1"/>
          </p:cNvPicPr>
          <p:nvPr/>
        </p:nvPicPr>
        <p:blipFill>
          <a:blip r:embed="rId3"/>
          <a:stretch>
            <a:fillRect/>
          </a:stretch>
        </p:blipFill>
        <p:spPr>
          <a:xfrm>
            <a:off x="4223006" y="455792"/>
            <a:ext cx="7895422" cy="5585113"/>
          </a:xfrm>
          <a:prstGeom prst="rect">
            <a:avLst/>
          </a:prstGeom>
        </p:spPr>
      </p:pic>
    </p:spTree>
    <p:extLst>
      <p:ext uri="{BB962C8B-B14F-4D97-AF65-F5344CB8AC3E}">
        <p14:creationId xmlns:p14="http://schemas.microsoft.com/office/powerpoint/2010/main" val="3876298378"/>
      </p:ext>
    </p:extLst>
  </p:cSld>
  <p:clrMapOvr>
    <a:masterClrMapping/>
  </p:clrMapOvr>
</p:sld>
</file>

<file path=ppt/theme/theme1.xml><?xml version="1.0" encoding="utf-8"?>
<a:theme xmlns:a="http://schemas.openxmlformats.org/drawingml/2006/main" name="Mediabegrip week 27 Blijf in Balans Groep 7-8-klas 1-2">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Mediabegrip week 27 Blijf in Balans Groep 7-8-klas 1-2</Template>
  <TotalTime>5031</TotalTime>
  <Words>1340</Words>
  <Application>Microsoft Office PowerPoint</Application>
  <PresentationFormat>Breedbeeld</PresentationFormat>
  <Paragraphs>73</Paragraphs>
  <Slides>13</Slides>
  <Notes>9</Notes>
  <HiddenSlides>0</HiddenSlides>
  <MMClips>1</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13</vt:i4>
      </vt:variant>
    </vt:vector>
  </HeadingPairs>
  <TitlesOfParts>
    <vt:vector size="17" baseType="lpstr">
      <vt:lpstr>Aptos</vt:lpstr>
      <vt:lpstr>Arial</vt:lpstr>
      <vt:lpstr>Poppins</vt:lpstr>
      <vt:lpstr>Mediabegrip week 27 Blijf in Balans Groep 7-8-klas 1-2</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Barry Kuijpers</dc:creator>
  <cp:lastModifiedBy>Barry Kuijpers</cp:lastModifiedBy>
  <cp:revision>87</cp:revision>
  <dcterms:created xsi:type="dcterms:W3CDTF">2025-03-13T12:26:38Z</dcterms:created>
  <dcterms:modified xsi:type="dcterms:W3CDTF">2025-11-07T10:48:03Z</dcterms:modified>
</cp:coreProperties>
</file>