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96" r:id="rId5"/>
    <p:sldId id="259" r:id="rId6"/>
    <p:sldId id="260" r:id="rId7"/>
    <p:sldId id="261" r:id="rId8"/>
    <p:sldId id="288" r:id="rId9"/>
    <p:sldId id="307" r:id="rId10"/>
    <p:sldId id="264" r:id="rId11"/>
    <p:sldId id="265" r:id="rId12"/>
    <p:sldId id="294" r:id="rId13"/>
    <p:sldId id="302"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FEA09D-2D11-41B9-93D6-83B78B2CCDF1}" v="25" dt="2025-10-31T09:42: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709" autoAdjust="0"/>
  </p:normalViewPr>
  <p:slideViewPr>
    <p:cSldViewPr snapToGrid="0">
      <p:cViewPr varScale="1">
        <p:scale>
          <a:sx n="91" d="100"/>
          <a:sy n="91" d="100"/>
        </p:scale>
        <p:origin x="594" y="4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955F1-DAC8-45FF-AE94-8D08E98FA4FB}" type="datetimeFigureOut">
              <a:rPr lang="nl-NL" smtClean="0"/>
              <a:t>31-10-2025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240F96-ACCF-45F3-93A2-B308BC42A2F8}" type="slidenum">
              <a:rPr lang="nl-NL" smtClean="0"/>
              <a:t>‹nr.›</a:t>
            </a:fld>
            <a:endParaRPr lang="nl-NL"/>
          </a:p>
        </p:txBody>
      </p:sp>
    </p:spTree>
    <p:extLst>
      <p:ext uri="{BB962C8B-B14F-4D97-AF65-F5344CB8AC3E}">
        <p14:creationId xmlns:p14="http://schemas.microsoft.com/office/powerpoint/2010/main" val="425836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2</a:t>
            </a:fld>
            <a:endParaRPr lang="nl-NL"/>
          </a:p>
        </p:txBody>
      </p:sp>
    </p:spTree>
    <p:extLst>
      <p:ext uri="{BB962C8B-B14F-4D97-AF65-F5344CB8AC3E}">
        <p14:creationId xmlns:p14="http://schemas.microsoft.com/office/powerpoint/2010/main" val="618503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3</a:t>
            </a:fld>
            <a:endParaRPr lang="nl-NL"/>
          </a:p>
        </p:txBody>
      </p:sp>
    </p:spTree>
    <p:extLst>
      <p:ext uri="{BB962C8B-B14F-4D97-AF65-F5344CB8AC3E}">
        <p14:creationId xmlns:p14="http://schemas.microsoft.com/office/powerpoint/2010/main" val="35724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4</a:t>
            </a:fld>
            <a:endParaRPr lang="nl-NL"/>
          </a:p>
        </p:txBody>
      </p:sp>
    </p:spTree>
    <p:extLst>
      <p:ext uri="{BB962C8B-B14F-4D97-AF65-F5344CB8AC3E}">
        <p14:creationId xmlns:p14="http://schemas.microsoft.com/office/powerpoint/2010/main" val="1935979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5</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6</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8</a:t>
            </a:fld>
            <a:endParaRPr lang="nl-NL"/>
          </a:p>
        </p:txBody>
      </p:sp>
    </p:spTree>
    <p:extLst>
      <p:ext uri="{BB962C8B-B14F-4D97-AF65-F5344CB8AC3E}">
        <p14:creationId xmlns:p14="http://schemas.microsoft.com/office/powerpoint/2010/main" val="3652368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12</a:t>
            </a:fld>
            <a:endParaRPr lang="nl-NL"/>
          </a:p>
        </p:txBody>
      </p:sp>
    </p:spTree>
    <p:extLst>
      <p:ext uri="{BB962C8B-B14F-4D97-AF65-F5344CB8AC3E}">
        <p14:creationId xmlns:p14="http://schemas.microsoft.com/office/powerpoint/2010/main" val="1008664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67E0D-5065-3FF6-BADF-C46B9CAA524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A858B0B-11CE-FCF3-6ED3-C99E34B452E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5960605-003E-9C54-E7FC-13905EA7F2EB}"/>
              </a:ext>
            </a:extLst>
          </p:cNvPr>
          <p:cNvSpPr>
            <a:spLocks noGrp="1"/>
          </p:cNvSpPr>
          <p:nvPr>
            <p:ph type="body" idx="1"/>
          </p:nvPr>
        </p:nvSpPr>
        <p:spPr/>
        <p:txBody>
          <a:bodyPr/>
          <a:lstStyle/>
          <a:p>
            <a:r>
              <a:rPr lang="nl-NL" dirty="0"/>
              <a:t>.</a:t>
            </a:r>
          </a:p>
        </p:txBody>
      </p:sp>
      <p:sp>
        <p:nvSpPr>
          <p:cNvPr id="4" name="Tijdelijke aanduiding voor dianummer 3">
            <a:extLst>
              <a:ext uri="{FF2B5EF4-FFF2-40B4-BE49-F238E27FC236}">
                <a16:creationId xmlns:a16="http://schemas.microsoft.com/office/drawing/2014/main" id="{DF3B1E5D-A264-A260-4EE2-888E32A7DFD7}"/>
              </a:ext>
            </a:extLst>
          </p:cNvPr>
          <p:cNvSpPr>
            <a:spLocks noGrp="1"/>
          </p:cNvSpPr>
          <p:nvPr>
            <p:ph type="sldNum" sz="quarter" idx="5"/>
          </p:nvPr>
        </p:nvSpPr>
        <p:spPr/>
        <p:txBody>
          <a:bodyPr/>
          <a:lstStyle/>
          <a:p>
            <a:fld id="{50240F96-ACCF-45F3-93A2-B308BC42A2F8}" type="slidenum">
              <a:rPr lang="nl-NL" smtClean="0"/>
              <a:t>13</a:t>
            </a:fld>
            <a:endParaRPr lang="nl-NL"/>
          </a:p>
        </p:txBody>
      </p:sp>
    </p:spTree>
    <p:extLst>
      <p:ext uri="{BB962C8B-B14F-4D97-AF65-F5344CB8AC3E}">
        <p14:creationId xmlns:p14="http://schemas.microsoft.com/office/powerpoint/2010/main" val="576507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31-10-2025</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38563856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1629003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74767519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493030246"/>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40690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07680210"/>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003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777391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31-10-2025</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‹nr.›</a:t>
            </a:fld>
            <a:endParaRPr lang="nl-NL"/>
          </a:p>
        </p:txBody>
      </p:sp>
    </p:spTree>
    <p:extLst>
      <p:ext uri="{BB962C8B-B14F-4D97-AF65-F5344CB8AC3E}">
        <p14:creationId xmlns:p14="http://schemas.microsoft.com/office/powerpoint/2010/main" val="16120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17780584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34598603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415670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388782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55383670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080005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347548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72877407"/>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31-10-2025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‹nr.›</a:t>
            </a:fld>
            <a:endParaRPr lang="nl-NL"/>
          </a:p>
        </p:txBody>
      </p:sp>
    </p:spTree>
    <p:extLst>
      <p:ext uri="{BB962C8B-B14F-4D97-AF65-F5344CB8AC3E}">
        <p14:creationId xmlns:p14="http://schemas.microsoft.com/office/powerpoint/2010/main" val="4122927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nieuwsindeklas.nl/winnaars-schrijfwedstrijd-2025-bekend/"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2.jpeg"/><Relationship Id="rId4" Type="http://schemas.openxmlformats.org/officeDocument/2006/relationships/hyperlink" Target="https://www.nrc.nl/nieuws/2025/10/29/chatgpt-moet-verboden-worden-voor-kinderen-a4910987"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openai.com/nl-NL/policies/row-terms-of-use/" TargetMode="External"/><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hyperlink" Target="https://aiwereld.nl/nieuws/characterai-verbiedt-minderjarigen-volledige-chattoegang-met-ai-karakters" TargetMode="External"/><Relationship Id="rId5" Type="http://schemas.openxmlformats.org/officeDocument/2006/relationships/hyperlink" Target="https://support.microsoft.com/nl-nl/topic/microsoft-copilot-leeftijdslimieten-en-ouderlijk-toezicht-f79b47a6-288a-4513-8c01-afe4d16db900" TargetMode="External"/><Relationship Id="rId4" Type="http://schemas.openxmlformats.org/officeDocument/2006/relationships/hyperlink" Target="https://jeugdjournaal.nl/artikel/2582873-chatgpt-krijgt-binnenkort-leeftijdscontrol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kinderboekenjournaal.nl/2023/11/11-boeken-over-robots/" TargetMode="External"/><Relationship Id="rId1" Type="http://schemas.openxmlformats.org/officeDocument/2006/relationships/slideLayout" Target="../slideLayouts/slideLayout8.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99988DAB-EF75-D7F3-D617-A158AD5A445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261" b="8261"/>
          <a:stretch/>
        </p:blipFill>
        <p:spPr>
          <a:xfrm>
            <a:off x="7304690" y="0"/>
            <a:ext cx="4887310" cy="5592695"/>
          </a:xfrm>
        </p:spPr>
      </p:pic>
      <p:sp>
        <p:nvSpPr>
          <p:cNvPr id="10" name="Text Placeholder 2">
            <a:extLst>
              <a:ext uri="{FF2B5EF4-FFF2-40B4-BE49-F238E27FC236}">
                <a16:creationId xmlns:a16="http://schemas.microsoft.com/office/drawing/2014/main" id="{2770B2AC-19BE-7B78-0BB0-ADBCEDE58EE4}"/>
              </a:ext>
            </a:extLst>
          </p:cNvPr>
          <p:cNvSpPr>
            <a:spLocks noGrp="1"/>
          </p:cNvSpPr>
          <p:nvPr>
            <p:ph type="body" sz="quarter" idx="11"/>
          </p:nvPr>
        </p:nvSpPr>
        <p:spPr>
          <a:xfrm>
            <a:off x="615661" y="1784504"/>
            <a:ext cx="6363207" cy="3228930"/>
          </a:xfrm>
        </p:spPr>
        <p:txBody>
          <a:bodyPr/>
          <a:lstStyle/>
          <a:p>
            <a:r>
              <a:rPr lang="nl-NL" noProof="0" dirty="0"/>
              <a:t>“Even vragen aan Chat”</a:t>
            </a:r>
          </a:p>
        </p:txBody>
      </p:sp>
      <p:sp>
        <p:nvSpPr>
          <p:cNvPr id="12" name="Text Placeholder 3">
            <a:extLst>
              <a:ext uri="{FF2B5EF4-FFF2-40B4-BE49-F238E27FC236}">
                <a16:creationId xmlns:a16="http://schemas.microsoft.com/office/drawing/2014/main" id="{E6EEB4FA-E1DA-101E-37FD-6F119013107F}"/>
              </a:ext>
            </a:extLst>
          </p:cNvPr>
          <p:cNvSpPr>
            <a:spLocks noGrp="1"/>
          </p:cNvSpPr>
          <p:nvPr>
            <p:ph type="body" sz="quarter" idx="14"/>
          </p:nvPr>
        </p:nvSpPr>
        <p:spPr>
          <a:xfrm>
            <a:off x="612959" y="397035"/>
            <a:ext cx="3801386" cy="370376"/>
          </a:xfrm>
        </p:spPr>
        <p:txBody>
          <a:bodyPr>
            <a:normAutofit fontScale="92500"/>
          </a:bodyPr>
          <a:lstStyle/>
          <a:p>
            <a:r>
              <a:rPr lang="en-US" dirty="0"/>
              <a:t>Week 45, 2025 – Groep 5/6 </a:t>
            </a:r>
            <a:r>
              <a:rPr lang="en-US" dirty="0" err="1"/>
              <a:t>en</a:t>
            </a:r>
            <a:r>
              <a:rPr lang="en-US" dirty="0"/>
              <a:t> (V)SO</a:t>
            </a:r>
          </a:p>
        </p:txBody>
      </p:sp>
    </p:spTree>
    <p:extLst>
      <p:ext uri="{BB962C8B-B14F-4D97-AF65-F5344CB8AC3E}">
        <p14:creationId xmlns:p14="http://schemas.microsoft.com/office/powerpoint/2010/main" val="15913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loeilamp en potlood silhouet">
            <a:extLst>
              <a:ext uri="{FF2B5EF4-FFF2-40B4-BE49-F238E27FC236}">
                <a16:creationId xmlns:a16="http://schemas.microsoft.com/office/drawing/2014/main" id="{32782AF4-24B5-FB0F-DFFF-A9AF5CA2CA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43800" y="0"/>
            <a:ext cx="5759669" cy="5759669"/>
          </a:xfrm>
          <a:prstGeom prst="rect">
            <a:avLst/>
          </a:prstGeom>
        </p:spPr>
      </p:pic>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743070"/>
            <a:ext cx="7642954" cy="3569650"/>
          </a:xfrm>
        </p:spPr>
        <p:txBody>
          <a:bodyPr>
            <a:normAutofit/>
          </a:bodyPr>
          <a:lstStyle/>
          <a:p>
            <a:r>
              <a:rPr lang="nl-NL" dirty="0">
                <a:solidFill>
                  <a:schemeClr val="bg1"/>
                </a:solidFill>
              </a:rPr>
              <a:t>Verzamel de brieven en laat er een aantal voorlezen in de groep. Wat was het moeilijkst om te bedenken?</a:t>
            </a:r>
          </a:p>
          <a:p>
            <a:endParaRPr lang="nl-NL" dirty="0">
              <a:solidFill>
                <a:schemeClr val="bg1"/>
              </a:solidFill>
            </a:endParaRPr>
          </a:p>
        </p:txBody>
      </p:sp>
    </p:spTree>
    <p:extLst>
      <p:ext uri="{BB962C8B-B14F-4D97-AF65-F5344CB8AC3E}">
        <p14:creationId xmlns:p14="http://schemas.microsoft.com/office/powerpoint/2010/main" val="70159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7CFBA90-A6FA-159C-02EE-A9A09D62AB7E}"/>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0623733A-03F7-6CCC-80BA-54B461B36207}"/>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4293861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3E14675-9109-D8DC-E669-3266A01F65D5}"/>
              </a:ext>
            </a:extLst>
          </p:cNvPr>
          <p:cNvSpPr>
            <a:spLocks noGrp="1"/>
          </p:cNvSpPr>
          <p:nvPr>
            <p:ph type="body" sz="quarter" idx="11"/>
          </p:nvPr>
        </p:nvSpPr>
        <p:spPr>
          <a:xfrm>
            <a:off x="618177" y="845915"/>
            <a:ext cx="11026902" cy="701041"/>
          </a:xfrm>
        </p:spPr>
        <p:txBody>
          <a:bodyPr/>
          <a:lstStyle/>
          <a:p>
            <a:r>
              <a:rPr lang="nl-NL" dirty="0">
                <a:solidFill>
                  <a:schemeClr val="bg1"/>
                </a:solidFill>
              </a:rPr>
              <a:t>Kinderen &amp; AI?</a:t>
            </a:r>
          </a:p>
        </p:txBody>
      </p:sp>
      <p:sp>
        <p:nvSpPr>
          <p:cNvPr id="3" name="Tijdelijke aanduiding voor tekst 2">
            <a:extLst>
              <a:ext uri="{FF2B5EF4-FFF2-40B4-BE49-F238E27FC236}">
                <a16:creationId xmlns:a16="http://schemas.microsoft.com/office/drawing/2014/main" id="{3D918592-4015-6880-23A0-FA38D47CD134}"/>
              </a:ext>
            </a:extLst>
          </p:cNvPr>
          <p:cNvSpPr>
            <a:spLocks noGrp="1"/>
          </p:cNvSpPr>
          <p:nvPr>
            <p:ph type="body" sz="quarter" idx="12"/>
          </p:nvPr>
        </p:nvSpPr>
        <p:spPr>
          <a:xfrm>
            <a:off x="609600" y="1518137"/>
            <a:ext cx="6684579" cy="3989284"/>
          </a:xfrm>
        </p:spPr>
        <p:txBody>
          <a:bodyPr>
            <a:normAutofit lnSpcReduction="10000"/>
          </a:bodyPr>
          <a:lstStyle/>
          <a:p>
            <a:r>
              <a:rPr lang="nl-NL" dirty="0">
                <a:solidFill>
                  <a:schemeClr val="bg1"/>
                </a:solidFill>
              </a:rPr>
              <a:t>Zoals je hebt geleerd is het gebruik van AI dus eigenlijk pas vanaf 13 toegestaan en dan nog met beperkingen. Het is wel belangrijk dat iedereen over AI leert. Zodat je er bewust en kritisch mee om kunt gaan. En het kan herkennen als anderen het gebruiken. Online is steeds meer AI te zien. Zo wordt het dus steeds moeilijker te bepalen wat echt of nep is. Kinderen moeten daar over leren, maar hoe en wat? </a:t>
            </a:r>
          </a:p>
        </p:txBody>
      </p:sp>
      <p:sp>
        <p:nvSpPr>
          <p:cNvPr id="5" name="Tekstvak 4">
            <a:extLst>
              <a:ext uri="{FF2B5EF4-FFF2-40B4-BE49-F238E27FC236}">
                <a16:creationId xmlns:a16="http://schemas.microsoft.com/office/drawing/2014/main" id="{E3393439-254D-DCBF-FC5B-8D317871D5C9}"/>
              </a:ext>
            </a:extLst>
          </p:cNvPr>
          <p:cNvSpPr txBox="1"/>
          <p:nvPr/>
        </p:nvSpPr>
        <p:spPr>
          <a:xfrm>
            <a:off x="7641054" y="6099532"/>
            <a:ext cx="5276159" cy="584775"/>
          </a:xfrm>
          <a:prstGeom prst="rect">
            <a:avLst/>
          </a:prstGeom>
          <a:noFill/>
        </p:spPr>
        <p:txBody>
          <a:bodyPr wrap="square" rtlCol="0">
            <a:spAutoFit/>
          </a:bodyPr>
          <a:lstStyle/>
          <a:p>
            <a:r>
              <a:rPr lang="nl-NL" sz="1400" dirty="0">
                <a:solidFill>
                  <a:schemeClr val="accent4"/>
                </a:solidFill>
              </a:rPr>
              <a:t>Foto: Melle leest voor (Google Gemini)</a:t>
            </a:r>
          </a:p>
          <a:p>
            <a:endParaRPr lang="nl-NL" dirty="0"/>
          </a:p>
        </p:txBody>
      </p:sp>
      <p:pic>
        <p:nvPicPr>
          <p:cNvPr id="8" name="Afbeelding 7">
            <a:extLst>
              <a:ext uri="{FF2B5EF4-FFF2-40B4-BE49-F238E27FC236}">
                <a16:creationId xmlns:a16="http://schemas.microsoft.com/office/drawing/2014/main" id="{CC58DF6F-480A-75CC-4E29-CB8C4D4ECEF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04082" y="435409"/>
            <a:ext cx="3555311" cy="4873679"/>
          </a:xfrm>
          <a:prstGeom prst="rect">
            <a:avLst/>
          </a:prstGeom>
        </p:spPr>
      </p:pic>
    </p:spTree>
    <p:extLst>
      <p:ext uri="{BB962C8B-B14F-4D97-AF65-F5344CB8AC3E}">
        <p14:creationId xmlns:p14="http://schemas.microsoft.com/office/powerpoint/2010/main" val="2950385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AAFF2-29CC-551D-B486-AF4E84DE5096}"/>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12A12BB-D901-632E-0AD2-4251968EE2C6}"/>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 </a:t>
            </a:r>
          </a:p>
        </p:txBody>
      </p:sp>
      <p:sp>
        <p:nvSpPr>
          <p:cNvPr id="3" name="Tijdelijke aanduiding voor tekst 2">
            <a:extLst>
              <a:ext uri="{FF2B5EF4-FFF2-40B4-BE49-F238E27FC236}">
                <a16:creationId xmlns:a16="http://schemas.microsoft.com/office/drawing/2014/main" id="{0CA72462-4829-F6E0-38BB-5A8807121C94}"/>
              </a:ext>
            </a:extLst>
          </p:cNvPr>
          <p:cNvSpPr>
            <a:spLocks noGrp="1"/>
          </p:cNvSpPr>
          <p:nvPr>
            <p:ph type="body" sz="quarter" idx="12"/>
          </p:nvPr>
        </p:nvSpPr>
        <p:spPr>
          <a:xfrm>
            <a:off x="555499" y="969088"/>
            <a:ext cx="5373487" cy="4538528"/>
          </a:xfrm>
        </p:spPr>
        <p:txBody>
          <a:bodyPr>
            <a:normAutofit/>
          </a:bodyPr>
          <a:lstStyle/>
          <a:p>
            <a:endParaRPr lang="nl-NL" dirty="0">
              <a:solidFill>
                <a:schemeClr val="tx1"/>
              </a:solidFill>
            </a:endParaRPr>
          </a:p>
          <a:p>
            <a:pPr algn="ctr"/>
            <a:r>
              <a:rPr lang="nl-NL" dirty="0">
                <a:solidFill>
                  <a:schemeClr val="tx1"/>
                </a:solidFill>
              </a:rPr>
              <a:t>Schrijf een betoog over de stelling: </a:t>
            </a:r>
          </a:p>
          <a:p>
            <a:endParaRPr lang="nl-NL" dirty="0">
              <a:solidFill>
                <a:schemeClr val="tx1"/>
              </a:solidFill>
            </a:endParaRPr>
          </a:p>
          <a:p>
            <a:pPr algn="ctr"/>
            <a:r>
              <a:rPr lang="nl-NL" dirty="0">
                <a:solidFill>
                  <a:schemeClr val="tx1"/>
                </a:solidFill>
              </a:rPr>
              <a:t>“Om te leren over AI, moeten kinderen ook echt AI gebruiken, ook al mag dat eigenlijk niet.”</a:t>
            </a:r>
          </a:p>
        </p:txBody>
      </p:sp>
      <p:pic>
        <p:nvPicPr>
          <p:cNvPr id="4" name="Afbeelding 3">
            <a:extLst>
              <a:ext uri="{FF2B5EF4-FFF2-40B4-BE49-F238E27FC236}">
                <a16:creationId xmlns:a16="http://schemas.microsoft.com/office/drawing/2014/main" id="{28AE62E7-0971-2763-A014-8DD92003C1F3}"/>
              </a:ext>
            </a:extLst>
          </p:cNvPr>
          <p:cNvPicPr>
            <a:picLocks noChangeAspect="1"/>
          </p:cNvPicPr>
          <p:nvPr/>
        </p:nvPicPr>
        <p:blipFill>
          <a:blip r:embed="rId3"/>
          <a:stretch>
            <a:fillRect/>
          </a:stretch>
        </p:blipFill>
        <p:spPr>
          <a:xfrm>
            <a:off x="5928986" y="0"/>
            <a:ext cx="6263014" cy="6858000"/>
          </a:xfrm>
          <a:prstGeom prst="rect">
            <a:avLst/>
          </a:prstGeom>
        </p:spPr>
      </p:pic>
    </p:spTree>
    <p:extLst>
      <p:ext uri="{BB962C8B-B14F-4D97-AF65-F5344CB8AC3E}">
        <p14:creationId xmlns:p14="http://schemas.microsoft.com/office/powerpoint/2010/main" val="443368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7EA7816-657A-92C8-D789-CF2F56339320}"/>
              </a:ext>
            </a:extLst>
          </p:cNvPr>
          <p:cNvSpPr>
            <a:spLocks noGrp="1"/>
          </p:cNvSpPr>
          <p:nvPr>
            <p:ph type="body" sz="quarter" idx="11"/>
          </p:nvPr>
        </p:nvSpPr>
        <p:spPr>
          <a:xfrm>
            <a:off x="609599" y="508616"/>
            <a:ext cx="11026902" cy="701041"/>
          </a:xfrm>
        </p:spPr>
        <p:txBody>
          <a:bodyPr/>
          <a:lstStyle/>
          <a:p>
            <a:r>
              <a:rPr lang="nl-NL" dirty="0"/>
              <a:t>Melle</a:t>
            </a:r>
          </a:p>
        </p:txBody>
      </p:sp>
      <p:sp>
        <p:nvSpPr>
          <p:cNvPr id="7" name="Tijdelijke aanduiding voor tekst 6">
            <a:extLst>
              <a:ext uri="{FF2B5EF4-FFF2-40B4-BE49-F238E27FC236}">
                <a16:creationId xmlns:a16="http://schemas.microsoft.com/office/drawing/2014/main" id="{05DF2983-877B-2005-9A41-0CA3E5FB1C9E}"/>
              </a:ext>
            </a:extLst>
          </p:cNvPr>
          <p:cNvSpPr>
            <a:spLocks noGrp="1"/>
          </p:cNvSpPr>
          <p:nvPr>
            <p:ph type="body" sz="quarter" idx="12"/>
          </p:nvPr>
        </p:nvSpPr>
        <p:spPr>
          <a:xfrm>
            <a:off x="609599" y="985260"/>
            <a:ext cx="11026902" cy="4528633"/>
          </a:xfrm>
        </p:spPr>
        <p:txBody>
          <a:bodyPr>
            <a:noAutofit/>
          </a:bodyPr>
          <a:lstStyle/>
          <a:p>
            <a:r>
              <a:rPr lang="nl-NL" sz="1200" dirty="0"/>
              <a:t>Hoi allemaal! Vandaag geen verhaal van Melle. Maar een brief van Charlotte (14).</a:t>
            </a:r>
          </a:p>
          <a:p>
            <a:r>
              <a:rPr lang="nl-NL" sz="1200" dirty="0"/>
              <a:t>Shit, morgen moet ik nog Frans huiswerk doen! Ik heb geen tijd meer. Ik laat het </a:t>
            </a:r>
            <a:r>
              <a:rPr lang="nl-NL" sz="1200" dirty="0" err="1"/>
              <a:t>ChatGPT</a:t>
            </a:r>
            <a:r>
              <a:rPr lang="nl-NL" sz="1200" dirty="0"/>
              <a:t> wel even doen. Iedereen kent het wel: je hebt je huiswerk niet gemaakt en doet het even snel met </a:t>
            </a:r>
            <a:r>
              <a:rPr lang="nl-NL" sz="1200" dirty="0" err="1"/>
              <a:t>ChatGPT</a:t>
            </a:r>
            <a:r>
              <a:rPr lang="nl-NL" sz="1200" dirty="0"/>
              <a:t>. Of je hebt een schrijfopdracht voor Nederlands en je laat alle fouten eruit halen. Kinderen denken zelf niet meer na. Ik vind daarom dat </a:t>
            </a:r>
            <a:r>
              <a:rPr lang="nl-NL" sz="1200" dirty="0" err="1"/>
              <a:t>ChatGPT</a:t>
            </a:r>
            <a:r>
              <a:rPr lang="nl-NL" sz="1200" dirty="0"/>
              <a:t> en andere AI verboden moeten worden voor kinderen onder 18 jaar oud.</a:t>
            </a:r>
          </a:p>
          <a:p>
            <a:r>
              <a:rPr lang="nl-NL" sz="1200" dirty="0"/>
              <a:t>Creativiteit neemt enorm af door AI. Vroeger toen ik nog klein was en AI bestond nog niet, bedacht ik zelf leuke ideeën wat ik kon gaan doen, wat ik kon knutselen en welke film ik wilde gaan kijken. Nu als ik ook maar 30 seconden erover moet nadenken, vraag ik het aan Chat. Voor een </a:t>
            </a:r>
            <a:r>
              <a:rPr lang="nl-NL" sz="1200" dirty="0" err="1"/>
              <a:t>moederdagcadeau</a:t>
            </a:r>
            <a:r>
              <a:rPr lang="nl-NL" sz="1200" dirty="0"/>
              <a:t>: even vragen aan Chat. Voor een leuk thema voor een feestje: even vragen aan Chat. Voor wat ik zal aandoen vandaag: even vragen aan Chat. En dan heb ik het niet alleen over de creativiteit die afneemt door Chat, maar ook is het onder jongeren populair geworden schoolwerk met </a:t>
            </a:r>
            <a:r>
              <a:rPr lang="nl-NL" sz="1200" dirty="0" err="1"/>
              <a:t>ChatGPT</a:t>
            </a:r>
            <a:r>
              <a:rPr lang="nl-NL" sz="1200" dirty="0"/>
              <a:t> te doen. Denk aan hele verslagen, essays en huiswerk opdrachten. En docenten kunnen het vaak niet zien. Kinderen kunnen zelf niet meer informatie van verschillende websites halen en dan samenvoegen tot een verslag in eigen woorden.</a:t>
            </a:r>
          </a:p>
          <a:p>
            <a:r>
              <a:rPr lang="nl-NL" sz="1200" dirty="0"/>
              <a:t>Ook merk ik dat dingen mega-onpersoonlijk worden. Soms ben ik op een feestje en dan wordt er een speech voor de jarige gegeven en dan hoor ik gewoon dat de speech door Chat is gemaakt. En niet alleen speeches maar ook sollicitaties en sinterklaasgedichten worden door Chat geschreven. Dat zijn juist dingen die leuk zijn om zelf te schrijven. Kinderen worden lui. </a:t>
            </a:r>
            <a:r>
              <a:rPr lang="nl-NL" sz="1200" dirty="0" err="1"/>
              <a:t>ChatGPT</a:t>
            </a:r>
            <a:r>
              <a:rPr lang="nl-NL" sz="1200" dirty="0"/>
              <a:t> schrijft de hele tijd met een soort stijl waardoor dingen heel onpersoonlijk worden omdat je elke keer weer dezelfde stijl hoort. Mensen zijn allemaal anders en schrijven in verschillende stijlen met eigen ervaringen. Dat is veel leuker en origineler. Daarom lijkt het me zeer verstandig om een leeftijdsgrens op AI te zetten.</a:t>
            </a:r>
          </a:p>
          <a:p>
            <a:r>
              <a:rPr lang="nl-NL" sz="1200" b="1" dirty="0"/>
              <a:t>Charlotte Paulus van Pauwvliet (14), </a:t>
            </a:r>
            <a:r>
              <a:rPr lang="nl-NL" sz="1200" i="1" dirty="0"/>
              <a:t>Amsterdam</a:t>
            </a:r>
          </a:p>
          <a:p>
            <a:endParaRPr lang="nl-NL" sz="1200" dirty="0"/>
          </a:p>
        </p:txBody>
      </p:sp>
      <p:sp>
        <p:nvSpPr>
          <p:cNvPr id="4" name="Tekstballon: ovaal 3">
            <a:extLst>
              <a:ext uri="{FF2B5EF4-FFF2-40B4-BE49-F238E27FC236}">
                <a16:creationId xmlns:a16="http://schemas.microsoft.com/office/drawing/2014/main" id="{E2C06148-42B5-99E9-5673-2E38FF81FF87}"/>
              </a:ext>
            </a:extLst>
          </p:cNvPr>
          <p:cNvSpPr/>
          <p:nvPr/>
        </p:nvSpPr>
        <p:spPr>
          <a:xfrm>
            <a:off x="10740023" y="2544"/>
            <a:ext cx="1451977" cy="1207113"/>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167705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356802"/>
            <a:ext cx="5986354" cy="4684104"/>
          </a:xfrm>
        </p:spPr>
        <p:txBody>
          <a:bodyPr>
            <a:normAutofit fontScale="55000" lnSpcReduction="20000"/>
          </a:bodyPr>
          <a:lstStyle/>
          <a:p>
            <a:r>
              <a:rPr lang="nl-NL" b="1" dirty="0"/>
              <a:t>“Winnaars Schrijfwedstrijd 2025 bekend!”</a:t>
            </a:r>
          </a:p>
          <a:p>
            <a:r>
              <a:rPr lang="nl-NL" dirty="0"/>
              <a:t>Van </a:t>
            </a:r>
            <a:r>
              <a:rPr lang="nl-NL" dirty="0">
                <a:hlinkClick r:id="rId3"/>
              </a:rPr>
              <a:t>nieuwsindeklas.nl</a:t>
            </a:r>
            <a:r>
              <a:rPr lang="nl-NL" dirty="0"/>
              <a:t>:</a:t>
            </a:r>
          </a:p>
          <a:p>
            <a:r>
              <a:rPr lang="nl-NL" dirty="0"/>
              <a:t>“Bijna 600 brieven kreeg </a:t>
            </a:r>
            <a:r>
              <a:rPr lang="nl-NL" b="1" dirty="0"/>
              <a:t>Nieuws in de klas </a:t>
            </a:r>
            <a:r>
              <a:rPr lang="nl-NL" dirty="0"/>
              <a:t>dit jaar binnen voor de jaarlijkse Schrijfwedstrijd. </a:t>
            </a:r>
          </a:p>
          <a:p>
            <a:r>
              <a:rPr lang="nl-NL" dirty="0"/>
              <a:t>Leerlingen gaven verrassende, humoristische, oprechte en invoelbare inkijkjes in hun wereld. Van </a:t>
            </a:r>
            <a:r>
              <a:rPr lang="nl-NL" dirty="0" err="1"/>
              <a:t>Labubu’s</a:t>
            </a:r>
            <a:r>
              <a:rPr lang="nl-NL" dirty="0"/>
              <a:t> en voetbaltransfers tot de Kinderboekenweek en de temperatuur in klaslokalen. Veel leerlingen schreven over de grote onderwerpen die de ingewikkelde wereld waar wij in leven kenmerken: Gaza, de wooncrisis, klimaatverandering, de politiek in binnen- en buitenland, </a:t>
            </a:r>
            <a:r>
              <a:rPr lang="nl-NL" dirty="0" err="1"/>
              <a:t>femicide</a:t>
            </a:r>
            <a:r>
              <a:rPr lang="nl-NL" dirty="0"/>
              <a:t> en veiligheid op straat. En kritiek op en oplossingen voor de prestatiedruk, huiswerkberg, sociale media verslaving, en risico’s van AI waar leerlingen mee te kampen hebben, kwamen ook veelvuldig voor in sterke en persoonlijke betogen..” </a:t>
            </a:r>
          </a:p>
          <a:p>
            <a:r>
              <a:rPr lang="nl-NL" dirty="0"/>
              <a:t>De brief op de vorige dia is een van de winnaars van de wedstrijd. Haar brief kwam dan ook in de krant </a:t>
            </a:r>
            <a:r>
              <a:rPr lang="nl-NL" dirty="0">
                <a:hlinkClick r:id="rId4"/>
              </a:rPr>
              <a:t>NRC</a:t>
            </a:r>
            <a:r>
              <a:rPr lang="nl-NL" dirty="0"/>
              <a:t>.</a:t>
            </a:r>
          </a:p>
        </p:txBody>
      </p:sp>
      <p:pic>
        <p:nvPicPr>
          <p:cNvPr id="4" name="Afbeelding 3" descr="Speelgoedrobot tegen een witte achtergrond.">
            <a:extLst>
              <a:ext uri="{FF2B5EF4-FFF2-40B4-BE49-F238E27FC236}">
                <a16:creationId xmlns:a16="http://schemas.microsoft.com/office/drawing/2014/main" id="{8B10E624-A0A7-1382-D712-E98F19DFF397}"/>
              </a:ext>
            </a:extLst>
          </p:cNvPr>
          <p:cNvPicPr>
            <a:picLocks noChangeAspect="1"/>
          </p:cNvPicPr>
          <p:nvPr/>
        </p:nvPicPr>
        <p:blipFill>
          <a:blip r:embed="rId5">
            <a:extLst>
              <a:ext uri="{28A0092B-C50C-407E-A947-70E740481C1C}">
                <a14:useLocalDpi xmlns:a14="http://schemas.microsoft.com/office/drawing/2010/main" val="0"/>
              </a:ext>
            </a:extLst>
          </a:blip>
          <a:srcRect r="43581"/>
          <a:stretch>
            <a:fillRect/>
          </a:stretch>
        </p:blipFill>
        <p:spPr>
          <a:xfrm>
            <a:off x="8385429" y="1356802"/>
            <a:ext cx="3366685" cy="3983490"/>
          </a:xfrm>
          <a:prstGeom prst="rect">
            <a:avLst/>
          </a:prstGeom>
        </p:spPr>
      </p:pic>
    </p:spTree>
    <p:extLst>
      <p:ext uri="{BB962C8B-B14F-4D97-AF65-F5344CB8AC3E}">
        <p14:creationId xmlns:p14="http://schemas.microsoft.com/office/powerpoint/2010/main" val="411502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Hoe zit dat:</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7" y="1324304"/>
            <a:ext cx="7735617" cy="3553089"/>
          </a:xfrm>
        </p:spPr>
        <p:txBody>
          <a:bodyPr>
            <a:noAutofit/>
          </a:bodyPr>
          <a:lstStyle/>
          <a:p>
            <a:r>
              <a:rPr lang="nl-NL" sz="1200" dirty="0"/>
              <a:t>In de afgelopen weken heb je in de lessen van Mediabegrip geleerd over verschillende kanten van AI. Over AI-acteur Tilly </a:t>
            </a:r>
            <a:r>
              <a:rPr lang="nl-NL" sz="1200" dirty="0" err="1"/>
              <a:t>Norwood</a:t>
            </a:r>
            <a:r>
              <a:rPr lang="nl-NL" sz="1200" dirty="0"/>
              <a:t>, de AI-zwervers in huis en over AI in de politiek. </a:t>
            </a:r>
          </a:p>
          <a:p>
            <a:r>
              <a:rPr lang="nl-NL" sz="1200" dirty="0"/>
              <a:t>Vind jij ook, net als Charlotte, dat het verboden zou moeten worden voor iedereen die nog geen 18 jaar is? </a:t>
            </a:r>
          </a:p>
          <a:p>
            <a:r>
              <a:rPr lang="nl-NL" sz="1200" dirty="0"/>
              <a:t>Wist je trouwens dat je nu ook pas </a:t>
            </a:r>
            <a:r>
              <a:rPr lang="nl-NL" sz="1200" b="1" dirty="0"/>
              <a:t>Chat GPT </a:t>
            </a:r>
            <a:r>
              <a:rPr lang="nl-NL" sz="1200" dirty="0"/>
              <a:t>mag gebruiken als je minimaal 13 jaar bent? En als je ouder bent dan 13, maar jonger dan 18 moet je toestemming van je ouders hebben. Dit kun je lezen in de </a:t>
            </a:r>
            <a:r>
              <a:rPr lang="nl-NL" sz="1200" dirty="0">
                <a:hlinkClick r:id="rId3"/>
              </a:rPr>
              <a:t>Gebruiksvoorwaarden</a:t>
            </a:r>
            <a:r>
              <a:rPr lang="nl-NL" sz="1200" dirty="0"/>
              <a:t> van </a:t>
            </a:r>
            <a:r>
              <a:rPr lang="nl-NL" sz="1200" dirty="0" err="1"/>
              <a:t>ChatGPT</a:t>
            </a:r>
            <a:r>
              <a:rPr lang="nl-NL" sz="1200" dirty="0"/>
              <a:t>. In september maakten zij ook bekend dat ze </a:t>
            </a:r>
            <a:r>
              <a:rPr lang="nl-NL" sz="1200" dirty="0">
                <a:hlinkClick r:id="rId4"/>
              </a:rPr>
              <a:t>je leeftijd binnenkort gaan controleren</a:t>
            </a:r>
            <a:r>
              <a:rPr lang="nl-NL" sz="1200" dirty="0"/>
              <a:t>.</a:t>
            </a:r>
          </a:p>
          <a:p>
            <a:r>
              <a:rPr lang="nl-NL" sz="1200" dirty="0"/>
              <a:t>Ook </a:t>
            </a:r>
            <a:r>
              <a:rPr lang="nl-NL" sz="1200" b="1" dirty="0" err="1"/>
              <a:t>CoPilot</a:t>
            </a:r>
            <a:r>
              <a:rPr lang="nl-NL" sz="1200" b="1" dirty="0"/>
              <a:t> </a:t>
            </a:r>
            <a:r>
              <a:rPr lang="nl-NL" sz="1200" dirty="0"/>
              <a:t>heeft ongeveer diezelfde </a:t>
            </a:r>
            <a:r>
              <a:rPr lang="nl-NL" sz="1200" dirty="0">
                <a:hlinkClick r:id="rId5"/>
              </a:rPr>
              <a:t>regels</a:t>
            </a:r>
            <a:r>
              <a:rPr lang="nl-NL" sz="1200" dirty="0"/>
              <a:t>. Net als veel </a:t>
            </a:r>
            <a:r>
              <a:rPr lang="nl-NL" sz="1200" dirty="0" err="1"/>
              <a:t>social</a:t>
            </a:r>
            <a:r>
              <a:rPr lang="nl-NL" sz="1200" dirty="0"/>
              <a:t> media, zoals bijvoorbeeld Snapchat en TikTok.</a:t>
            </a:r>
          </a:p>
          <a:p>
            <a:r>
              <a:rPr lang="nl-NL" sz="1200" b="1" dirty="0"/>
              <a:t>Character.ai </a:t>
            </a:r>
            <a:r>
              <a:rPr lang="nl-NL" sz="1200" dirty="0"/>
              <a:t>paste deze week nog de voorwaarden aan. Zij maakten bekend dat “gebruikers onder de achttien jaar geleidelijk worden uitgesloten van het voeren van open gesprekken met AI-karakters. “(Bron: </a:t>
            </a:r>
            <a:r>
              <a:rPr lang="nl-NL" sz="1200" dirty="0">
                <a:hlinkClick r:id="rId6"/>
              </a:rPr>
              <a:t>Aiwereld.nl</a:t>
            </a:r>
            <a:r>
              <a:rPr lang="nl-NL" sz="1200" dirty="0"/>
              <a:t>)</a:t>
            </a:r>
          </a:p>
          <a:p>
            <a:r>
              <a:rPr lang="nl-NL" sz="1200" dirty="0"/>
              <a:t>Maar hoe denk jij nu eigenlijk over AI? Welke toepassingen ken jij?</a:t>
            </a:r>
          </a:p>
          <a:p>
            <a:r>
              <a:rPr lang="nl-NL" sz="1200" dirty="0"/>
              <a:t>Bespreek de stelling(en) op de volgende dia(‘s).</a:t>
            </a:r>
          </a:p>
        </p:txBody>
      </p:sp>
      <p:pic>
        <p:nvPicPr>
          <p:cNvPr id="6" name="Afbeelding 5">
            <a:extLst>
              <a:ext uri="{FF2B5EF4-FFF2-40B4-BE49-F238E27FC236}">
                <a16:creationId xmlns:a16="http://schemas.microsoft.com/office/drawing/2014/main" id="{967701B3-D3EC-0E92-9610-3210D424FAE2}"/>
              </a:ext>
            </a:extLst>
          </p:cNvPr>
          <p:cNvPicPr>
            <a:picLocks noChangeAspect="1"/>
          </p:cNvPicPr>
          <p:nvPr/>
        </p:nvPicPr>
        <p:blipFill>
          <a:blip r:embed="rId7"/>
          <a:stretch>
            <a:fillRect/>
          </a:stretch>
        </p:blipFill>
        <p:spPr>
          <a:xfrm>
            <a:off x="8345214" y="1324304"/>
            <a:ext cx="3365284" cy="3981033"/>
          </a:xfrm>
          <a:prstGeom prst="rect">
            <a:avLst/>
          </a:prstGeom>
        </p:spPr>
      </p:pic>
    </p:spTree>
    <p:extLst>
      <p:ext uri="{BB962C8B-B14F-4D97-AF65-F5344CB8AC3E}">
        <p14:creationId xmlns:p14="http://schemas.microsoft.com/office/powerpoint/2010/main" val="229955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“Ik heb nog nooit iets met AI te maken gehad.”</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8431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“Ik twijfel steeds vaker of iets echt of nep is online.”</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“Iedereen moet op school leskrijgen over AI, maar het gebruiken van AI is alleen voor volwassenen.”</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E0BBF9A-BB63-39CF-55BE-14C3F89A6B8E}"/>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3E63CCFA-02EB-6E74-A6B5-2CF677A77587}"/>
              </a:ext>
            </a:extLst>
          </p:cNvPr>
          <p:cNvSpPr>
            <a:spLocks noGrp="1"/>
          </p:cNvSpPr>
          <p:nvPr>
            <p:ph type="body" sz="quarter" idx="12"/>
          </p:nvPr>
        </p:nvSpPr>
        <p:spPr>
          <a:xfrm>
            <a:off x="609598" y="1000763"/>
            <a:ext cx="11288112" cy="3623789"/>
          </a:xfrm>
        </p:spPr>
        <p:txBody>
          <a:bodyPr>
            <a:noAutofit/>
          </a:bodyPr>
          <a:lstStyle/>
          <a:p>
            <a:r>
              <a:rPr lang="nl-NL" sz="1400" dirty="0">
                <a:solidFill>
                  <a:schemeClr val="bg1"/>
                </a:solidFill>
              </a:rPr>
              <a:t>Schrijf een brief over hoe jij over AI denkt. Gebruik daarin alles wat je in de afgelopen lessen over AI hebt geleerd. </a:t>
            </a:r>
          </a:p>
          <a:p>
            <a:r>
              <a:rPr lang="nl-NL" sz="1600" dirty="0">
                <a:solidFill>
                  <a:schemeClr val="bg1"/>
                </a:solidFill>
              </a:rPr>
              <a:t>Je schrijft de brief aan de directeur van jullie school. In die brief schrijf je:</a:t>
            </a:r>
          </a:p>
          <a:p>
            <a:pPr marL="285750" indent="-285750">
              <a:buFontTx/>
              <a:buChar char="-"/>
            </a:pPr>
            <a:r>
              <a:rPr lang="nl-NL" sz="1600" dirty="0">
                <a:solidFill>
                  <a:schemeClr val="bg1"/>
                </a:solidFill>
              </a:rPr>
              <a:t>Wat jij vind van AI en waarom,</a:t>
            </a:r>
          </a:p>
          <a:p>
            <a:pPr marL="285750" indent="-285750">
              <a:buFontTx/>
              <a:buChar char="-"/>
            </a:pPr>
            <a:r>
              <a:rPr lang="nl-NL" sz="1600" dirty="0">
                <a:solidFill>
                  <a:schemeClr val="bg1"/>
                </a:solidFill>
              </a:rPr>
              <a:t>Wat kinderen op jouw school zouden moet leren over AI, </a:t>
            </a:r>
          </a:p>
          <a:p>
            <a:pPr marL="285750" indent="-285750">
              <a:buFontTx/>
              <a:buChar char="-"/>
            </a:pPr>
            <a:r>
              <a:rPr lang="nl-NL" sz="1600" dirty="0">
                <a:solidFill>
                  <a:schemeClr val="bg1"/>
                </a:solidFill>
              </a:rPr>
              <a:t>Wat de regels rondom AI zouden moeten zijn volgens jou.</a:t>
            </a:r>
          </a:p>
          <a:p>
            <a:endParaRPr lang="nl-NL" sz="1600" dirty="0">
              <a:solidFill>
                <a:schemeClr val="bg1"/>
              </a:solidFill>
            </a:endParaRPr>
          </a:p>
          <a:p>
            <a:r>
              <a:rPr lang="nl-NL" sz="1600" dirty="0">
                <a:solidFill>
                  <a:schemeClr val="bg1"/>
                </a:solidFill>
              </a:rPr>
              <a:t>Maak het een nette brief die aan de kenmerken van echte een brief voldoet. Met aanhef, afzender, plaats + datum, opbouw (inleiding, kern, slot), een afsluiting en een ondertekening.</a:t>
            </a:r>
          </a:p>
          <a:p>
            <a:endParaRPr lang="nl-NL" sz="1400" dirty="0">
              <a:solidFill>
                <a:schemeClr val="bg1"/>
              </a:solidFill>
            </a:endParaRPr>
          </a:p>
        </p:txBody>
      </p:sp>
    </p:spTree>
    <p:extLst>
      <p:ext uri="{BB962C8B-B14F-4D97-AF65-F5344CB8AC3E}">
        <p14:creationId xmlns:p14="http://schemas.microsoft.com/office/powerpoint/2010/main" val="361995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B5D56E0-CF9D-E5B5-8685-B55A037A0485}"/>
              </a:ext>
            </a:extLst>
          </p:cNvPr>
          <p:cNvSpPr>
            <a:spLocks noGrp="1"/>
          </p:cNvSpPr>
          <p:nvPr>
            <p:ph type="body" sz="quarter" idx="11"/>
          </p:nvPr>
        </p:nvSpPr>
        <p:spPr/>
        <p:txBody>
          <a:bodyPr/>
          <a:lstStyle/>
          <a:p>
            <a:r>
              <a:rPr lang="nl-NL" dirty="0">
                <a:solidFill>
                  <a:schemeClr val="bg1"/>
                </a:solidFill>
              </a:rPr>
              <a:t>Boekentip bij deze les:</a:t>
            </a:r>
          </a:p>
        </p:txBody>
      </p:sp>
      <p:sp>
        <p:nvSpPr>
          <p:cNvPr id="3" name="Tijdelijke aanduiding voor tekst 2">
            <a:extLst>
              <a:ext uri="{FF2B5EF4-FFF2-40B4-BE49-F238E27FC236}">
                <a16:creationId xmlns:a16="http://schemas.microsoft.com/office/drawing/2014/main" id="{00706176-7A9B-C43A-8A6E-5DC212BACED5}"/>
              </a:ext>
            </a:extLst>
          </p:cNvPr>
          <p:cNvSpPr>
            <a:spLocks noGrp="1"/>
          </p:cNvSpPr>
          <p:nvPr>
            <p:ph type="body" sz="quarter" idx="12"/>
          </p:nvPr>
        </p:nvSpPr>
        <p:spPr>
          <a:xfrm>
            <a:off x="582550" y="1774601"/>
            <a:ext cx="8214610" cy="3606696"/>
          </a:xfrm>
        </p:spPr>
        <p:txBody>
          <a:bodyPr>
            <a:normAutofit fontScale="55000" lnSpcReduction="20000"/>
          </a:bodyPr>
          <a:lstStyle/>
          <a:p>
            <a:r>
              <a:rPr lang="nl-NL" dirty="0">
                <a:solidFill>
                  <a:schemeClr val="bg1"/>
                </a:solidFill>
              </a:rPr>
              <a:t>Voor 9-12 jaar: Het AI incident – Esther van Lieshout</a:t>
            </a:r>
          </a:p>
          <a:p>
            <a:r>
              <a:rPr lang="nl-NL" i="1" dirty="0"/>
              <a:t>“I</a:t>
            </a:r>
            <a:r>
              <a:rPr lang="nl-NL" dirty="0"/>
              <a:t>n het stadje </a:t>
            </a:r>
            <a:r>
              <a:rPr lang="nl-NL" dirty="0" err="1"/>
              <a:t>Ripley</a:t>
            </a:r>
            <a:r>
              <a:rPr lang="nl-NL" dirty="0"/>
              <a:t> wordt een nieuwe school gebouwd: een school van de toekomst. Na de zomervakantie opent deze school de deuren. De drie vrienden Dexter, Finn en Han zijn erg benieuwd naar deze nieuwe school. Als ze na de vakantie het gigantische gebouw binnengaan, staan ze perplex: een compleet geautomatiseerde fietsenkelder, loopbanden, een robot conciërge en de gymles gaat door middel van een virtual </a:t>
            </a:r>
            <a:r>
              <a:rPr lang="nl-NL" dirty="0" err="1"/>
              <a:t>realityprogramma</a:t>
            </a:r>
            <a:r>
              <a:rPr lang="nl-NL" dirty="0"/>
              <a:t>, overal smartboards en een kantine waar ook alles volledig geautomatiseerd is….</a:t>
            </a:r>
            <a:br>
              <a:rPr lang="nl-NL" dirty="0"/>
            </a:br>
            <a:r>
              <a:rPr lang="nl-NL" dirty="0"/>
              <a:t>Alles in school wordt bestuurd door een computer, een AI, een artificiële intelligentie. De jongens vinden het geweldig. Totdat ze samen met het nieuwe meisje ontdekken dat er rare dingen gebeuren. Kunnen de vier helden de school redden</a:t>
            </a:r>
            <a:r>
              <a:rPr lang="nl-NL" i="1" dirty="0"/>
              <a:t>“ </a:t>
            </a:r>
            <a:r>
              <a:rPr lang="nl-NL" dirty="0"/>
              <a:t>(</a:t>
            </a:r>
            <a:r>
              <a:rPr lang="nl-NL" dirty="0">
                <a:solidFill>
                  <a:schemeClr val="accent4"/>
                </a:solidFill>
                <a:hlinkClick r:id="rId2">
                  <a:extLst>
                    <a:ext uri="{A12FA001-AC4F-418D-AE19-62706E023703}">
                      <ahyp:hlinkClr xmlns:ahyp="http://schemas.microsoft.com/office/drawing/2018/hyperlinkcolor" val="tx"/>
                    </a:ext>
                  </a:extLst>
                </a:hlinkClick>
              </a:rPr>
              <a:t>kinderboekenjournaal.nl</a:t>
            </a:r>
            <a:r>
              <a:rPr lang="nl-NL" dirty="0"/>
              <a:t>)</a:t>
            </a:r>
          </a:p>
          <a:p>
            <a:r>
              <a:rPr lang="nl-NL" dirty="0">
                <a:solidFill>
                  <a:schemeClr val="bg1"/>
                </a:solidFill>
              </a:rPr>
              <a:t>Voor 12-15 jaar: Robotoorlog: Sluipend kwaad – Rian Visser</a:t>
            </a:r>
          </a:p>
          <a:p>
            <a:r>
              <a:rPr lang="nl-NL" i="1" dirty="0"/>
              <a:t>“</a:t>
            </a:r>
            <a:r>
              <a:rPr lang="nl-NL" dirty="0"/>
              <a:t>Het wemelt in de stad van de robots. Omdat ze eruit zien als mensen heeft lang niet iedereen dat in de gaten. Daardoor kunnen de robots rustig hun gang gaan. Hun uiteindelijke doel daarbij is: Machtsovername.” (</a:t>
            </a:r>
            <a:r>
              <a:rPr lang="nl-NL" dirty="0">
                <a:solidFill>
                  <a:schemeClr val="accent4"/>
                </a:solidFill>
                <a:hlinkClick r:id="rId2">
                  <a:extLst>
                    <a:ext uri="{A12FA001-AC4F-418D-AE19-62706E023703}">
                      <ahyp:hlinkClr xmlns:ahyp="http://schemas.microsoft.com/office/drawing/2018/hyperlinkcolor" val="tx"/>
                    </a:ext>
                  </a:extLst>
                </a:hlinkClick>
              </a:rPr>
              <a:t>kinderboekenjournaal.nl</a:t>
            </a:r>
            <a:r>
              <a:rPr lang="nl-NL" dirty="0"/>
              <a:t>)</a:t>
            </a:r>
          </a:p>
        </p:txBody>
      </p:sp>
      <p:pic>
        <p:nvPicPr>
          <p:cNvPr id="5" name="Afbeelding 4">
            <a:extLst>
              <a:ext uri="{FF2B5EF4-FFF2-40B4-BE49-F238E27FC236}">
                <a16:creationId xmlns:a16="http://schemas.microsoft.com/office/drawing/2014/main" id="{FA5DEE70-1BC6-15E6-295D-7652F8FF5BC8}"/>
              </a:ext>
            </a:extLst>
          </p:cNvPr>
          <p:cNvPicPr>
            <a:picLocks noChangeAspect="1"/>
          </p:cNvPicPr>
          <p:nvPr/>
        </p:nvPicPr>
        <p:blipFill>
          <a:blip r:embed="rId3"/>
          <a:stretch>
            <a:fillRect/>
          </a:stretch>
        </p:blipFill>
        <p:spPr>
          <a:xfrm>
            <a:off x="10005847" y="3429000"/>
            <a:ext cx="2039007" cy="3185948"/>
          </a:xfrm>
          <a:prstGeom prst="rect">
            <a:avLst/>
          </a:prstGeom>
        </p:spPr>
      </p:pic>
      <p:pic>
        <p:nvPicPr>
          <p:cNvPr id="6" name="Afbeelding 5">
            <a:extLst>
              <a:ext uri="{FF2B5EF4-FFF2-40B4-BE49-F238E27FC236}">
                <a16:creationId xmlns:a16="http://schemas.microsoft.com/office/drawing/2014/main" id="{5E720939-762A-B9C4-4F1B-3F90D8725971}"/>
              </a:ext>
            </a:extLst>
          </p:cNvPr>
          <p:cNvPicPr>
            <a:picLocks noChangeAspect="1"/>
          </p:cNvPicPr>
          <p:nvPr/>
        </p:nvPicPr>
        <p:blipFill>
          <a:blip r:embed="rId4"/>
          <a:stretch>
            <a:fillRect/>
          </a:stretch>
        </p:blipFill>
        <p:spPr>
          <a:xfrm>
            <a:off x="8802905" y="370104"/>
            <a:ext cx="2405884" cy="3207845"/>
          </a:xfrm>
          <a:prstGeom prst="rect">
            <a:avLst/>
          </a:prstGeom>
        </p:spPr>
      </p:pic>
    </p:spTree>
    <p:extLst>
      <p:ext uri="{BB962C8B-B14F-4D97-AF65-F5344CB8AC3E}">
        <p14:creationId xmlns:p14="http://schemas.microsoft.com/office/powerpoint/2010/main" val="3404132383"/>
      </p:ext>
    </p:extLst>
  </p:cSld>
  <p:clrMapOvr>
    <a:masterClrMapping/>
  </p:clrMapOvr>
</p:sld>
</file>

<file path=ppt/theme/theme1.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Mediabegrip week 27 Blijf in Balans Groep 7-8-klas 1-2</Template>
  <TotalTime>4813</TotalTime>
  <Words>1352</Words>
  <Application>Microsoft Office PowerPoint</Application>
  <PresentationFormat>Breedbeeld</PresentationFormat>
  <Paragraphs>71</Paragraphs>
  <Slides>13</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Aptos</vt:lpstr>
      <vt:lpstr>Arial</vt:lpstr>
      <vt:lpstr>Poppins</vt:lpstr>
      <vt:lpstr>Mediabegrip week 27 Blijf in Balans Groep 7-8-klas 1-2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Kuijpers</dc:creator>
  <cp:lastModifiedBy>Barry Kuijpers</cp:lastModifiedBy>
  <cp:revision>82</cp:revision>
  <dcterms:created xsi:type="dcterms:W3CDTF">2025-03-13T12:26:38Z</dcterms:created>
  <dcterms:modified xsi:type="dcterms:W3CDTF">2025-10-31T09:54:03Z</dcterms:modified>
</cp:coreProperties>
</file>