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96" r:id="rId5"/>
    <p:sldId id="259" r:id="rId6"/>
    <p:sldId id="260" r:id="rId7"/>
    <p:sldId id="261" r:id="rId8"/>
    <p:sldId id="288" r:id="rId9"/>
    <p:sldId id="307" r:id="rId10"/>
    <p:sldId id="264" r:id="rId11"/>
    <p:sldId id="265" r:id="rId12"/>
    <p:sldId id="294" r:id="rId13"/>
    <p:sldId id="302"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09" autoAdjust="0"/>
  </p:normalViewPr>
  <p:slideViewPr>
    <p:cSldViewPr snapToGrid="0">
      <p:cViewPr varScale="1">
        <p:scale>
          <a:sx n="91" d="100"/>
          <a:sy n="91" d="100"/>
        </p:scale>
        <p:origin x="135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55F1-DAC8-45FF-AE94-8D08E98FA4FB}" type="datetimeFigureOut">
              <a:rPr lang="nl-NL" smtClean="0"/>
              <a:t>24-10-2025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F96-ACCF-45F3-93A2-B308BC42A2F8}" type="slidenum">
              <a:rPr lang="nl-NL" smtClean="0"/>
              <a:t>‹nr.›</a:t>
            </a:fld>
            <a:endParaRPr lang="nl-NL"/>
          </a:p>
        </p:txBody>
      </p:sp>
    </p:spTree>
    <p:extLst>
      <p:ext uri="{BB962C8B-B14F-4D97-AF65-F5344CB8AC3E}">
        <p14:creationId xmlns:p14="http://schemas.microsoft.com/office/powerpoint/2010/main" val="425836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a:t>
            </a:fld>
            <a:endParaRPr lang="nl-NL"/>
          </a:p>
        </p:txBody>
      </p:sp>
    </p:spTree>
    <p:extLst>
      <p:ext uri="{BB962C8B-B14F-4D97-AF65-F5344CB8AC3E}">
        <p14:creationId xmlns:p14="http://schemas.microsoft.com/office/powerpoint/2010/main" val="61850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3</a:t>
            </a:fld>
            <a:endParaRPr lang="nl-NL"/>
          </a:p>
        </p:txBody>
      </p:sp>
    </p:spTree>
    <p:extLst>
      <p:ext uri="{BB962C8B-B14F-4D97-AF65-F5344CB8AC3E}">
        <p14:creationId xmlns:p14="http://schemas.microsoft.com/office/powerpoint/2010/main" val="3572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4</a:t>
            </a:fld>
            <a:endParaRPr lang="nl-NL"/>
          </a:p>
        </p:txBody>
      </p:sp>
    </p:spTree>
    <p:extLst>
      <p:ext uri="{BB962C8B-B14F-4D97-AF65-F5344CB8AC3E}">
        <p14:creationId xmlns:p14="http://schemas.microsoft.com/office/powerpoint/2010/main" val="193597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365236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12</a:t>
            </a:fld>
            <a:endParaRPr lang="nl-NL"/>
          </a:p>
        </p:txBody>
      </p:sp>
    </p:spTree>
    <p:extLst>
      <p:ext uri="{BB962C8B-B14F-4D97-AF65-F5344CB8AC3E}">
        <p14:creationId xmlns:p14="http://schemas.microsoft.com/office/powerpoint/2010/main" val="100866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67E0D-5065-3FF6-BADF-C46B9CAA524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A858B0B-11CE-FCF3-6ED3-C99E34B452E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5960605-003E-9C54-E7FC-13905EA7F2EB}"/>
              </a:ext>
            </a:extLst>
          </p:cNvPr>
          <p:cNvSpPr>
            <a:spLocks noGrp="1"/>
          </p:cNvSpPr>
          <p:nvPr>
            <p:ph type="body" idx="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DF3B1E5D-A264-A260-4EE2-888E32A7DFD7}"/>
              </a:ext>
            </a:extLst>
          </p:cNvPr>
          <p:cNvSpPr>
            <a:spLocks noGrp="1"/>
          </p:cNvSpPr>
          <p:nvPr>
            <p:ph type="sldNum" sz="quarter" idx="5"/>
          </p:nvPr>
        </p:nvSpPr>
        <p:spPr/>
        <p:txBody>
          <a:bodyPr/>
          <a:lstStyle/>
          <a:p>
            <a:fld id="{50240F96-ACCF-45F3-93A2-B308BC42A2F8}" type="slidenum">
              <a:rPr lang="nl-NL" smtClean="0"/>
              <a:t>13</a:t>
            </a:fld>
            <a:endParaRPr lang="nl-NL"/>
          </a:p>
        </p:txBody>
      </p:sp>
    </p:spTree>
    <p:extLst>
      <p:ext uri="{BB962C8B-B14F-4D97-AF65-F5344CB8AC3E}">
        <p14:creationId xmlns:p14="http://schemas.microsoft.com/office/powerpoint/2010/main" val="576507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24-10-2025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856385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1629003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74767519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493030246"/>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4069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076802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003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7739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24-10-2025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1612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17780584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59860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415670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38878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55383670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08000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3475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728774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24-10-2025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412292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ww.unicef.nl/v/stemvooriederkind"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hyperlink" Target="https://app-sncu01saas51g0rp001.cms.optimizely.com/globalassets/files/kom-in-actie/stem-voor-ieder-kind/stempot-unicef-nederland.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nos.nl/collectie/14002/artikel/2587227-privacywaakhond-waarschuwt-vertrouw-ai-chatbots-niet-als-stemhulp"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hyperlink" Target="https://www.kieskompas.nl/"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s://stemwijzer.n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kidsweek.nl/kieswijzer"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bibliotheek.nl/catalogus/titel.439060605.html/chatbotboy/" TargetMode="External"/><Relationship Id="rId2" Type="http://schemas.openxmlformats.org/officeDocument/2006/relationships/hyperlink" Target="https://www.bibliotheek.nl/catalogus/titel.430438966.html/mama-is-minister-president/" TargetMode="Externa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9988DAB-EF75-D7F3-D617-A158AD5A44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247" b="8247"/>
          <a:stretch/>
        </p:blipFill>
        <p:spPr>
          <a:xfrm>
            <a:off x="7304690" y="0"/>
            <a:ext cx="4887310" cy="5592695"/>
          </a:xfrm>
        </p:spPr>
      </p:pic>
      <p:sp>
        <p:nvSpPr>
          <p:cNvPr id="10" name="Text Placeholder 2">
            <a:extLst>
              <a:ext uri="{FF2B5EF4-FFF2-40B4-BE49-F238E27FC236}">
                <a16:creationId xmlns:a16="http://schemas.microsoft.com/office/drawing/2014/main" id="{2770B2AC-19BE-7B78-0BB0-ADBCEDE58EE4}"/>
              </a:ext>
            </a:extLst>
          </p:cNvPr>
          <p:cNvSpPr>
            <a:spLocks noGrp="1"/>
          </p:cNvSpPr>
          <p:nvPr>
            <p:ph type="body" sz="quarter" idx="11"/>
          </p:nvPr>
        </p:nvSpPr>
        <p:spPr>
          <a:xfrm>
            <a:off x="615661" y="1784504"/>
            <a:ext cx="6363207" cy="3228930"/>
          </a:xfrm>
        </p:spPr>
        <p:txBody>
          <a:bodyPr/>
          <a:lstStyle/>
          <a:p>
            <a:r>
              <a:rPr lang="nl-NL" noProof="0" dirty="0"/>
              <a:t>Nederland kleurt rood</a:t>
            </a:r>
          </a:p>
        </p:txBody>
      </p:sp>
      <p:sp>
        <p:nvSpPr>
          <p:cNvPr id="12" name="Text Placeholder 3">
            <a:extLst>
              <a:ext uri="{FF2B5EF4-FFF2-40B4-BE49-F238E27FC236}">
                <a16:creationId xmlns:a16="http://schemas.microsoft.com/office/drawing/2014/main" id="{E6EEB4FA-E1DA-101E-37FD-6F119013107F}"/>
              </a:ext>
            </a:extLst>
          </p:cNvPr>
          <p:cNvSpPr>
            <a:spLocks noGrp="1"/>
          </p:cNvSpPr>
          <p:nvPr>
            <p:ph type="body" sz="quarter" idx="14"/>
          </p:nvPr>
        </p:nvSpPr>
        <p:spPr>
          <a:xfrm>
            <a:off x="612959" y="397035"/>
            <a:ext cx="3801386" cy="370376"/>
          </a:xfrm>
        </p:spPr>
        <p:txBody>
          <a:bodyPr>
            <a:normAutofit fontScale="92500"/>
          </a:bodyPr>
          <a:lstStyle/>
          <a:p>
            <a:r>
              <a:rPr lang="en-US" dirty="0"/>
              <a:t>Week 44, 2025 – Groep 5/6 </a:t>
            </a:r>
            <a:r>
              <a:rPr lang="en-US" dirty="0" err="1"/>
              <a:t>en</a:t>
            </a:r>
            <a:r>
              <a:rPr lang="en-US" dirty="0"/>
              <a:t> (V)SO</a:t>
            </a:r>
          </a:p>
        </p:txBody>
      </p:sp>
    </p:spTree>
    <p:extLst>
      <p:ext uri="{BB962C8B-B14F-4D97-AF65-F5344CB8AC3E}">
        <p14:creationId xmlns:p14="http://schemas.microsoft.com/office/powerpoint/2010/main" val="1591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43800" y="0"/>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7642954" cy="3569650"/>
          </a:xfrm>
        </p:spPr>
        <p:txBody>
          <a:bodyPr>
            <a:normAutofit/>
          </a:bodyPr>
          <a:lstStyle/>
          <a:p>
            <a:r>
              <a:rPr lang="nl-NL" dirty="0">
                <a:solidFill>
                  <a:schemeClr val="bg1"/>
                </a:solidFill>
              </a:rPr>
              <a:t>Bespreek de uitslag van de verkiezingen. Vind je het eerlijk dat de meeste stemmen gelden? Of moet er een ander systeem komen? Hebben jullie het thuis wel eens over de verkiezingen?</a:t>
            </a: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CFBA90-A6FA-159C-02EE-A9A09D62AB7E}"/>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0623733A-03F7-6CCC-80BA-54B461B36207}"/>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4293861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E14675-9109-D8DC-E669-3266A01F65D5}"/>
              </a:ext>
            </a:extLst>
          </p:cNvPr>
          <p:cNvSpPr>
            <a:spLocks noGrp="1"/>
          </p:cNvSpPr>
          <p:nvPr>
            <p:ph type="body" sz="quarter" idx="11"/>
          </p:nvPr>
        </p:nvSpPr>
        <p:spPr>
          <a:xfrm>
            <a:off x="618177" y="845915"/>
            <a:ext cx="11026902" cy="701041"/>
          </a:xfrm>
        </p:spPr>
        <p:txBody>
          <a:bodyPr/>
          <a:lstStyle/>
          <a:p>
            <a:r>
              <a:rPr lang="nl-NL" dirty="0">
                <a:solidFill>
                  <a:schemeClr val="bg1"/>
                </a:solidFill>
              </a:rPr>
              <a:t>Waar is jouw stem?</a:t>
            </a:r>
          </a:p>
        </p:txBody>
      </p:sp>
      <p:sp>
        <p:nvSpPr>
          <p:cNvPr id="3" name="Tijdelijke aanduiding voor tekst 2">
            <a:extLst>
              <a:ext uri="{FF2B5EF4-FFF2-40B4-BE49-F238E27FC236}">
                <a16:creationId xmlns:a16="http://schemas.microsoft.com/office/drawing/2014/main" id="{3D918592-4015-6880-23A0-FA38D47CD134}"/>
              </a:ext>
            </a:extLst>
          </p:cNvPr>
          <p:cNvSpPr>
            <a:spLocks noGrp="1"/>
          </p:cNvSpPr>
          <p:nvPr>
            <p:ph type="body" sz="quarter" idx="12"/>
          </p:nvPr>
        </p:nvSpPr>
        <p:spPr>
          <a:xfrm>
            <a:off x="609600" y="1518137"/>
            <a:ext cx="6684579" cy="3989284"/>
          </a:xfrm>
        </p:spPr>
        <p:txBody>
          <a:bodyPr>
            <a:normAutofit/>
          </a:bodyPr>
          <a:lstStyle/>
          <a:p>
            <a:r>
              <a:rPr lang="nl-NL" dirty="0">
                <a:solidFill>
                  <a:schemeClr val="bg1"/>
                </a:solidFill>
              </a:rPr>
              <a:t>Alleen mensen ouder dan 18 jaar mogen dus stemmen. Maar hoe zit dat dan met jullie? “Kinderen hebben geen stemrecht maar wel</a:t>
            </a:r>
          </a:p>
          <a:p>
            <a:r>
              <a:rPr lang="nl-NL" dirty="0">
                <a:solidFill>
                  <a:schemeClr val="bg1"/>
                </a:solidFill>
              </a:rPr>
              <a:t>het recht om gehoord te worden.” (Bron: </a:t>
            </a:r>
            <a:r>
              <a:rPr lang="nl-NL" dirty="0">
                <a:solidFill>
                  <a:schemeClr val="accent4"/>
                </a:solidFill>
                <a:hlinkClick r:id="rId3">
                  <a:extLst>
                    <a:ext uri="{A12FA001-AC4F-418D-AE19-62706E023703}">
                      <ahyp:hlinkClr xmlns:ahyp="http://schemas.microsoft.com/office/drawing/2018/hyperlinkcolor" val="tx"/>
                    </a:ext>
                  </a:extLst>
                </a:hlinkClick>
              </a:rPr>
              <a:t>Unicef.nl</a:t>
            </a:r>
            <a:r>
              <a:rPr lang="nl-NL" dirty="0">
                <a:solidFill>
                  <a:schemeClr val="bg1"/>
                </a:solidFill>
              </a:rPr>
              <a:t>)</a:t>
            </a:r>
          </a:p>
          <a:p>
            <a:r>
              <a:rPr lang="nl-NL" dirty="0">
                <a:solidFill>
                  <a:schemeClr val="bg1"/>
                </a:solidFill>
              </a:rPr>
              <a:t>Bespreek de stelling op de volgende dia en/of ga het gesprek aan met de </a:t>
            </a:r>
            <a:r>
              <a:rPr lang="nl-NL" dirty="0" err="1">
                <a:solidFill>
                  <a:schemeClr val="accent4"/>
                </a:solidFill>
                <a:hlinkClick r:id="rId4">
                  <a:extLst>
                    <a:ext uri="{A12FA001-AC4F-418D-AE19-62706E023703}">
                      <ahyp:hlinkClr xmlns:ahyp="http://schemas.microsoft.com/office/drawing/2018/hyperlinkcolor" val="tx"/>
                    </a:ext>
                  </a:extLst>
                </a:hlinkClick>
              </a:rPr>
              <a:t>stempot</a:t>
            </a:r>
            <a:r>
              <a:rPr lang="nl-NL" dirty="0">
                <a:solidFill>
                  <a:schemeClr val="accent4"/>
                </a:solidFill>
                <a:hlinkClick r:id="rId4">
                  <a:extLst>
                    <a:ext uri="{A12FA001-AC4F-418D-AE19-62706E023703}">
                      <ahyp:hlinkClr xmlns:ahyp="http://schemas.microsoft.com/office/drawing/2018/hyperlinkcolor" val="tx"/>
                    </a:ext>
                  </a:extLst>
                </a:hlinkClick>
              </a:rPr>
              <a:t> van Unicef</a:t>
            </a:r>
            <a:r>
              <a:rPr lang="nl-NL" dirty="0">
                <a:solidFill>
                  <a:schemeClr val="bg1"/>
                </a:solidFill>
              </a:rPr>
              <a:t>.</a:t>
            </a:r>
          </a:p>
          <a:p>
            <a:endParaRPr lang="nl-NL" dirty="0">
              <a:solidFill>
                <a:schemeClr val="bg1"/>
              </a:solidFill>
            </a:endParaRPr>
          </a:p>
          <a:p>
            <a:endParaRPr lang="nl-NL" dirty="0">
              <a:solidFill>
                <a:schemeClr val="bg1"/>
              </a:solidFill>
            </a:endParaRPr>
          </a:p>
        </p:txBody>
      </p:sp>
      <p:sp>
        <p:nvSpPr>
          <p:cNvPr id="5" name="Tekstvak 4">
            <a:extLst>
              <a:ext uri="{FF2B5EF4-FFF2-40B4-BE49-F238E27FC236}">
                <a16:creationId xmlns:a16="http://schemas.microsoft.com/office/drawing/2014/main" id="{E3393439-254D-DCBF-FC5B-8D317871D5C9}"/>
              </a:ext>
            </a:extLst>
          </p:cNvPr>
          <p:cNvSpPr txBox="1"/>
          <p:nvPr/>
        </p:nvSpPr>
        <p:spPr>
          <a:xfrm>
            <a:off x="7641054" y="6099532"/>
            <a:ext cx="5276159" cy="584775"/>
          </a:xfrm>
          <a:prstGeom prst="rect">
            <a:avLst/>
          </a:prstGeom>
          <a:noFill/>
        </p:spPr>
        <p:txBody>
          <a:bodyPr wrap="square" rtlCol="0">
            <a:spAutoFit/>
          </a:bodyPr>
          <a:lstStyle/>
          <a:p>
            <a:r>
              <a:rPr lang="nl-NL" sz="1400" dirty="0">
                <a:solidFill>
                  <a:schemeClr val="accent4"/>
                </a:solidFill>
              </a:rPr>
              <a:t>Foto: Melle in het stemhokje (Google Gemini)</a:t>
            </a:r>
          </a:p>
          <a:p>
            <a:endParaRPr lang="nl-NL" dirty="0"/>
          </a:p>
        </p:txBody>
      </p:sp>
      <p:pic>
        <p:nvPicPr>
          <p:cNvPr id="8" name="Afbeelding 7">
            <a:extLst>
              <a:ext uri="{FF2B5EF4-FFF2-40B4-BE49-F238E27FC236}">
                <a16:creationId xmlns:a16="http://schemas.microsoft.com/office/drawing/2014/main" id="{CC58DF6F-480A-75CC-4E29-CB8C4D4ECEFF}"/>
              </a:ext>
            </a:extLst>
          </p:cNvPr>
          <p:cNvPicPr>
            <a:picLocks noChangeAspect="1"/>
          </p:cNvPicPr>
          <p:nvPr/>
        </p:nvPicPr>
        <p:blipFill>
          <a:blip r:embed="rId5"/>
          <a:stretch>
            <a:fillRect/>
          </a:stretch>
        </p:blipFill>
        <p:spPr>
          <a:xfrm>
            <a:off x="7704082" y="435409"/>
            <a:ext cx="3555311" cy="4873680"/>
          </a:xfrm>
          <a:prstGeom prst="rect">
            <a:avLst/>
          </a:prstGeom>
        </p:spPr>
      </p:pic>
    </p:spTree>
    <p:extLst>
      <p:ext uri="{BB962C8B-B14F-4D97-AF65-F5344CB8AC3E}">
        <p14:creationId xmlns:p14="http://schemas.microsoft.com/office/powerpoint/2010/main" val="2950385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AAFF2-29CC-551D-B486-AF4E84DE5096}"/>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12A12BB-D901-632E-0AD2-4251968EE2C6}"/>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 </a:t>
            </a:r>
          </a:p>
        </p:txBody>
      </p:sp>
      <p:sp>
        <p:nvSpPr>
          <p:cNvPr id="3" name="Tijdelijke aanduiding voor tekst 2">
            <a:extLst>
              <a:ext uri="{FF2B5EF4-FFF2-40B4-BE49-F238E27FC236}">
                <a16:creationId xmlns:a16="http://schemas.microsoft.com/office/drawing/2014/main" id="{0CA72462-4829-F6E0-38BB-5A8807121C94}"/>
              </a:ext>
            </a:extLst>
          </p:cNvPr>
          <p:cNvSpPr>
            <a:spLocks noGrp="1"/>
          </p:cNvSpPr>
          <p:nvPr>
            <p:ph type="body" sz="quarter" idx="12"/>
          </p:nvPr>
        </p:nvSpPr>
        <p:spPr>
          <a:xfrm>
            <a:off x="609599" y="1010934"/>
            <a:ext cx="7094483" cy="4538528"/>
          </a:xfrm>
        </p:spPr>
        <p:txBody>
          <a:bodyPr>
            <a:normAutofit/>
          </a:bodyPr>
          <a:lstStyle/>
          <a:p>
            <a:r>
              <a:rPr lang="nl-NL" dirty="0">
                <a:solidFill>
                  <a:schemeClr val="bg1"/>
                </a:solidFill>
              </a:rPr>
              <a:t>“Alle gezinnen met kinderen zouden, per gezin, 1 stem extra moeten krijgen bij de verkiezingen. De ouders hebben hierbij de plicht om met hun kinderen te praten over waar die stem (van de kinderen) heen zou moeten. Een van de ouders moet dan een extra stem uitbrengen op de keuze van zijn/haar/hen kind(eren)”</a:t>
            </a:r>
          </a:p>
          <a:p>
            <a:endParaRPr lang="nl-NL" dirty="0">
              <a:solidFill>
                <a:schemeClr val="tx1"/>
              </a:solidFill>
            </a:endParaRPr>
          </a:p>
        </p:txBody>
      </p:sp>
      <p:sp>
        <p:nvSpPr>
          <p:cNvPr id="5" name="Tekstvak 4">
            <a:extLst>
              <a:ext uri="{FF2B5EF4-FFF2-40B4-BE49-F238E27FC236}">
                <a16:creationId xmlns:a16="http://schemas.microsoft.com/office/drawing/2014/main" id="{966B2AFE-321F-863A-20C8-0A355C789E7D}"/>
              </a:ext>
            </a:extLst>
          </p:cNvPr>
          <p:cNvSpPr txBox="1"/>
          <p:nvPr/>
        </p:nvSpPr>
        <p:spPr>
          <a:xfrm>
            <a:off x="7178599" y="6124987"/>
            <a:ext cx="5276159" cy="584775"/>
          </a:xfrm>
          <a:prstGeom prst="rect">
            <a:avLst/>
          </a:prstGeom>
          <a:noFill/>
        </p:spPr>
        <p:txBody>
          <a:bodyPr wrap="square" rtlCol="0">
            <a:spAutoFit/>
          </a:bodyPr>
          <a:lstStyle/>
          <a:p>
            <a:pPr algn="ctr"/>
            <a:r>
              <a:rPr lang="nl-NL" sz="1400" dirty="0">
                <a:solidFill>
                  <a:schemeClr val="accent4"/>
                </a:solidFill>
              </a:rPr>
              <a:t>Foto: Melle in het stemhokje(Google Gemini)</a:t>
            </a:r>
          </a:p>
          <a:p>
            <a:endParaRPr lang="nl-NL" dirty="0"/>
          </a:p>
        </p:txBody>
      </p:sp>
      <p:pic>
        <p:nvPicPr>
          <p:cNvPr id="6" name="Afbeelding 5">
            <a:extLst>
              <a:ext uri="{FF2B5EF4-FFF2-40B4-BE49-F238E27FC236}">
                <a16:creationId xmlns:a16="http://schemas.microsoft.com/office/drawing/2014/main" id="{D61DE544-400E-B2B5-4E52-45B512CE7B3F}"/>
              </a:ext>
            </a:extLst>
          </p:cNvPr>
          <p:cNvPicPr>
            <a:picLocks noChangeAspect="1"/>
          </p:cNvPicPr>
          <p:nvPr/>
        </p:nvPicPr>
        <p:blipFill>
          <a:blip r:embed="rId3"/>
          <a:stretch>
            <a:fillRect/>
          </a:stretch>
        </p:blipFill>
        <p:spPr>
          <a:xfrm>
            <a:off x="7704082" y="435409"/>
            <a:ext cx="3555311" cy="4873680"/>
          </a:xfrm>
          <a:prstGeom prst="rect">
            <a:avLst/>
          </a:prstGeom>
        </p:spPr>
      </p:pic>
    </p:spTree>
    <p:extLst>
      <p:ext uri="{BB962C8B-B14F-4D97-AF65-F5344CB8AC3E}">
        <p14:creationId xmlns:p14="http://schemas.microsoft.com/office/powerpoint/2010/main" val="443368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EA7816-657A-92C8-D789-CF2F56339320}"/>
              </a:ext>
            </a:extLst>
          </p:cNvPr>
          <p:cNvSpPr>
            <a:spLocks noGrp="1"/>
          </p:cNvSpPr>
          <p:nvPr>
            <p:ph type="body" sz="quarter" idx="11"/>
          </p:nvPr>
        </p:nvSpPr>
        <p:spPr>
          <a:xfrm>
            <a:off x="609599" y="508616"/>
            <a:ext cx="11026902" cy="701041"/>
          </a:xfrm>
        </p:spPr>
        <p:txBody>
          <a:bodyPr/>
          <a:lstStyle/>
          <a:p>
            <a:r>
              <a:rPr lang="nl-NL" dirty="0"/>
              <a:t>Melle</a:t>
            </a:r>
          </a:p>
        </p:txBody>
      </p:sp>
      <p:sp>
        <p:nvSpPr>
          <p:cNvPr id="7" name="Tijdelijke aanduiding voor tekst 6">
            <a:extLst>
              <a:ext uri="{FF2B5EF4-FFF2-40B4-BE49-F238E27FC236}">
                <a16:creationId xmlns:a16="http://schemas.microsoft.com/office/drawing/2014/main" id="{05DF2983-877B-2005-9A41-0CA3E5FB1C9E}"/>
              </a:ext>
            </a:extLst>
          </p:cNvPr>
          <p:cNvSpPr>
            <a:spLocks noGrp="1"/>
          </p:cNvSpPr>
          <p:nvPr>
            <p:ph type="body" sz="quarter" idx="12"/>
          </p:nvPr>
        </p:nvSpPr>
        <p:spPr>
          <a:xfrm>
            <a:off x="609599" y="985260"/>
            <a:ext cx="11026902" cy="4528633"/>
          </a:xfrm>
        </p:spPr>
        <p:txBody>
          <a:bodyPr>
            <a:noAutofit/>
          </a:bodyPr>
          <a:lstStyle/>
          <a:p>
            <a:r>
              <a:rPr lang="nl-NL" sz="1200" dirty="0"/>
              <a:t>Hoi allemaal!</a:t>
            </a:r>
          </a:p>
          <a:p>
            <a:r>
              <a:rPr lang="nl-NL" sz="1200" dirty="0"/>
              <a:t>Zo, weer een vakantie achter de rug… Is het ineens al weer herfst met storm en al… Wat zal ik trouwens blij zijn als die verkiezingen achter de rug zijn volgende week. Het lijkt wel of het overal alleen nog maar daar over gaat. In de vakantie was mijn oma jarig en toen waren we met de hele familie bij haar op bezoek. Alleen maar over die verkiezingen! Ze kregen er gewoon ruzie over, want mijn ene oom stemt op de een en mijn andere oom op een ander… Iets over stikstof en asielzoekers en…nou ja, ik weet het niet zo goed. </a:t>
            </a:r>
          </a:p>
          <a:p>
            <a:r>
              <a:rPr lang="nl-NL" sz="1200" dirty="0"/>
              <a:t>Ik vind het ook wel moeilijk hoor. Ik zou echt niet weten wie nou waar voor staat. Ik zie wel eens wat op televisie, maar dat is altijd zo moeilijk. Ik vind gewoon dat iedereen hier een beetje lief voor elkaar moet zijn en dat we goede scholen hebben en genoeg plek om buiten te spelen. En dat kinderen goed beschermd worden en…. Nou ja, ik heb wel gewoon een mening natuurlijk. Maar welke partij daarbij past? Geen idee.</a:t>
            </a:r>
          </a:p>
          <a:p>
            <a:r>
              <a:rPr lang="nl-NL" sz="1200" dirty="0"/>
              <a:t>Ik had het daar ook met mijn ouders over. Mijn moeder had advies gevraagd aan </a:t>
            </a:r>
            <a:r>
              <a:rPr lang="nl-NL" sz="1200" dirty="0" err="1"/>
              <a:t>ChatGPT</a:t>
            </a:r>
            <a:r>
              <a:rPr lang="nl-NL" sz="1200" dirty="0"/>
              <a:t>, maar mijn vader zei dat dat niet zo slim is. Had hij ergens gehoord. Hij had het </a:t>
            </a:r>
            <a:r>
              <a:rPr lang="nl-NL" sz="1200" dirty="0" err="1"/>
              <a:t>KiesKompas</a:t>
            </a:r>
            <a:r>
              <a:rPr lang="nl-NL" sz="1200" dirty="0"/>
              <a:t> en de Stemwijzer ingevuld. Daar kwam allebei dezelfde partij uit voor hem, dus daar gaat hij dan ook op stemmen. Mijn moeder weet het nog niet. Die gaat nu waarschijnlijk ook nog de Stemwijzer invullen.</a:t>
            </a:r>
          </a:p>
          <a:p>
            <a:r>
              <a:rPr lang="nl-NL" sz="1200" dirty="0"/>
              <a:t>Wel stom eigenlijk dat je pas mag stemmen als je 18 bent. Tellen wij niet mee of zo? Wij wonen hier toch ook? Wat vinden jullie daarvan? En wat vinden jullie belangrijk in Nederland?</a:t>
            </a:r>
          </a:p>
          <a:p>
            <a:r>
              <a:rPr lang="nl-NL" sz="1200" dirty="0"/>
              <a:t>Groetjes,</a:t>
            </a:r>
          </a:p>
          <a:p>
            <a:r>
              <a:rPr lang="nl-NL" sz="1200" dirty="0"/>
              <a:t>Melle.</a:t>
            </a:r>
          </a:p>
        </p:txBody>
      </p:sp>
      <p:sp>
        <p:nvSpPr>
          <p:cNvPr id="4" name="Tekstballon: ovaal 3">
            <a:extLst>
              <a:ext uri="{FF2B5EF4-FFF2-40B4-BE49-F238E27FC236}">
                <a16:creationId xmlns:a16="http://schemas.microsoft.com/office/drawing/2014/main" id="{E2C06148-42B5-99E9-5673-2E38FF81FF87}"/>
              </a:ext>
            </a:extLst>
          </p:cNvPr>
          <p:cNvSpPr/>
          <p:nvPr/>
        </p:nvSpPr>
        <p:spPr>
          <a:xfrm>
            <a:off x="10740023" y="2544"/>
            <a:ext cx="1451977" cy="1207113"/>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16770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356801"/>
            <a:ext cx="5986354" cy="5054509"/>
          </a:xfrm>
        </p:spPr>
        <p:txBody>
          <a:bodyPr>
            <a:normAutofit fontScale="62500" lnSpcReduction="20000"/>
          </a:bodyPr>
          <a:lstStyle/>
          <a:p>
            <a:r>
              <a:rPr lang="nl-NL" b="1" dirty="0"/>
              <a:t>“</a:t>
            </a:r>
            <a:r>
              <a:rPr lang="nl-NL" b="1" dirty="0" err="1"/>
              <a:t>Privacywaakhond</a:t>
            </a:r>
            <a:r>
              <a:rPr lang="nl-NL" b="1" dirty="0"/>
              <a:t> waarschuwt: vertrouw AI-chatbots niet als stemhulp”</a:t>
            </a:r>
          </a:p>
          <a:p>
            <a:r>
              <a:rPr lang="nl-NL" dirty="0"/>
              <a:t>Van </a:t>
            </a:r>
            <a:r>
              <a:rPr lang="nl-NL" dirty="0">
                <a:hlinkClick r:id="rId3"/>
              </a:rPr>
              <a:t>nos.nl</a:t>
            </a:r>
            <a:r>
              <a:rPr lang="nl-NL" dirty="0"/>
              <a:t>:</a:t>
            </a:r>
          </a:p>
          <a:p>
            <a:r>
              <a:rPr lang="nl-NL" dirty="0"/>
              <a:t>“Wie kunstmatige intelligentie vraagt welke partij het beste bij hen past, komt volgens AP (Autoriteit Persoonsgegevens) opvallend vaak bij twee partijen uit: de PVV of GroenLinks-PvdA. (…) </a:t>
            </a:r>
          </a:p>
          <a:p>
            <a:r>
              <a:rPr lang="nl-NL" dirty="0"/>
              <a:t>"Chatbots lijken slimme hulpjes, maar als stemhulp slaan ze stelselmatig de plank mis", zegt Monique </a:t>
            </a:r>
            <a:r>
              <a:rPr lang="nl-NL" dirty="0" err="1"/>
              <a:t>Verdier</a:t>
            </a:r>
            <a:r>
              <a:rPr lang="nl-NL" dirty="0"/>
              <a:t>, vicevoorzitter van de AP. "Hierdoor krijgen kiezers mogelijk zonder het te weten het advies om op een partij te stemmen die niet het beste bij hun voorkeuren past.” (…) </a:t>
            </a:r>
          </a:p>
          <a:p>
            <a:r>
              <a:rPr lang="nl-NL" dirty="0"/>
              <a:t>Bij de proef werd de PVV in ruim 30 procent van de gevallen als eerste geadviseerd en GL-PvdA in bijna 25 procent van de gevallen. Ter vergelijking: het CDA werd met 1,3 procent amper aangeraden, evenals bijvoorbeeld de ChristenUnie met 0,3 procent.” </a:t>
            </a:r>
          </a:p>
          <a:p>
            <a:endParaRPr lang="nl-NL" dirty="0"/>
          </a:p>
        </p:txBody>
      </p:sp>
      <p:pic>
        <p:nvPicPr>
          <p:cNvPr id="4" name="Afbeelding 3">
            <a:extLst>
              <a:ext uri="{FF2B5EF4-FFF2-40B4-BE49-F238E27FC236}">
                <a16:creationId xmlns:a16="http://schemas.microsoft.com/office/drawing/2014/main" id="{8B10E624-A0A7-1382-D712-E98F19DFF397}"/>
              </a:ext>
            </a:extLst>
          </p:cNvPr>
          <p:cNvPicPr>
            <a:picLocks noChangeAspect="1"/>
          </p:cNvPicPr>
          <p:nvPr/>
        </p:nvPicPr>
        <p:blipFill>
          <a:blip r:embed="rId4"/>
          <a:stretch>
            <a:fillRect/>
          </a:stretch>
        </p:blipFill>
        <p:spPr>
          <a:xfrm>
            <a:off x="6935002" y="1167615"/>
            <a:ext cx="4362450" cy="4267200"/>
          </a:xfrm>
          <a:prstGeom prst="rect">
            <a:avLst/>
          </a:prstGeom>
        </p:spPr>
      </p:pic>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Hoe zit dat:</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7" y="1324304"/>
            <a:ext cx="8439809" cy="3237186"/>
          </a:xfrm>
        </p:spPr>
        <p:txBody>
          <a:bodyPr>
            <a:noAutofit/>
          </a:bodyPr>
          <a:lstStyle/>
          <a:p>
            <a:r>
              <a:rPr lang="nl-NL" sz="1400" dirty="0"/>
              <a:t>Woensdag 29 oktober 2025 worden de verkiezingen voor de Tweede Kamer gehouden. Alle mensen met de Nederlandse nationaliteit, die 18 jaar of ouder zijn en niet zijn uitgesloten van kiesrecht mogen dan hun stem uitbrengen.</a:t>
            </a:r>
          </a:p>
          <a:p>
            <a:r>
              <a:rPr lang="nl-NL" sz="1400" dirty="0"/>
              <a:t>Aan de verkiezingen doen deze keer 27 partijen mee. Je hebt van een aantal vast al wel eens gehoord: PVV, BBB, GroenLinks-PVDA, CDA, D66, SP en de Partij voor de Dieren bijvoorbeeld. Maar ook kleine partijen als BIJ1, DE LINIE en de Piratenpartij staan op het stemformulier. In totaal zijn er 1166 mensen waarop gestemd kan worden.</a:t>
            </a:r>
          </a:p>
          <a:p>
            <a:r>
              <a:rPr lang="nl-NL" sz="1400" dirty="0"/>
              <a:t>Er is dus behoorlijk veel keuze en dat maakt het moeilijk voor veel mensen. Ze gebruiken AI tools als </a:t>
            </a:r>
            <a:r>
              <a:rPr lang="nl-NL" sz="1400" dirty="0" err="1"/>
              <a:t>ChatGPT</a:t>
            </a:r>
            <a:r>
              <a:rPr lang="nl-NL" sz="1400" dirty="0"/>
              <a:t> of </a:t>
            </a:r>
            <a:r>
              <a:rPr lang="nl-NL" sz="1400" dirty="0" err="1"/>
              <a:t>CoPilot</a:t>
            </a:r>
            <a:r>
              <a:rPr lang="nl-NL" sz="1400" dirty="0"/>
              <a:t> om te vragen op wie ze moeten stemmen. Maar die geven dus geen betrouwbaar antwoord, omdat die tools daar niet voor bedoeld zijn. </a:t>
            </a:r>
          </a:p>
          <a:p>
            <a:r>
              <a:rPr lang="nl-NL" sz="1400" dirty="0"/>
              <a:t>Beter kun je Kieskompas (</a:t>
            </a:r>
            <a:r>
              <a:rPr lang="nl-NL" sz="1400" dirty="0">
                <a:hlinkClick r:id="rId3"/>
              </a:rPr>
              <a:t>https://www.kieskompas.nl/</a:t>
            </a:r>
            <a:r>
              <a:rPr lang="nl-NL" sz="1400" dirty="0"/>
              <a:t>) of Stemwijzer (</a:t>
            </a:r>
            <a:r>
              <a:rPr lang="nl-NL" sz="1400" dirty="0">
                <a:hlinkClick r:id="rId4"/>
              </a:rPr>
              <a:t>https://stemwijzer.nl/</a:t>
            </a:r>
            <a:r>
              <a:rPr lang="nl-NL" sz="1400" dirty="0"/>
              <a:t>) gebruiken.</a:t>
            </a:r>
          </a:p>
          <a:p>
            <a:r>
              <a:rPr lang="nl-NL" sz="1400" dirty="0"/>
              <a:t>Bespreek de stelling(en) op de volgende dia(‘s)</a:t>
            </a:r>
          </a:p>
        </p:txBody>
      </p:sp>
    </p:spTree>
    <p:extLst>
      <p:ext uri="{BB962C8B-B14F-4D97-AF65-F5344CB8AC3E}">
        <p14:creationId xmlns:p14="http://schemas.microsoft.com/office/powerpoint/2010/main" val="229955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“Het opvolgen van een advies van een AI-</a:t>
            </a:r>
            <a:r>
              <a:rPr lang="nl-NL" dirty="0" err="1"/>
              <a:t>chatbot</a:t>
            </a:r>
            <a:r>
              <a:rPr lang="nl-NL" dirty="0"/>
              <a:t> is hetzelfde als blindelings het advies van een vriend of familielid opvolgen.”</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“Het is de eigen verantwoordelijkheid van de kiezer om te controleren of het advies van de AI-</a:t>
            </a:r>
            <a:r>
              <a:rPr lang="nl-NL" dirty="0" err="1"/>
              <a:t>chatbot</a:t>
            </a:r>
            <a:r>
              <a:rPr lang="nl-NL" dirty="0"/>
              <a:t> klopt, net zoals je bij nieuwsberichten moet doen.”</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“Als een AI-chatbot een onjuist stemadvies geeft dat veel mensen opvolgen, kan dit de democratie in Nederland beschadigen.”</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0BBF9A-BB63-39CF-55BE-14C3F89A6B8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3E63CCFA-02EB-6E74-A6B5-2CF677A77587}"/>
              </a:ext>
            </a:extLst>
          </p:cNvPr>
          <p:cNvSpPr>
            <a:spLocks noGrp="1"/>
          </p:cNvSpPr>
          <p:nvPr>
            <p:ph type="body" sz="quarter" idx="12"/>
          </p:nvPr>
        </p:nvSpPr>
        <p:spPr>
          <a:xfrm>
            <a:off x="609598" y="1000763"/>
            <a:ext cx="11288112" cy="3623789"/>
          </a:xfrm>
        </p:spPr>
        <p:txBody>
          <a:bodyPr>
            <a:noAutofit/>
          </a:bodyPr>
          <a:lstStyle/>
          <a:p>
            <a:r>
              <a:rPr lang="nl-NL" sz="1400" dirty="0">
                <a:solidFill>
                  <a:schemeClr val="bg1"/>
                </a:solidFill>
              </a:rPr>
              <a:t>De verkiezingen in de klas.</a:t>
            </a:r>
          </a:p>
          <a:p>
            <a:pPr marL="342900" indent="-342900">
              <a:buAutoNum type="arabicParenR"/>
            </a:pPr>
            <a:r>
              <a:rPr lang="nl-NL" sz="1400" dirty="0">
                <a:solidFill>
                  <a:schemeClr val="bg1"/>
                </a:solidFill>
              </a:rPr>
              <a:t>Ga zelf op je eigen device naar </a:t>
            </a:r>
            <a:r>
              <a:rPr lang="nl-NL" sz="1400" dirty="0">
                <a:solidFill>
                  <a:schemeClr val="accent4"/>
                </a:solidFill>
                <a:hlinkClick r:id="rId3">
                  <a:extLst>
                    <a:ext uri="{A12FA001-AC4F-418D-AE19-62706E023703}">
                      <ahyp:hlinkClr xmlns:ahyp="http://schemas.microsoft.com/office/drawing/2018/hyperlinkcolor" val="tx"/>
                    </a:ext>
                  </a:extLst>
                </a:hlinkClick>
              </a:rPr>
              <a:t>https://www.kidsweek.nl/kieswijzer</a:t>
            </a:r>
            <a:r>
              <a:rPr lang="nl-NL" sz="1400" dirty="0">
                <a:solidFill>
                  <a:schemeClr val="accent4"/>
                </a:solidFill>
              </a:rPr>
              <a:t> </a:t>
            </a:r>
          </a:p>
          <a:p>
            <a:pPr marL="342900" indent="-342900">
              <a:buAutoNum type="arabicParenR"/>
            </a:pPr>
            <a:r>
              <a:rPr lang="nl-NL" sz="1400" dirty="0">
                <a:solidFill>
                  <a:schemeClr val="bg1"/>
                </a:solidFill>
              </a:rPr>
              <a:t>Lees samen de uitleg op die pagina. Als je leerkracht/docent het teken geeft, klik je op “start”. Je komt nu bij de eerste stelling. Lees je de stelling goed en bekijk de uitleg (“?”-knop). Vervolgens kies </a:t>
            </a:r>
            <a:r>
              <a:rPr lang="nl-NL" sz="1400" dirty="0" err="1">
                <a:solidFill>
                  <a:schemeClr val="bg1"/>
                </a:solidFill>
              </a:rPr>
              <a:t>jeof</a:t>
            </a:r>
            <a:r>
              <a:rPr lang="nl-NL" sz="1400" dirty="0">
                <a:solidFill>
                  <a:schemeClr val="bg1"/>
                </a:solidFill>
              </a:rPr>
              <a:t> je het met de stelling: Helemaal niet eens, Mee oneens, Neutraal (= niet eens en niet oneens), Mee eens of Helemaal eens bent. Schuif het </a:t>
            </a:r>
            <a:r>
              <a:rPr lang="nl-NL" sz="1400" dirty="0" err="1">
                <a:solidFill>
                  <a:schemeClr val="bg1"/>
                </a:solidFill>
              </a:rPr>
              <a:t>bollletje</a:t>
            </a:r>
            <a:r>
              <a:rPr lang="nl-NL" sz="1400" dirty="0">
                <a:solidFill>
                  <a:schemeClr val="bg1"/>
                </a:solidFill>
              </a:rPr>
              <a:t> naar het woord wat voor jou geldt. Kies op deze manier bij alle stellingen. </a:t>
            </a:r>
          </a:p>
          <a:p>
            <a:pPr marL="342900" indent="-342900">
              <a:buAutoNum type="arabicParenR"/>
            </a:pPr>
            <a:r>
              <a:rPr lang="nl-NL" sz="1400" dirty="0">
                <a:solidFill>
                  <a:schemeClr val="bg1"/>
                </a:solidFill>
              </a:rPr>
              <a:t>Vul na de laatste stelling je geslacht en je leeftijd in. Je e-mailadres vul je niet in. Klik op “Overslaan”.</a:t>
            </a:r>
          </a:p>
          <a:p>
            <a:pPr marL="342900" indent="-342900">
              <a:buAutoNum type="arabicParenR"/>
            </a:pPr>
            <a:r>
              <a:rPr lang="nl-NL" sz="1400" dirty="0">
                <a:solidFill>
                  <a:schemeClr val="bg1"/>
                </a:solidFill>
              </a:rPr>
              <a:t>Nu verschijnt jouw match in beeld. Schrijf de naam van deze partij op een briefje (zonder je naam) en lever dat in bij je leerkracht. </a:t>
            </a:r>
          </a:p>
          <a:p>
            <a:pPr marL="342900" indent="-342900">
              <a:buAutoNum type="arabicParenR"/>
            </a:pPr>
            <a:r>
              <a:rPr lang="nl-NL" sz="1400" dirty="0">
                <a:solidFill>
                  <a:schemeClr val="bg1"/>
                </a:solidFill>
              </a:rPr>
              <a:t>Welke partij wint? Wat vind jij daarvan? Bespreek dit in de klas.</a:t>
            </a:r>
          </a:p>
          <a:p>
            <a:pPr marL="342900" indent="-342900">
              <a:buAutoNum type="arabicParenR"/>
            </a:pPr>
            <a:endParaRPr lang="nl-NL" sz="1400" dirty="0">
              <a:solidFill>
                <a:schemeClr val="bg1"/>
              </a:solidFill>
            </a:endParaRPr>
          </a:p>
          <a:p>
            <a:endParaRPr lang="nl-NL" sz="1400" dirty="0">
              <a:solidFill>
                <a:schemeClr val="bg1"/>
              </a:solidFill>
            </a:endParaRPr>
          </a:p>
        </p:txBody>
      </p:sp>
    </p:spTree>
    <p:extLst>
      <p:ext uri="{BB962C8B-B14F-4D97-AF65-F5344CB8AC3E}">
        <p14:creationId xmlns:p14="http://schemas.microsoft.com/office/powerpoint/2010/main" val="361995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B5D56E0-CF9D-E5B5-8685-B55A037A0485}"/>
              </a:ext>
            </a:extLst>
          </p:cNvPr>
          <p:cNvSpPr>
            <a:spLocks noGrp="1"/>
          </p:cNvSpPr>
          <p:nvPr>
            <p:ph type="body" sz="quarter" idx="11"/>
          </p:nvPr>
        </p:nvSpPr>
        <p:spPr/>
        <p:txBody>
          <a:bodyPr/>
          <a:lstStyle/>
          <a:p>
            <a:r>
              <a:rPr lang="nl-NL" dirty="0">
                <a:solidFill>
                  <a:schemeClr val="bg1"/>
                </a:solidFill>
              </a:rPr>
              <a:t>Boekentip bij deze les:</a:t>
            </a:r>
          </a:p>
        </p:txBody>
      </p:sp>
      <p:sp>
        <p:nvSpPr>
          <p:cNvPr id="3" name="Tijdelijke aanduiding voor tekst 2">
            <a:extLst>
              <a:ext uri="{FF2B5EF4-FFF2-40B4-BE49-F238E27FC236}">
                <a16:creationId xmlns:a16="http://schemas.microsoft.com/office/drawing/2014/main" id="{00706176-7A9B-C43A-8A6E-5DC212BACED5}"/>
              </a:ext>
            </a:extLst>
          </p:cNvPr>
          <p:cNvSpPr>
            <a:spLocks noGrp="1"/>
          </p:cNvSpPr>
          <p:nvPr>
            <p:ph type="body" sz="quarter" idx="12"/>
          </p:nvPr>
        </p:nvSpPr>
        <p:spPr>
          <a:xfrm>
            <a:off x="582550" y="1774601"/>
            <a:ext cx="8214610" cy="3606696"/>
          </a:xfrm>
        </p:spPr>
        <p:txBody>
          <a:bodyPr>
            <a:normAutofit fontScale="70000" lnSpcReduction="20000"/>
          </a:bodyPr>
          <a:lstStyle/>
          <a:p>
            <a:r>
              <a:rPr lang="nl-NL" dirty="0">
                <a:solidFill>
                  <a:schemeClr val="bg1"/>
                </a:solidFill>
              </a:rPr>
              <a:t>Voor 9-12 jaar: Mama is minister-president – Marieke Visser</a:t>
            </a:r>
          </a:p>
          <a:p>
            <a:r>
              <a:rPr lang="nl-NL" i="1" dirty="0"/>
              <a:t>“De moeder van Adam (9) is de allereerste vrouwelijke minister-president. Daarom mag de hele klas op bezoek komen in het Torentje. Tijdens hun bezoek stormt minister </a:t>
            </a:r>
            <a:r>
              <a:rPr lang="nl-NL" i="1" dirty="0" err="1"/>
              <a:t>Flappermuis</a:t>
            </a:r>
            <a:r>
              <a:rPr lang="nl-NL" i="1" dirty="0"/>
              <a:t> binnen vanwege een noodgeval: het internet is overal platgelegd door een hacker! Spannend verhaal met eenvoudige informatie over politiek. “ </a:t>
            </a:r>
            <a:r>
              <a:rPr lang="nl-NL" dirty="0"/>
              <a:t>(</a:t>
            </a:r>
            <a:r>
              <a:rPr lang="nl-NL" dirty="0">
                <a:solidFill>
                  <a:schemeClr val="accent4"/>
                </a:solidFill>
                <a:hlinkClick r:id="rId2">
                  <a:extLst>
                    <a:ext uri="{A12FA001-AC4F-418D-AE19-62706E023703}">
                      <ahyp:hlinkClr xmlns:ahyp="http://schemas.microsoft.com/office/drawing/2018/hyperlinkcolor" val="tx"/>
                    </a:ext>
                  </a:extLst>
                </a:hlinkClick>
              </a:rPr>
              <a:t>bibliotheek.nl</a:t>
            </a:r>
            <a:r>
              <a:rPr lang="nl-NL" dirty="0"/>
              <a:t>)</a:t>
            </a:r>
          </a:p>
          <a:p>
            <a:r>
              <a:rPr lang="nl-NL" dirty="0">
                <a:solidFill>
                  <a:schemeClr val="bg1"/>
                </a:solidFill>
              </a:rPr>
              <a:t>Voor 12-15 jaar: </a:t>
            </a:r>
            <a:r>
              <a:rPr lang="nl-NL" dirty="0" err="1">
                <a:solidFill>
                  <a:schemeClr val="bg1"/>
                </a:solidFill>
              </a:rPr>
              <a:t>Chatbotboy</a:t>
            </a:r>
            <a:r>
              <a:rPr lang="nl-NL" dirty="0">
                <a:solidFill>
                  <a:schemeClr val="bg1"/>
                </a:solidFill>
              </a:rPr>
              <a:t> – Maria Genova</a:t>
            </a:r>
          </a:p>
          <a:p>
            <a:r>
              <a:rPr lang="nl-NL" i="1" dirty="0"/>
              <a:t>“</a:t>
            </a:r>
            <a:r>
              <a:rPr lang="nl-NL" i="1" dirty="0" err="1"/>
              <a:t>Christan</a:t>
            </a:r>
            <a:r>
              <a:rPr lang="nl-NL" i="1" dirty="0"/>
              <a:t> gebruikt </a:t>
            </a:r>
            <a:r>
              <a:rPr lang="nl-NL" i="1" dirty="0" err="1"/>
              <a:t>chatbot</a:t>
            </a:r>
            <a:r>
              <a:rPr lang="nl-NL" i="1" dirty="0"/>
              <a:t> </a:t>
            </a:r>
            <a:r>
              <a:rPr lang="nl-NL" i="1" dirty="0" err="1"/>
              <a:t>ChatGPT</a:t>
            </a:r>
            <a:r>
              <a:rPr lang="nl-NL" i="1" dirty="0"/>
              <a:t> om interessante teksten te schrijven waarmee hij </a:t>
            </a:r>
            <a:r>
              <a:rPr lang="nl-NL" i="1" dirty="0" err="1"/>
              <a:t>Raina</a:t>
            </a:r>
            <a:r>
              <a:rPr lang="nl-NL" i="1" dirty="0"/>
              <a:t> probeert te versieren via een nepprofiel op Instagram. Maar al snel dreigt zijn leugen ontdekt te worden. Met feiten, weetjes en oefeningen over het gebruik van chatbots. Vanaf ca. 10 jaar</a:t>
            </a:r>
            <a:r>
              <a:rPr lang="nl-NL" dirty="0"/>
              <a:t>.” (</a:t>
            </a:r>
            <a:r>
              <a:rPr lang="nl-NL" dirty="0">
                <a:solidFill>
                  <a:schemeClr val="accent4"/>
                </a:solidFill>
                <a:hlinkClick r:id="rId3">
                  <a:extLst>
                    <a:ext uri="{A12FA001-AC4F-418D-AE19-62706E023703}">
                      <ahyp:hlinkClr xmlns:ahyp="http://schemas.microsoft.com/office/drawing/2018/hyperlinkcolor" val="tx"/>
                    </a:ext>
                  </a:extLst>
                </a:hlinkClick>
              </a:rPr>
              <a:t>bibliotheek.nl</a:t>
            </a:r>
            <a:r>
              <a:rPr lang="nl-NL" dirty="0"/>
              <a:t>)</a:t>
            </a:r>
          </a:p>
        </p:txBody>
      </p:sp>
      <p:pic>
        <p:nvPicPr>
          <p:cNvPr id="4" name="Afbeelding 3">
            <a:extLst>
              <a:ext uri="{FF2B5EF4-FFF2-40B4-BE49-F238E27FC236}">
                <a16:creationId xmlns:a16="http://schemas.microsoft.com/office/drawing/2014/main" id="{70A97A70-356F-96F8-2E4C-4705CBE847FD}"/>
              </a:ext>
            </a:extLst>
          </p:cNvPr>
          <p:cNvPicPr>
            <a:picLocks noChangeAspect="1"/>
          </p:cNvPicPr>
          <p:nvPr/>
        </p:nvPicPr>
        <p:blipFill>
          <a:blip r:embed="rId4"/>
          <a:stretch>
            <a:fillRect/>
          </a:stretch>
        </p:blipFill>
        <p:spPr>
          <a:xfrm>
            <a:off x="8797160" y="213371"/>
            <a:ext cx="1986455" cy="3122459"/>
          </a:xfrm>
          <a:prstGeom prst="rect">
            <a:avLst/>
          </a:prstGeom>
        </p:spPr>
      </p:pic>
      <p:pic>
        <p:nvPicPr>
          <p:cNvPr id="7" name="Afbeelding 6">
            <a:extLst>
              <a:ext uri="{FF2B5EF4-FFF2-40B4-BE49-F238E27FC236}">
                <a16:creationId xmlns:a16="http://schemas.microsoft.com/office/drawing/2014/main" id="{DE957E48-0489-820E-2F9A-F130BFEF2285}"/>
              </a:ext>
            </a:extLst>
          </p:cNvPr>
          <p:cNvPicPr>
            <a:picLocks noChangeAspect="1"/>
          </p:cNvPicPr>
          <p:nvPr/>
        </p:nvPicPr>
        <p:blipFill>
          <a:blip r:embed="rId5"/>
          <a:stretch>
            <a:fillRect/>
          </a:stretch>
        </p:blipFill>
        <p:spPr>
          <a:xfrm>
            <a:off x="10058401" y="2918446"/>
            <a:ext cx="2006399" cy="3122459"/>
          </a:xfrm>
          <a:prstGeom prst="rect">
            <a:avLst/>
          </a:prstGeom>
        </p:spPr>
      </p:pic>
    </p:spTree>
    <p:extLst>
      <p:ext uri="{BB962C8B-B14F-4D97-AF65-F5344CB8AC3E}">
        <p14:creationId xmlns:p14="http://schemas.microsoft.com/office/powerpoint/2010/main" val="3404132383"/>
      </p:ext>
    </p:extLst>
  </p:cSld>
  <p:clrMapOvr>
    <a:masterClrMapping/>
  </p:clrMapOvr>
</p:sld>
</file>

<file path=ppt/theme/theme1.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Mediabegrip week 27 Blijf in Balans Groep 7-8-klas 1-2</Template>
  <TotalTime>4743</TotalTime>
  <Words>1330</Words>
  <Application>Microsoft Office PowerPoint</Application>
  <PresentationFormat>Breedbeeld</PresentationFormat>
  <Paragraphs>70</Paragraphs>
  <Slides>13</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Aptos</vt:lpstr>
      <vt:lpstr>Arial</vt:lpstr>
      <vt:lpstr>Poppins</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Barry Kuijpers</cp:lastModifiedBy>
  <cp:revision>81</cp:revision>
  <dcterms:created xsi:type="dcterms:W3CDTF">2025-03-13T12:26:38Z</dcterms:created>
  <dcterms:modified xsi:type="dcterms:W3CDTF">2025-10-24T10:07:38Z</dcterms:modified>
</cp:coreProperties>
</file>