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57" r:id="rId3"/>
    <p:sldId id="258" r:id="rId4"/>
    <p:sldId id="296" r:id="rId5"/>
    <p:sldId id="308" r:id="rId6"/>
    <p:sldId id="261" r:id="rId7"/>
    <p:sldId id="259" r:id="rId8"/>
    <p:sldId id="260" r:id="rId9"/>
    <p:sldId id="288" r:id="rId10"/>
    <p:sldId id="310" r:id="rId11"/>
    <p:sldId id="311" r:id="rId12"/>
    <p:sldId id="309" r:id="rId13"/>
    <p:sldId id="307" r:id="rId14"/>
    <p:sldId id="264" r:id="rId15"/>
    <p:sldId id="265" r:id="rId16"/>
    <p:sldId id="294" r:id="rId17"/>
    <p:sldId id="302" r:id="rId1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709" autoAdjust="0"/>
  </p:normalViewPr>
  <p:slideViewPr>
    <p:cSldViewPr snapToGrid="0">
      <p:cViewPr varScale="1">
        <p:scale>
          <a:sx n="91" d="100"/>
          <a:sy n="91" d="100"/>
        </p:scale>
        <p:origin x="135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3955F1-DAC8-45FF-AE94-8D08E98FA4FB}" type="datetimeFigureOut">
              <a:rPr lang="nl-NL" smtClean="0"/>
              <a:t>10-10-2025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240F96-ACCF-45F3-93A2-B308BC42A2F8}" type="slidenum">
              <a:rPr lang="nl-NL" smtClean="0"/>
              <a:t>‹nr.›</a:t>
            </a:fld>
            <a:endParaRPr lang="nl-NL"/>
          </a:p>
        </p:txBody>
      </p:sp>
    </p:spTree>
    <p:extLst>
      <p:ext uri="{BB962C8B-B14F-4D97-AF65-F5344CB8AC3E}">
        <p14:creationId xmlns:p14="http://schemas.microsoft.com/office/powerpoint/2010/main" val="425836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2</a:t>
            </a:fld>
            <a:endParaRPr lang="nl-NL"/>
          </a:p>
        </p:txBody>
      </p:sp>
    </p:spTree>
    <p:extLst>
      <p:ext uri="{BB962C8B-B14F-4D97-AF65-F5344CB8AC3E}">
        <p14:creationId xmlns:p14="http://schemas.microsoft.com/office/powerpoint/2010/main" val="618503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6BB3D-3917-7CA4-E0B0-7C691A8C37D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65BC1A3-296F-7761-5F32-542126597DA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CEF14D8-E7E4-785D-AA30-1EF98F0EFDF6}"/>
              </a:ext>
            </a:extLst>
          </p:cNvPr>
          <p:cNvSpPr>
            <a:spLocks noGrp="1"/>
          </p:cNvSpPr>
          <p:nvPr>
            <p:ph type="body" idx="1"/>
          </p:nvPr>
        </p:nvSpPr>
        <p:spPr/>
        <p:txBody>
          <a:bodyPr/>
          <a:lstStyle/>
          <a:p>
            <a:pPr algn="l">
              <a:buFont typeface="Arial" panose="020B0604020202020204" pitchFamily="34" charset="0"/>
              <a:buChar char="•"/>
            </a:pPr>
            <a:r>
              <a:rPr lang="nl-NL" dirty="0"/>
              <a:t>Inleidende dia</a:t>
            </a:r>
          </a:p>
        </p:txBody>
      </p:sp>
      <p:sp>
        <p:nvSpPr>
          <p:cNvPr id="4" name="Tijdelijke aanduiding voor dianummer 3">
            <a:extLst>
              <a:ext uri="{FF2B5EF4-FFF2-40B4-BE49-F238E27FC236}">
                <a16:creationId xmlns:a16="http://schemas.microsoft.com/office/drawing/2014/main" id="{E0893770-70E8-C367-D2DB-407E4A0901F5}"/>
              </a:ext>
            </a:extLst>
          </p:cNvPr>
          <p:cNvSpPr>
            <a:spLocks noGrp="1"/>
          </p:cNvSpPr>
          <p:nvPr>
            <p:ph type="sldNum" sz="quarter" idx="5"/>
          </p:nvPr>
        </p:nvSpPr>
        <p:spPr/>
        <p:txBody>
          <a:bodyPr/>
          <a:lstStyle/>
          <a:p>
            <a:fld id="{50240F96-ACCF-45F3-93A2-B308BC42A2F8}" type="slidenum">
              <a:rPr lang="nl-NL" smtClean="0"/>
              <a:t>12</a:t>
            </a:fld>
            <a:endParaRPr lang="nl-NL"/>
          </a:p>
        </p:txBody>
      </p:sp>
    </p:spTree>
    <p:extLst>
      <p:ext uri="{BB962C8B-B14F-4D97-AF65-F5344CB8AC3E}">
        <p14:creationId xmlns:p14="http://schemas.microsoft.com/office/powerpoint/2010/main" val="806078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16</a:t>
            </a:fld>
            <a:endParaRPr lang="nl-NL"/>
          </a:p>
        </p:txBody>
      </p:sp>
    </p:spTree>
    <p:extLst>
      <p:ext uri="{BB962C8B-B14F-4D97-AF65-F5344CB8AC3E}">
        <p14:creationId xmlns:p14="http://schemas.microsoft.com/office/powerpoint/2010/main" val="1008664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67E0D-5065-3FF6-BADF-C46B9CAA524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A858B0B-11CE-FCF3-6ED3-C99E34B452E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5960605-003E-9C54-E7FC-13905EA7F2EB}"/>
              </a:ext>
            </a:extLst>
          </p:cNvPr>
          <p:cNvSpPr>
            <a:spLocks noGrp="1"/>
          </p:cNvSpPr>
          <p:nvPr>
            <p:ph type="body" idx="1"/>
          </p:nvPr>
        </p:nvSpPr>
        <p:spPr/>
        <p:txBody>
          <a:bodyPr/>
          <a:lstStyle/>
          <a:p>
            <a:r>
              <a:rPr lang="nl-NL" dirty="0"/>
              <a:t>.</a:t>
            </a:r>
          </a:p>
        </p:txBody>
      </p:sp>
      <p:sp>
        <p:nvSpPr>
          <p:cNvPr id="4" name="Tijdelijke aanduiding voor dianummer 3">
            <a:extLst>
              <a:ext uri="{FF2B5EF4-FFF2-40B4-BE49-F238E27FC236}">
                <a16:creationId xmlns:a16="http://schemas.microsoft.com/office/drawing/2014/main" id="{DF3B1E5D-A264-A260-4EE2-888E32A7DFD7}"/>
              </a:ext>
            </a:extLst>
          </p:cNvPr>
          <p:cNvSpPr>
            <a:spLocks noGrp="1"/>
          </p:cNvSpPr>
          <p:nvPr>
            <p:ph type="sldNum" sz="quarter" idx="5"/>
          </p:nvPr>
        </p:nvSpPr>
        <p:spPr/>
        <p:txBody>
          <a:bodyPr/>
          <a:lstStyle/>
          <a:p>
            <a:fld id="{50240F96-ACCF-45F3-93A2-B308BC42A2F8}" type="slidenum">
              <a:rPr lang="nl-NL" smtClean="0"/>
              <a:t>17</a:t>
            </a:fld>
            <a:endParaRPr lang="nl-NL"/>
          </a:p>
        </p:txBody>
      </p:sp>
    </p:spTree>
    <p:extLst>
      <p:ext uri="{BB962C8B-B14F-4D97-AF65-F5344CB8AC3E}">
        <p14:creationId xmlns:p14="http://schemas.microsoft.com/office/powerpoint/2010/main" val="576507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3</a:t>
            </a:fld>
            <a:endParaRPr lang="nl-NL"/>
          </a:p>
        </p:txBody>
      </p:sp>
    </p:spTree>
    <p:extLst>
      <p:ext uri="{BB962C8B-B14F-4D97-AF65-F5344CB8AC3E}">
        <p14:creationId xmlns:p14="http://schemas.microsoft.com/office/powerpoint/2010/main" val="357246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4</a:t>
            </a:fld>
            <a:endParaRPr lang="nl-NL"/>
          </a:p>
        </p:txBody>
      </p:sp>
    </p:spTree>
    <p:extLst>
      <p:ext uri="{BB962C8B-B14F-4D97-AF65-F5344CB8AC3E}">
        <p14:creationId xmlns:p14="http://schemas.microsoft.com/office/powerpoint/2010/main" val="1935979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5</a:t>
            </a:fld>
            <a:endParaRPr lang="nl-NL"/>
          </a:p>
        </p:txBody>
      </p:sp>
    </p:spTree>
    <p:extLst>
      <p:ext uri="{BB962C8B-B14F-4D97-AF65-F5344CB8AC3E}">
        <p14:creationId xmlns:p14="http://schemas.microsoft.com/office/powerpoint/2010/main" val="3887406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6E5AA-C2A6-7A66-2D55-C8709916E56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354D03-BA02-4723-D4AB-B2923218213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364A03E-1CAD-E991-BCE7-FF2C10B0600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3A4C482-99BC-BE02-1555-15BD5048E8E8}"/>
              </a:ext>
            </a:extLst>
          </p:cNvPr>
          <p:cNvSpPr>
            <a:spLocks noGrp="1"/>
          </p:cNvSpPr>
          <p:nvPr>
            <p:ph type="sldNum" sz="quarter" idx="5"/>
          </p:nvPr>
        </p:nvSpPr>
        <p:spPr/>
        <p:txBody>
          <a:bodyPr/>
          <a:lstStyle/>
          <a:p>
            <a:fld id="{50240F96-ACCF-45F3-93A2-B308BC42A2F8}" type="slidenum">
              <a:rPr lang="nl-NL" smtClean="0"/>
              <a:t>6</a:t>
            </a:fld>
            <a:endParaRPr lang="nl-NL"/>
          </a:p>
        </p:txBody>
      </p:sp>
    </p:spTree>
    <p:extLst>
      <p:ext uri="{BB962C8B-B14F-4D97-AF65-F5344CB8AC3E}">
        <p14:creationId xmlns:p14="http://schemas.microsoft.com/office/powerpoint/2010/main" val="2471725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7</a:t>
            </a:fld>
            <a:endParaRPr lang="nl-NL"/>
          </a:p>
        </p:txBody>
      </p:sp>
    </p:spTree>
    <p:extLst>
      <p:ext uri="{BB962C8B-B14F-4D97-AF65-F5344CB8AC3E}">
        <p14:creationId xmlns:p14="http://schemas.microsoft.com/office/powerpoint/2010/main" val="2437552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1EE18-DC17-2A8B-A1B4-9B4D4BCA2F4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2D30C15-974F-BDDB-F79A-6FB7E34EE5C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FF3BAD1-5252-1421-853D-A2EE82192BF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1AD1C75-80F6-5FA2-B893-00DAF204C2D5}"/>
              </a:ext>
            </a:extLst>
          </p:cNvPr>
          <p:cNvSpPr>
            <a:spLocks noGrp="1"/>
          </p:cNvSpPr>
          <p:nvPr>
            <p:ph type="sldNum" sz="quarter" idx="5"/>
          </p:nvPr>
        </p:nvSpPr>
        <p:spPr/>
        <p:txBody>
          <a:bodyPr/>
          <a:lstStyle/>
          <a:p>
            <a:fld id="{50240F96-ACCF-45F3-93A2-B308BC42A2F8}" type="slidenum">
              <a:rPr lang="nl-NL" smtClean="0"/>
              <a:t>8</a:t>
            </a:fld>
            <a:endParaRPr lang="nl-NL"/>
          </a:p>
        </p:txBody>
      </p:sp>
    </p:spTree>
    <p:extLst>
      <p:ext uri="{BB962C8B-B14F-4D97-AF65-F5344CB8AC3E}">
        <p14:creationId xmlns:p14="http://schemas.microsoft.com/office/powerpoint/2010/main" val="2420694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NL" dirty="0"/>
              <a:t>Inleidende dia</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9</a:t>
            </a:fld>
            <a:endParaRPr lang="nl-NL"/>
          </a:p>
        </p:txBody>
      </p:sp>
    </p:spTree>
    <p:extLst>
      <p:ext uri="{BB962C8B-B14F-4D97-AF65-F5344CB8AC3E}">
        <p14:creationId xmlns:p14="http://schemas.microsoft.com/office/powerpoint/2010/main" val="3652368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B421D-FF09-854A-56B7-30DF9B6DF52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E8723D0-3315-8984-978A-11958AF820D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106AE0F-E4BF-6E37-59C9-5DBC2B93288F}"/>
              </a:ext>
            </a:extLst>
          </p:cNvPr>
          <p:cNvSpPr>
            <a:spLocks noGrp="1"/>
          </p:cNvSpPr>
          <p:nvPr>
            <p:ph type="body" idx="1"/>
          </p:nvPr>
        </p:nvSpPr>
        <p:spPr/>
        <p:txBody>
          <a:bodyPr/>
          <a:lstStyle/>
          <a:p>
            <a:pPr algn="l">
              <a:buFont typeface="Arial" panose="020B0604020202020204" pitchFamily="34" charset="0"/>
              <a:buChar char="•"/>
            </a:pPr>
            <a:r>
              <a:rPr lang="nl-NL" dirty="0"/>
              <a:t>Inleidende dia</a:t>
            </a:r>
          </a:p>
        </p:txBody>
      </p:sp>
      <p:sp>
        <p:nvSpPr>
          <p:cNvPr id="4" name="Tijdelijke aanduiding voor dianummer 3">
            <a:extLst>
              <a:ext uri="{FF2B5EF4-FFF2-40B4-BE49-F238E27FC236}">
                <a16:creationId xmlns:a16="http://schemas.microsoft.com/office/drawing/2014/main" id="{DD979995-CAD0-120F-9A06-141699B4DE62}"/>
              </a:ext>
            </a:extLst>
          </p:cNvPr>
          <p:cNvSpPr>
            <a:spLocks noGrp="1"/>
          </p:cNvSpPr>
          <p:nvPr>
            <p:ph type="sldNum" sz="quarter" idx="5"/>
          </p:nvPr>
        </p:nvSpPr>
        <p:spPr/>
        <p:txBody>
          <a:bodyPr/>
          <a:lstStyle/>
          <a:p>
            <a:fld id="{50240F96-ACCF-45F3-93A2-B308BC42A2F8}" type="slidenum">
              <a:rPr lang="nl-NL" smtClean="0"/>
              <a:t>10</a:t>
            </a:fld>
            <a:endParaRPr lang="nl-NL"/>
          </a:p>
        </p:txBody>
      </p:sp>
    </p:spTree>
    <p:extLst>
      <p:ext uri="{BB962C8B-B14F-4D97-AF65-F5344CB8AC3E}">
        <p14:creationId xmlns:p14="http://schemas.microsoft.com/office/powerpoint/2010/main" val="17668407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D775BD55-1F1A-4A78-996D-7A3DB6217DBC}" type="datetimeFigureOut">
              <a:rPr lang="nl-NL" smtClean="0"/>
              <a:t>10-10-2025</a:t>
            </a:fld>
            <a:endParaRPr lang="nl-NL"/>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3856385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16290030"/>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74767519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493030246"/>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4" pos="43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40690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680">
          <p15:clr>
            <a:srgbClr val="FBAE40"/>
          </p15:clr>
        </p15:guide>
        <p15:guide id="4" pos="43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07680210"/>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3" pos="7680">
          <p15:clr>
            <a:srgbClr val="FBAE40"/>
          </p15:clr>
        </p15:guide>
        <p15:guide id="4" pos="4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0037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777391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2A8F9-4722-B61C-E5B0-D304AE3D408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1217E77-6224-043E-4165-033D49C2EF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B4D0AF9-E3FC-FC68-D64D-D81A5E03EE0E}"/>
              </a:ext>
            </a:extLst>
          </p:cNvPr>
          <p:cNvSpPr>
            <a:spLocks noGrp="1"/>
          </p:cNvSpPr>
          <p:nvPr>
            <p:ph type="dt" sz="half" idx="10"/>
          </p:nvPr>
        </p:nvSpPr>
        <p:spPr/>
        <p:txBody>
          <a:bodyPr/>
          <a:lstStyle/>
          <a:p>
            <a:fld id="{D775BD55-1F1A-4A78-996D-7A3DB6217DBC}" type="datetimeFigureOut">
              <a:rPr lang="nl-NL" smtClean="0"/>
              <a:t>10-10-2025</a:t>
            </a:fld>
            <a:endParaRPr lang="nl-NL"/>
          </a:p>
        </p:txBody>
      </p:sp>
      <p:sp>
        <p:nvSpPr>
          <p:cNvPr id="5" name="Tijdelijke aanduiding voor voettekst 4">
            <a:extLst>
              <a:ext uri="{FF2B5EF4-FFF2-40B4-BE49-F238E27FC236}">
                <a16:creationId xmlns:a16="http://schemas.microsoft.com/office/drawing/2014/main" id="{81701A03-E36D-6D88-A1E2-79E3D82B72C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AAC8DF-3D3B-B9BF-E124-CD4AE9A052D3}"/>
              </a:ext>
            </a:extLst>
          </p:cNvPr>
          <p:cNvSpPr>
            <a:spLocks noGrp="1"/>
          </p:cNvSpPr>
          <p:nvPr>
            <p:ph type="sldNum" sz="quarter" idx="12"/>
          </p:nvPr>
        </p:nvSpPr>
        <p:spPr/>
        <p:txBody>
          <a:bodyPr/>
          <a:lstStyle/>
          <a:p>
            <a:fld id="{DD1C2A8B-342B-493B-A37B-49DEC1A4CA06}" type="slidenum">
              <a:rPr lang="nl-NL" smtClean="0"/>
              <a:t>‹nr.›</a:t>
            </a:fld>
            <a:endParaRPr lang="nl-NL"/>
          </a:p>
        </p:txBody>
      </p:sp>
    </p:spTree>
    <p:extLst>
      <p:ext uri="{BB962C8B-B14F-4D97-AF65-F5344CB8AC3E}">
        <p14:creationId xmlns:p14="http://schemas.microsoft.com/office/powerpoint/2010/main" val="161207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177805845"/>
      </p:ext>
    </p:extLst>
  </p:cSld>
  <p:clrMapOvr>
    <a:masterClrMapping/>
  </p:clrMapOvr>
  <p:extLst>
    <p:ext uri="{DCECCB84-F9BA-43D5-87BE-67443E8EF086}">
      <p15:sldGuideLst xmlns:p15="http://schemas.microsoft.com/office/powerpoint/2012/main">
        <p15:guide id="1" orient="horz" pos="2160">
          <p15:clr>
            <a:srgbClr val="FBAE40"/>
          </p15:clr>
        </p15:guide>
        <p15:guide id="2" pos="3522">
          <p15:clr>
            <a:srgbClr val="FBAE40"/>
          </p15:clr>
        </p15:guide>
        <p15:guide id="3" pos="72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3459860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415670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388782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553836709"/>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4080005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5347548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72877407"/>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5BD55-1F1A-4A78-996D-7A3DB6217DBC}" type="datetimeFigureOut">
              <a:rPr lang="nl-NL" smtClean="0"/>
              <a:t>10-10-2025</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C2A8B-342B-493B-A37B-49DEC1A4CA06}" type="slidenum">
              <a:rPr lang="nl-NL" smtClean="0"/>
              <a:t>‹nr.›</a:t>
            </a:fld>
            <a:endParaRPr lang="nl-NL"/>
          </a:p>
        </p:txBody>
      </p:sp>
    </p:spTree>
    <p:extLst>
      <p:ext uri="{BB962C8B-B14F-4D97-AF65-F5344CB8AC3E}">
        <p14:creationId xmlns:p14="http://schemas.microsoft.com/office/powerpoint/2010/main" val="4122927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1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imagewhisperer.org/"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hyperlink" Target="https://padlet.com/bkonderwijsadvies/AIpictogram" TargetMode="External"/><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notesSlide" Target="../notesSlides/notesSlide10.xml"/><Relationship Id="rId16"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hyperlink" Target="https://www.kinderboeken.nl/boek/deepfake/" TargetMode="External"/><Relationship Id="rId2" Type="http://schemas.openxmlformats.org/officeDocument/2006/relationships/hyperlink" Target="https://leesbevorderingindeklas.nl/book-review/offline/" TargetMode="Externa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open.spotify.com/track/2he534zwWogzeucYOHz4bi?si=8d68bf1559814e1c&amp;nd=1&amp;dlsi=6cc6728e9a6444e4" TargetMode="External"/><Relationship Id="rId7" Type="http://schemas.openxmlformats.org/officeDocument/2006/relationships/hyperlink" Target="https://www.vrt.be/vrtnws/nl/2024/08/19/taylor-swift-beelden-trump/"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hyperlink" Target="https://nl.openverkiezingen.nl/" TargetMode="External"/><Relationship Id="rId5" Type="http://schemas.openxmlformats.org/officeDocument/2006/relationships/hyperlink" Target="https://nos.nl/nieuwsuur/collectie/13999/artikel/2581831-ai-als-stemadviseur-chatbot-haalt-vvd-en-pvv-door-elkaar" TargetMode="External"/><Relationship Id="rId4" Type="http://schemas.openxmlformats.org/officeDocument/2006/relationships/hyperlink" Target="https://wnl.tv/2025/08/08/felle-woorden-over-ai-plaatje-wilders-walgelijk-kunnen-we-dit-verbied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3.png"/><Relationship Id="rId2" Type="http://schemas.openxmlformats.org/officeDocument/2006/relationships/slideLayout" Target="../slideLayouts/slideLayout9.xml"/><Relationship Id="rId1" Type="http://schemas.openxmlformats.org/officeDocument/2006/relationships/video" Target="https://www.youtube.com/embed/juqSyJJ0AjY?feature=oembed" TargetMode="External"/><Relationship Id="rId6" Type="http://schemas.openxmlformats.org/officeDocument/2006/relationships/image" Target="../media/image12.jpeg"/><Relationship Id="rId5" Type="http://schemas.openxmlformats.org/officeDocument/2006/relationships/hyperlink" Target="https://nos.nl/artikel/2585540-dochter-robin-williams-woest-over-ai-video-s-vader-doe-ons-dit-niet-aan" TargetMode="External"/><Relationship Id="rId4" Type="http://schemas.openxmlformats.org/officeDocument/2006/relationships/hyperlink" Target="https://www.rtl.nl/nieuws/binnenland/artikel/5531927/inbreker-prank-tiktok-politie-voor-niks-ingezet"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video" Target="https://www.youtube.com/embed/uHaJH0ojL8s?feature=oembed" TargetMode="External"/><Relationship Id="rId5" Type="http://schemas.openxmlformats.org/officeDocument/2006/relationships/image" Target="../media/image14.jpeg"/><Relationship Id="rId4" Type="http://schemas.openxmlformats.org/officeDocument/2006/relationships/hyperlink" Target="https://nos.nl/artikel/2585323-videomakers-krijgen-hulp-en-concurrentie-van-superrealistische-ai-software"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video" Target="https://www.youtube.com/embed/LjgtORzV4js?feature=oembed" TargetMode="Externa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99988DAB-EF75-D7F3-D617-A158AD5A445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8261" b="8261"/>
          <a:stretch/>
        </p:blipFill>
        <p:spPr>
          <a:xfrm>
            <a:off x="7304690" y="0"/>
            <a:ext cx="4887310" cy="5592695"/>
          </a:xfrm>
        </p:spPr>
      </p:pic>
      <p:sp>
        <p:nvSpPr>
          <p:cNvPr id="10" name="Text Placeholder 2">
            <a:extLst>
              <a:ext uri="{FF2B5EF4-FFF2-40B4-BE49-F238E27FC236}">
                <a16:creationId xmlns:a16="http://schemas.microsoft.com/office/drawing/2014/main" id="{2770B2AC-19BE-7B78-0BB0-ADBCEDE58EE4}"/>
              </a:ext>
            </a:extLst>
          </p:cNvPr>
          <p:cNvSpPr>
            <a:spLocks noGrp="1"/>
          </p:cNvSpPr>
          <p:nvPr>
            <p:ph type="body" sz="quarter" idx="11"/>
          </p:nvPr>
        </p:nvSpPr>
        <p:spPr>
          <a:xfrm>
            <a:off x="615661" y="1784504"/>
            <a:ext cx="6363207" cy="3228930"/>
          </a:xfrm>
        </p:spPr>
        <p:txBody>
          <a:bodyPr/>
          <a:lstStyle/>
          <a:p>
            <a:r>
              <a:rPr lang="nl-NL" noProof="0" dirty="0" err="1"/>
              <a:t>Prank</a:t>
            </a:r>
            <a:r>
              <a:rPr lang="nl-NL" noProof="0" dirty="0"/>
              <a:t>, paniek, politie(k)?</a:t>
            </a:r>
          </a:p>
        </p:txBody>
      </p:sp>
      <p:sp>
        <p:nvSpPr>
          <p:cNvPr id="12" name="Text Placeholder 3">
            <a:extLst>
              <a:ext uri="{FF2B5EF4-FFF2-40B4-BE49-F238E27FC236}">
                <a16:creationId xmlns:a16="http://schemas.microsoft.com/office/drawing/2014/main" id="{E6EEB4FA-E1DA-101E-37FD-6F119013107F}"/>
              </a:ext>
            </a:extLst>
          </p:cNvPr>
          <p:cNvSpPr>
            <a:spLocks noGrp="1"/>
          </p:cNvSpPr>
          <p:nvPr>
            <p:ph type="body" sz="quarter" idx="14"/>
          </p:nvPr>
        </p:nvSpPr>
        <p:spPr>
          <a:xfrm>
            <a:off x="612959" y="397035"/>
            <a:ext cx="3801386" cy="370376"/>
          </a:xfrm>
        </p:spPr>
        <p:txBody>
          <a:bodyPr>
            <a:normAutofit fontScale="85000" lnSpcReduction="10000"/>
          </a:bodyPr>
          <a:lstStyle/>
          <a:p>
            <a:r>
              <a:rPr lang="en-US" dirty="0"/>
              <a:t>Week 42-43, 2025 – Groep 7/8 </a:t>
            </a:r>
            <a:r>
              <a:rPr lang="en-US" dirty="0" err="1"/>
              <a:t>klas</a:t>
            </a:r>
            <a:r>
              <a:rPr lang="en-US" dirty="0"/>
              <a:t> 1/2</a:t>
            </a:r>
          </a:p>
        </p:txBody>
      </p:sp>
    </p:spTree>
    <p:extLst>
      <p:ext uri="{BB962C8B-B14F-4D97-AF65-F5344CB8AC3E}">
        <p14:creationId xmlns:p14="http://schemas.microsoft.com/office/powerpoint/2010/main" val="15913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BB1FE-0DFC-85B0-1427-3824F834785C}"/>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CF53C39-5A65-2850-B1B7-5C0D08D37C00}"/>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a:t>
            </a:r>
            <a:r>
              <a:rPr lang="nl-NL" dirty="0"/>
              <a:t> </a:t>
            </a:r>
          </a:p>
        </p:txBody>
      </p:sp>
      <p:sp>
        <p:nvSpPr>
          <p:cNvPr id="3" name="Tijdelijke aanduiding voor tekst 2">
            <a:extLst>
              <a:ext uri="{FF2B5EF4-FFF2-40B4-BE49-F238E27FC236}">
                <a16:creationId xmlns:a16="http://schemas.microsoft.com/office/drawing/2014/main" id="{B8770F44-DCD8-F8DA-3E99-869981E06C5C}"/>
              </a:ext>
            </a:extLst>
          </p:cNvPr>
          <p:cNvSpPr>
            <a:spLocks noGrp="1"/>
          </p:cNvSpPr>
          <p:nvPr>
            <p:ph type="body" sz="quarter" idx="12"/>
          </p:nvPr>
        </p:nvSpPr>
        <p:spPr>
          <a:xfrm>
            <a:off x="609598" y="1000763"/>
            <a:ext cx="11151477" cy="4370023"/>
          </a:xfrm>
        </p:spPr>
        <p:txBody>
          <a:bodyPr>
            <a:noAutofit/>
          </a:bodyPr>
          <a:lstStyle/>
          <a:p>
            <a:r>
              <a:rPr lang="nl-NL" sz="1400" u="sng" dirty="0">
                <a:solidFill>
                  <a:schemeClr val="bg1"/>
                </a:solidFill>
              </a:rPr>
              <a:t>Bekijk onderstaande afbeeldingen</a:t>
            </a:r>
          </a:p>
          <a:p>
            <a:r>
              <a:rPr lang="nl-NL" sz="1400" dirty="0">
                <a:solidFill>
                  <a:schemeClr val="bg1"/>
                </a:solidFill>
              </a:rPr>
              <a:t>Welke zijn gemaakt door AI? Hoe weet je dat? Had je dat al gezien toen ze in de les zaten?</a:t>
            </a:r>
          </a:p>
        </p:txBody>
      </p:sp>
      <p:pic>
        <p:nvPicPr>
          <p:cNvPr id="4" name="Afbeelding 3">
            <a:extLst>
              <a:ext uri="{FF2B5EF4-FFF2-40B4-BE49-F238E27FC236}">
                <a16:creationId xmlns:a16="http://schemas.microsoft.com/office/drawing/2014/main" id="{E0544B2C-662D-F22D-5604-EF54EAD60EFE}"/>
              </a:ext>
            </a:extLst>
          </p:cNvPr>
          <p:cNvPicPr>
            <a:picLocks noChangeAspect="1"/>
          </p:cNvPicPr>
          <p:nvPr/>
        </p:nvPicPr>
        <p:blipFill>
          <a:blip r:embed="rId3"/>
          <a:stretch>
            <a:fillRect/>
          </a:stretch>
        </p:blipFill>
        <p:spPr>
          <a:xfrm>
            <a:off x="609599" y="2143239"/>
            <a:ext cx="2417345" cy="3313737"/>
          </a:xfrm>
          <a:prstGeom prst="rect">
            <a:avLst/>
          </a:prstGeom>
        </p:spPr>
      </p:pic>
      <p:pic>
        <p:nvPicPr>
          <p:cNvPr id="6" name="Afbeelding 5">
            <a:extLst>
              <a:ext uri="{FF2B5EF4-FFF2-40B4-BE49-F238E27FC236}">
                <a16:creationId xmlns:a16="http://schemas.microsoft.com/office/drawing/2014/main" id="{99E5BEE2-4DB3-A85E-4266-B1BDC9024DF4}"/>
              </a:ext>
            </a:extLst>
          </p:cNvPr>
          <p:cNvPicPr>
            <a:picLocks noChangeAspect="1"/>
          </p:cNvPicPr>
          <p:nvPr/>
        </p:nvPicPr>
        <p:blipFill>
          <a:blip r:embed="rId4"/>
          <a:stretch>
            <a:fillRect/>
          </a:stretch>
        </p:blipFill>
        <p:spPr>
          <a:xfrm>
            <a:off x="3235131" y="2143238"/>
            <a:ext cx="2209158" cy="3313737"/>
          </a:xfrm>
          <a:prstGeom prst="rect">
            <a:avLst/>
          </a:prstGeom>
        </p:spPr>
      </p:pic>
      <p:pic>
        <p:nvPicPr>
          <p:cNvPr id="8" name="Afbeelding 7" descr="Afbeelding met tekenfilm, kleding, tekst, persoon&#10;&#10;Door AI gegenereerde inhoud is mogelijk onjuist.">
            <a:extLst>
              <a:ext uri="{FF2B5EF4-FFF2-40B4-BE49-F238E27FC236}">
                <a16:creationId xmlns:a16="http://schemas.microsoft.com/office/drawing/2014/main" id="{89590EAE-582D-F367-6CE8-936361E9F9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0951" y="2143238"/>
            <a:ext cx="2418132" cy="3313737"/>
          </a:xfrm>
          <a:prstGeom prst="rect">
            <a:avLst/>
          </a:prstGeom>
        </p:spPr>
      </p:pic>
      <p:pic>
        <p:nvPicPr>
          <p:cNvPr id="10" name="Afbeelding 9" descr="Afbeelding met illustratie, tekening, Tekenfilm, clipart&#10;&#10;Door AI gegenereerde inhoud is mogelijk onjuist.">
            <a:extLst>
              <a:ext uri="{FF2B5EF4-FFF2-40B4-BE49-F238E27FC236}">
                <a16:creationId xmlns:a16="http://schemas.microsoft.com/office/drawing/2014/main" id="{2F1DBC82-6756-57FC-8B40-98D0C131BA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4732" y="1928127"/>
            <a:ext cx="2504295" cy="3541986"/>
          </a:xfrm>
          <a:prstGeom prst="rect">
            <a:avLst/>
          </a:prstGeom>
        </p:spPr>
      </p:pic>
      <p:sp>
        <p:nvSpPr>
          <p:cNvPr id="5" name="Ovaal 4">
            <a:extLst>
              <a:ext uri="{FF2B5EF4-FFF2-40B4-BE49-F238E27FC236}">
                <a16:creationId xmlns:a16="http://schemas.microsoft.com/office/drawing/2014/main" id="{51ABAB73-6DA1-385D-3B80-1AB358D589BF}"/>
              </a:ext>
            </a:extLst>
          </p:cNvPr>
          <p:cNvSpPr/>
          <p:nvPr/>
        </p:nvSpPr>
        <p:spPr>
          <a:xfrm>
            <a:off x="2617076" y="5076497"/>
            <a:ext cx="512406" cy="493986"/>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FF02954D-EAEA-95E8-87EF-85A0067CABE5}"/>
              </a:ext>
            </a:extLst>
          </p:cNvPr>
          <p:cNvSpPr/>
          <p:nvPr/>
        </p:nvSpPr>
        <p:spPr>
          <a:xfrm>
            <a:off x="7722325" y="5076497"/>
            <a:ext cx="512406" cy="493986"/>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mc:AlternateContent xmlns:mc="http://schemas.openxmlformats.org/markup-compatibility/2006" xmlns:pslz="http://schemas.microsoft.com/office/powerpoint/2016/slidezoom">
        <mc:Choice Requires="pslz">
          <p:graphicFrame>
            <p:nvGraphicFramePr>
              <p:cNvPr id="11" name="Diazoom 10">
                <a:extLst>
                  <a:ext uri="{FF2B5EF4-FFF2-40B4-BE49-F238E27FC236}">
                    <a16:creationId xmlns:a16="http://schemas.microsoft.com/office/drawing/2014/main" id="{0BE287F7-4875-4018-E220-D9A8E64DED38}"/>
                  </a:ext>
                </a:extLst>
              </p:cNvPr>
              <p:cNvGraphicFramePr>
                <a:graphicFrameLocks noChangeAspect="1"/>
              </p:cNvGraphicFramePr>
              <p:nvPr>
                <p:extLst>
                  <p:ext uri="{D42A27DB-BD31-4B8C-83A1-F6EECF244321}">
                    <p14:modId xmlns:p14="http://schemas.microsoft.com/office/powerpoint/2010/main" val="617190538"/>
                  </p:ext>
                </p:extLst>
              </p:nvPr>
            </p:nvGraphicFramePr>
            <p:xfrm>
              <a:off x="3489884" y="4598470"/>
              <a:ext cx="1699651" cy="956054"/>
            </p:xfrm>
            <a:graphic>
              <a:graphicData uri="http://schemas.microsoft.com/office/powerpoint/2016/slidezoom">
                <pslz:sldZm>
                  <pslz:sldZmObj sldId="311" cId="590377217">
                    <pslz:zmPr id="{811B00AF-A559-4B57-BE20-6640D8CBFCCA}" returnToParent="0" transitionDur="1000">
                      <p166:blipFill xmlns:p166="http://schemas.microsoft.com/office/powerpoint/2016/6/main">
                        <a:blip r:embed="rId7"/>
                        <a:stretch>
                          <a:fillRect/>
                        </a:stretch>
                      </p166:blipFill>
                      <p166:spPr xmlns:p166="http://schemas.microsoft.com/office/powerpoint/2016/6/main">
                        <a:xfrm>
                          <a:off x="0" y="0"/>
                          <a:ext cx="1699651" cy="956054"/>
                        </a:xfrm>
                        <a:prstGeom prst="rect">
                          <a:avLst/>
                        </a:prstGeom>
                        <a:ln w="3175">
                          <a:solidFill>
                            <a:prstClr val="ltGray"/>
                          </a:solidFill>
                        </a:ln>
                      </p166:spPr>
                    </pslz:zmPr>
                  </pslz:sldZmObj>
                </pslz:sldZm>
              </a:graphicData>
            </a:graphic>
          </p:graphicFrame>
        </mc:Choice>
        <mc:Fallback xmlns="">
          <p:pic>
            <p:nvPicPr>
              <p:cNvPr id="11" name="Diazoom 10">
                <a:hlinkClick r:id="rId8" action="ppaction://hlinksldjump"/>
                <a:extLst>
                  <a:ext uri="{FF2B5EF4-FFF2-40B4-BE49-F238E27FC236}">
                    <a16:creationId xmlns:a16="http://schemas.microsoft.com/office/drawing/2014/main" id="{0BE287F7-4875-4018-E220-D9A8E64DED38}"/>
                  </a:ext>
                </a:extLst>
              </p:cNvPr>
              <p:cNvPicPr>
                <a:picLocks noGrp="1" noRot="1" noChangeAspect="1" noMove="1" noResize="1" noEditPoints="1" noAdjustHandles="1" noChangeArrowheads="1" noChangeShapeType="1"/>
              </p:cNvPicPr>
              <p:nvPr/>
            </p:nvPicPr>
            <p:blipFill>
              <a:blip r:embed="rId9"/>
              <a:stretch>
                <a:fillRect/>
              </a:stretch>
            </p:blipFill>
            <p:spPr>
              <a:xfrm>
                <a:off x="3489884" y="4598470"/>
                <a:ext cx="1699651" cy="956054"/>
              </a:xfrm>
              <a:prstGeom prst="rect">
                <a:avLst/>
              </a:prstGeom>
              <a:ln w="3175">
                <a:solidFill>
                  <a:prstClr val="ltGray"/>
                </a:solidFill>
              </a:ln>
            </p:spPr>
          </p:pic>
        </mc:Fallback>
      </mc:AlternateContent>
    </p:spTree>
    <p:extLst>
      <p:ext uri="{BB962C8B-B14F-4D97-AF65-F5344CB8AC3E}">
        <p14:creationId xmlns:p14="http://schemas.microsoft.com/office/powerpoint/2010/main" val="608972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5D61C4A-EE65-76E9-38DE-700195B29A2E}"/>
              </a:ext>
            </a:extLst>
          </p:cNvPr>
          <p:cNvSpPr>
            <a:spLocks noGrp="1"/>
          </p:cNvSpPr>
          <p:nvPr>
            <p:ph type="body" sz="quarter" idx="12"/>
          </p:nvPr>
        </p:nvSpPr>
        <p:spPr>
          <a:xfrm>
            <a:off x="618177" y="294290"/>
            <a:ext cx="11026902" cy="5018430"/>
          </a:xfrm>
        </p:spPr>
        <p:txBody>
          <a:bodyPr/>
          <a:lstStyle/>
          <a:p>
            <a:pPr algn="ctr"/>
            <a:r>
              <a:rPr lang="nl-NL" b="1" u="sng" dirty="0">
                <a:solidFill>
                  <a:schemeClr val="accent4"/>
                </a:solidFill>
                <a:hlinkClick r:id="rId2">
                  <a:extLst>
                    <a:ext uri="{A12FA001-AC4F-418D-AE19-62706E023703}">
                      <ahyp:hlinkClr xmlns:ahyp="http://schemas.microsoft.com/office/drawing/2018/hyperlinkcolor" val="tx"/>
                    </a:ext>
                  </a:extLst>
                </a:hlinkClick>
              </a:rPr>
              <a:t>https://imagewhisperer.org/</a:t>
            </a:r>
            <a:r>
              <a:rPr lang="nl-NL" b="1" u="sng" dirty="0">
                <a:solidFill>
                  <a:schemeClr val="accent4"/>
                </a:solidFill>
              </a:rPr>
              <a:t> </a:t>
            </a:r>
          </a:p>
        </p:txBody>
      </p:sp>
      <p:pic>
        <p:nvPicPr>
          <p:cNvPr id="5" name="Afbeelding 4">
            <a:extLst>
              <a:ext uri="{FF2B5EF4-FFF2-40B4-BE49-F238E27FC236}">
                <a16:creationId xmlns:a16="http://schemas.microsoft.com/office/drawing/2014/main" id="{5F2F46C7-0181-7E82-3B16-6BDB035FBD08}"/>
              </a:ext>
            </a:extLst>
          </p:cNvPr>
          <p:cNvPicPr>
            <a:picLocks noChangeAspect="1"/>
          </p:cNvPicPr>
          <p:nvPr/>
        </p:nvPicPr>
        <p:blipFill>
          <a:blip r:embed="rId3"/>
          <a:stretch>
            <a:fillRect/>
          </a:stretch>
        </p:blipFill>
        <p:spPr>
          <a:xfrm>
            <a:off x="2058002" y="812082"/>
            <a:ext cx="8075995" cy="5346980"/>
          </a:xfrm>
          <a:prstGeom prst="rect">
            <a:avLst/>
          </a:prstGeom>
        </p:spPr>
      </p:pic>
    </p:spTree>
    <p:extLst>
      <p:ext uri="{BB962C8B-B14F-4D97-AF65-F5344CB8AC3E}">
        <p14:creationId xmlns:p14="http://schemas.microsoft.com/office/powerpoint/2010/main" val="590377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8E741-AF94-3CAE-8381-698549B7681C}"/>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AC333F7-4B23-E659-C1B0-91C29D746996}"/>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a:t>
            </a:r>
            <a:r>
              <a:rPr lang="nl-NL" dirty="0"/>
              <a:t> </a:t>
            </a:r>
          </a:p>
        </p:txBody>
      </p:sp>
      <p:sp>
        <p:nvSpPr>
          <p:cNvPr id="3" name="Tijdelijke aanduiding voor tekst 2">
            <a:extLst>
              <a:ext uri="{FF2B5EF4-FFF2-40B4-BE49-F238E27FC236}">
                <a16:creationId xmlns:a16="http://schemas.microsoft.com/office/drawing/2014/main" id="{876DCB98-F539-1CE0-14F1-F83CA3FD75C2}"/>
              </a:ext>
            </a:extLst>
          </p:cNvPr>
          <p:cNvSpPr>
            <a:spLocks noGrp="1"/>
          </p:cNvSpPr>
          <p:nvPr>
            <p:ph type="body" sz="quarter" idx="12"/>
          </p:nvPr>
        </p:nvSpPr>
        <p:spPr>
          <a:xfrm>
            <a:off x="609599" y="1000763"/>
            <a:ext cx="7493877" cy="4370023"/>
          </a:xfrm>
        </p:spPr>
        <p:txBody>
          <a:bodyPr>
            <a:noAutofit/>
          </a:bodyPr>
          <a:lstStyle/>
          <a:p>
            <a:pPr marL="342900" indent="-342900">
              <a:buFont typeface="+mj-lt"/>
              <a:buAutoNum type="arabicPeriod"/>
            </a:pPr>
            <a:r>
              <a:rPr lang="nl-NL" sz="1400" dirty="0">
                <a:solidFill>
                  <a:schemeClr val="bg1"/>
                </a:solidFill>
              </a:rPr>
              <a:t>Bedenk </a:t>
            </a:r>
            <a:r>
              <a:rPr lang="nl-NL" sz="1400" b="1" dirty="0">
                <a:solidFill>
                  <a:schemeClr val="bg1"/>
                </a:solidFill>
              </a:rPr>
              <a:t>5 regels </a:t>
            </a:r>
            <a:r>
              <a:rPr lang="nl-NL" sz="1400" dirty="0">
                <a:solidFill>
                  <a:schemeClr val="bg1"/>
                </a:solidFill>
              </a:rPr>
              <a:t>waaraan iedereen zich zou moeten houden in het werken met AI. Bijvoorbeeld: “Als je iets maakt met AI, moet je dat duidelijk vermelden en het picotgram </a:t>
            </a:r>
            <a:r>
              <a:rPr lang="nl-NL" sz="1400" i="1" dirty="0">
                <a:solidFill>
                  <a:schemeClr val="bg1"/>
                </a:solidFill>
              </a:rPr>
              <a:t>AI-made </a:t>
            </a:r>
            <a:r>
              <a:rPr lang="nl-NL" sz="1400" dirty="0">
                <a:solidFill>
                  <a:schemeClr val="bg1"/>
                </a:solidFill>
              </a:rPr>
              <a:t>erbij zetten.”</a:t>
            </a:r>
          </a:p>
          <a:p>
            <a:pPr marL="342900" indent="-342900">
              <a:buFont typeface="+mj-lt"/>
              <a:buAutoNum type="arabicPeriod"/>
            </a:pPr>
            <a:r>
              <a:rPr lang="nl-NL" sz="1400" dirty="0">
                <a:solidFill>
                  <a:schemeClr val="bg1"/>
                </a:solidFill>
              </a:rPr>
              <a:t>Ontwerp ook het </a:t>
            </a:r>
            <a:r>
              <a:rPr lang="nl-NL" sz="1400" b="1" i="1" dirty="0">
                <a:solidFill>
                  <a:schemeClr val="bg1"/>
                </a:solidFill>
              </a:rPr>
              <a:t>AI-made Pictogram</a:t>
            </a:r>
            <a:r>
              <a:rPr lang="nl-NL" sz="1400" dirty="0">
                <a:solidFill>
                  <a:schemeClr val="bg1"/>
                </a:solidFill>
              </a:rPr>
              <a:t>. Maak een (digitale) tekening van jouw pictogram en beschrijf waar het voor staat en waarom jij voor dat ontwerp gekozen hebt.</a:t>
            </a:r>
          </a:p>
          <a:p>
            <a:endParaRPr lang="nl-NL" sz="1400" dirty="0">
              <a:solidFill>
                <a:schemeClr val="bg1"/>
              </a:solidFill>
            </a:endParaRPr>
          </a:p>
          <a:p>
            <a:endParaRPr lang="nl-NL" sz="1400" dirty="0">
              <a:solidFill>
                <a:schemeClr val="bg1"/>
              </a:solidFill>
            </a:endParaRPr>
          </a:p>
          <a:p>
            <a:r>
              <a:rPr lang="nl-NL" sz="1400" dirty="0">
                <a:solidFill>
                  <a:schemeClr val="bg1"/>
                </a:solidFill>
              </a:rPr>
              <a:t>Upload jouw regels en pictogram naar de Padlet </a:t>
            </a:r>
            <a:r>
              <a:rPr lang="nl-NL" sz="1400" dirty="0">
                <a:solidFill>
                  <a:schemeClr val="accent4"/>
                </a:solidFill>
                <a:hlinkClick r:id="rId3">
                  <a:extLst>
                    <a:ext uri="{A12FA001-AC4F-418D-AE19-62706E023703}">
                      <ahyp:hlinkClr xmlns:ahyp="http://schemas.microsoft.com/office/drawing/2018/hyperlinkcolor" val="tx"/>
                    </a:ext>
                  </a:extLst>
                </a:hlinkClick>
              </a:rPr>
              <a:t>https://padlet.com/bkonderwijsadvies/AIpictogram</a:t>
            </a:r>
            <a:r>
              <a:rPr lang="nl-NL" sz="1400" dirty="0">
                <a:solidFill>
                  <a:schemeClr val="accent4"/>
                </a:solidFill>
              </a:rPr>
              <a:t> </a:t>
            </a:r>
            <a:r>
              <a:rPr lang="nl-NL" sz="1400" dirty="0">
                <a:solidFill>
                  <a:schemeClr val="bg1"/>
                </a:solidFill>
              </a:rPr>
              <a:t>(of scan de QR-code). Misschien gaan wij dan voortaan jouw pictogram in onze lessen weergeven als we AI gebruiken…</a:t>
            </a:r>
          </a:p>
        </p:txBody>
      </p:sp>
      <p:pic>
        <p:nvPicPr>
          <p:cNvPr id="7" name="Graphic 6" descr="Lege batterij met effen opvulling">
            <a:extLst>
              <a:ext uri="{FF2B5EF4-FFF2-40B4-BE49-F238E27FC236}">
                <a16:creationId xmlns:a16="http://schemas.microsoft.com/office/drawing/2014/main" id="{A4550D8A-1D62-5961-FBFE-EA4111BCB5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6134" y="4616322"/>
            <a:ext cx="914400" cy="914400"/>
          </a:xfrm>
          <a:prstGeom prst="rect">
            <a:avLst/>
          </a:prstGeom>
        </p:spPr>
      </p:pic>
      <p:pic>
        <p:nvPicPr>
          <p:cNvPr id="9" name="Graphic 8" descr="Presentatie met media met effen opvulling">
            <a:extLst>
              <a:ext uri="{FF2B5EF4-FFF2-40B4-BE49-F238E27FC236}">
                <a16:creationId xmlns:a16="http://schemas.microsoft.com/office/drawing/2014/main" id="{13A92F64-3F17-60C8-6C62-90BD2A30A5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35488" y="4634368"/>
            <a:ext cx="914400" cy="914400"/>
          </a:xfrm>
          <a:prstGeom prst="rect">
            <a:avLst/>
          </a:prstGeom>
        </p:spPr>
      </p:pic>
      <p:pic>
        <p:nvPicPr>
          <p:cNvPr id="11" name="Graphic 10" descr="Onderbreken met effen opvulling">
            <a:extLst>
              <a:ext uri="{FF2B5EF4-FFF2-40B4-BE49-F238E27FC236}">
                <a16:creationId xmlns:a16="http://schemas.microsoft.com/office/drawing/2014/main" id="{E18CB482-FE0F-4F75-2EC7-6FC921C469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34355" y="4616322"/>
            <a:ext cx="914400" cy="914400"/>
          </a:xfrm>
          <a:prstGeom prst="rect">
            <a:avLst/>
          </a:prstGeom>
        </p:spPr>
      </p:pic>
      <p:pic>
        <p:nvPicPr>
          <p:cNvPr id="13" name="Graphic 12" descr="Oneindigheid met effen opvulling">
            <a:extLst>
              <a:ext uri="{FF2B5EF4-FFF2-40B4-BE49-F238E27FC236}">
                <a16:creationId xmlns:a16="http://schemas.microsoft.com/office/drawing/2014/main" id="{C7116FCA-C685-138D-F016-611B6B63589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87714" y="163530"/>
            <a:ext cx="914400" cy="914400"/>
          </a:xfrm>
          <a:prstGeom prst="rect">
            <a:avLst/>
          </a:prstGeom>
        </p:spPr>
      </p:pic>
      <p:pic>
        <p:nvPicPr>
          <p:cNvPr id="17" name="Graphic 16" descr="Verboden te roken met effen opvulling">
            <a:extLst>
              <a:ext uri="{FF2B5EF4-FFF2-40B4-BE49-F238E27FC236}">
                <a16:creationId xmlns:a16="http://schemas.microsoft.com/office/drawing/2014/main" id="{C756A731-028E-DC18-18C5-E0F61AA16DF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834355" y="145484"/>
            <a:ext cx="914400" cy="914400"/>
          </a:xfrm>
          <a:prstGeom prst="rect">
            <a:avLst/>
          </a:prstGeom>
        </p:spPr>
      </p:pic>
      <p:pic>
        <p:nvPicPr>
          <p:cNvPr id="19" name="Graphic 18" descr="Uploaden met effen opvulling">
            <a:extLst>
              <a:ext uri="{FF2B5EF4-FFF2-40B4-BE49-F238E27FC236}">
                <a16:creationId xmlns:a16="http://schemas.microsoft.com/office/drawing/2014/main" id="{F21DDDEE-7FD9-5A53-5CA4-B60EEDA455A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579699" y="163530"/>
            <a:ext cx="914400" cy="914400"/>
          </a:xfrm>
          <a:prstGeom prst="rect">
            <a:avLst/>
          </a:prstGeom>
        </p:spPr>
      </p:pic>
      <p:pic>
        <p:nvPicPr>
          <p:cNvPr id="21" name="Afbeelding 20" descr="Afbeelding met Graphics, patroon, Lettertype, grafische vormgeving&#10;&#10;Door AI gegenereerde inhoud is mogelijk onjuist.">
            <a:extLst>
              <a:ext uri="{FF2B5EF4-FFF2-40B4-BE49-F238E27FC236}">
                <a16:creationId xmlns:a16="http://schemas.microsoft.com/office/drawing/2014/main" id="{FF121CAC-C0C2-742E-9F44-DC40CB088EA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44913" y="1409006"/>
            <a:ext cx="2983971" cy="2983971"/>
          </a:xfrm>
          <a:prstGeom prst="rect">
            <a:avLst/>
          </a:prstGeom>
        </p:spPr>
      </p:pic>
    </p:spTree>
    <p:extLst>
      <p:ext uri="{BB962C8B-B14F-4D97-AF65-F5344CB8AC3E}">
        <p14:creationId xmlns:p14="http://schemas.microsoft.com/office/powerpoint/2010/main" val="3477744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B5D56E0-CF9D-E5B5-8685-B55A037A0485}"/>
              </a:ext>
            </a:extLst>
          </p:cNvPr>
          <p:cNvSpPr>
            <a:spLocks noGrp="1"/>
          </p:cNvSpPr>
          <p:nvPr>
            <p:ph type="body" sz="quarter" idx="11"/>
          </p:nvPr>
        </p:nvSpPr>
        <p:spPr/>
        <p:txBody>
          <a:bodyPr/>
          <a:lstStyle/>
          <a:p>
            <a:r>
              <a:rPr lang="nl-NL" dirty="0">
                <a:solidFill>
                  <a:schemeClr val="bg1"/>
                </a:solidFill>
              </a:rPr>
              <a:t>Boekentip bij deze les:</a:t>
            </a:r>
          </a:p>
        </p:txBody>
      </p:sp>
      <p:sp>
        <p:nvSpPr>
          <p:cNvPr id="3" name="Tijdelijke aanduiding voor tekst 2">
            <a:extLst>
              <a:ext uri="{FF2B5EF4-FFF2-40B4-BE49-F238E27FC236}">
                <a16:creationId xmlns:a16="http://schemas.microsoft.com/office/drawing/2014/main" id="{00706176-7A9B-C43A-8A6E-5DC212BACED5}"/>
              </a:ext>
            </a:extLst>
          </p:cNvPr>
          <p:cNvSpPr>
            <a:spLocks noGrp="1"/>
          </p:cNvSpPr>
          <p:nvPr>
            <p:ph type="body" sz="quarter" idx="12"/>
          </p:nvPr>
        </p:nvSpPr>
        <p:spPr>
          <a:xfrm>
            <a:off x="582550" y="1774601"/>
            <a:ext cx="8214610" cy="3606696"/>
          </a:xfrm>
        </p:spPr>
        <p:txBody>
          <a:bodyPr>
            <a:normAutofit fontScale="62500" lnSpcReduction="20000"/>
          </a:bodyPr>
          <a:lstStyle/>
          <a:p>
            <a:r>
              <a:rPr lang="nl-NL" dirty="0">
                <a:solidFill>
                  <a:schemeClr val="bg1"/>
                </a:solidFill>
              </a:rPr>
              <a:t>Voor 9-12 jaar: Offline – Marco Kunst</a:t>
            </a:r>
          </a:p>
          <a:p>
            <a:r>
              <a:rPr lang="nl-NL" i="1" dirty="0"/>
              <a:t>“</a:t>
            </a:r>
            <a:r>
              <a:rPr lang="nl-NL" dirty="0"/>
              <a:t>Het is het jaar 2046. Robots printen nieuwe steden. Drones vliegen af en aan. Mike verhuist naar de stad Nieuw Babylon, waar iedereen altijd online is. De virtuele en de echte wereld lopen steeds verder in elkaar over. De toekomst lijkt mooier dan ooit.” (</a:t>
            </a:r>
            <a:r>
              <a:rPr lang="nl-NL" dirty="0">
                <a:solidFill>
                  <a:schemeClr val="accent4"/>
                </a:solidFill>
                <a:hlinkClick r:id="rId2">
                  <a:extLst>
                    <a:ext uri="{A12FA001-AC4F-418D-AE19-62706E023703}">
                      <ahyp:hlinkClr xmlns:ahyp="http://schemas.microsoft.com/office/drawing/2018/hyperlinkcolor" val="tx"/>
                    </a:ext>
                  </a:extLst>
                </a:hlinkClick>
              </a:rPr>
              <a:t>leesbevorderingindeklas.nl</a:t>
            </a:r>
            <a:r>
              <a:rPr lang="nl-NL" dirty="0"/>
              <a:t>)</a:t>
            </a:r>
          </a:p>
          <a:p>
            <a:r>
              <a:rPr lang="nl-NL" dirty="0">
                <a:solidFill>
                  <a:schemeClr val="bg1"/>
                </a:solidFill>
              </a:rPr>
              <a:t>Voor 12-15 jaar: </a:t>
            </a:r>
            <a:r>
              <a:rPr lang="nl-NL" dirty="0" err="1">
                <a:solidFill>
                  <a:schemeClr val="bg1"/>
                </a:solidFill>
              </a:rPr>
              <a:t>Deepfake</a:t>
            </a:r>
            <a:r>
              <a:rPr lang="nl-NL" dirty="0">
                <a:solidFill>
                  <a:schemeClr val="bg1"/>
                </a:solidFill>
              </a:rPr>
              <a:t> – Max van </a:t>
            </a:r>
            <a:r>
              <a:rPr lang="nl-NL" dirty="0" err="1">
                <a:solidFill>
                  <a:schemeClr val="bg1"/>
                </a:solidFill>
              </a:rPr>
              <a:t>Olden</a:t>
            </a:r>
            <a:endParaRPr lang="nl-NL" dirty="0">
              <a:solidFill>
                <a:schemeClr val="bg1"/>
              </a:solidFill>
            </a:endParaRPr>
          </a:p>
          <a:p>
            <a:r>
              <a:rPr lang="nl-NL" dirty="0"/>
              <a:t>“Op een dag komt Liz’ beste vriendin Brenda niet opdagen op school. De appjes die Liz stuurt, worden niet gelezen en Brenda’s sociale media zijn helemaal gewist. Liz snapt er niks van. Dan hoort ze dat Brenda in coma in het ziekenhuis ligt. Liz’ broer Jurgen gedraagt zich raar. En waarom gaat hij ineens zo veel om met Brenda’s ex Kevin? Liz vertrouwt het niet en kijkt stiekem op zijn computer. Daar vindt ze een naaktfilmpje van Brenda. Hoe komt haar broer aan dit filmpje? Heeft Kevin hier iets mee te maken? Liz gaat op onderzoek uit en al snel blijkt dat niets is wat het lijkt.” (</a:t>
            </a:r>
            <a:r>
              <a:rPr lang="nl-NL" dirty="0">
                <a:solidFill>
                  <a:schemeClr val="accent4"/>
                </a:solidFill>
                <a:hlinkClick r:id="rId3">
                  <a:extLst>
                    <a:ext uri="{A12FA001-AC4F-418D-AE19-62706E023703}">
                      <ahyp:hlinkClr xmlns:ahyp="http://schemas.microsoft.com/office/drawing/2018/hyperlinkcolor" val="tx"/>
                    </a:ext>
                  </a:extLst>
                </a:hlinkClick>
              </a:rPr>
              <a:t>kinderboeken.nl</a:t>
            </a:r>
            <a:r>
              <a:rPr lang="nl-NL" dirty="0"/>
              <a:t>)</a:t>
            </a:r>
          </a:p>
        </p:txBody>
      </p:sp>
      <p:pic>
        <p:nvPicPr>
          <p:cNvPr id="5" name="Afbeelding 4">
            <a:extLst>
              <a:ext uri="{FF2B5EF4-FFF2-40B4-BE49-F238E27FC236}">
                <a16:creationId xmlns:a16="http://schemas.microsoft.com/office/drawing/2014/main" id="{FFF01973-8907-BDC3-9487-6E1FBE4D61E2}"/>
              </a:ext>
            </a:extLst>
          </p:cNvPr>
          <p:cNvPicPr>
            <a:picLocks noChangeAspect="1"/>
          </p:cNvPicPr>
          <p:nvPr/>
        </p:nvPicPr>
        <p:blipFill>
          <a:blip r:embed="rId4"/>
          <a:stretch>
            <a:fillRect/>
          </a:stretch>
        </p:blipFill>
        <p:spPr>
          <a:xfrm>
            <a:off x="8797160" y="167960"/>
            <a:ext cx="1755228" cy="2700351"/>
          </a:xfrm>
          <a:prstGeom prst="rect">
            <a:avLst/>
          </a:prstGeom>
        </p:spPr>
      </p:pic>
      <p:pic>
        <p:nvPicPr>
          <p:cNvPr id="6" name="Afbeelding 5">
            <a:extLst>
              <a:ext uri="{FF2B5EF4-FFF2-40B4-BE49-F238E27FC236}">
                <a16:creationId xmlns:a16="http://schemas.microsoft.com/office/drawing/2014/main" id="{3958A386-0820-A476-60C3-8101A6696A12}"/>
              </a:ext>
            </a:extLst>
          </p:cNvPr>
          <p:cNvPicPr>
            <a:picLocks noChangeAspect="1"/>
          </p:cNvPicPr>
          <p:nvPr/>
        </p:nvPicPr>
        <p:blipFill>
          <a:blip r:embed="rId5"/>
          <a:stretch>
            <a:fillRect/>
          </a:stretch>
        </p:blipFill>
        <p:spPr>
          <a:xfrm>
            <a:off x="9942786" y="2600500"/>
            <a:ext cx="2109754" cy="3263164"/>
          </a:xfrm>
          <a:prstGeom prst="rect">
            <a:avLst/>
          </a:prstGeom>
        </p:spPr>
      </p:pic>
    </p:spTree>
    <p:extLst>
      <p:ext uri="{BB962C8B-B14F-4D97-AF65-F5344CB8AC3E}">
        <p14:creationId xmlns:p14="http://schemas.microsoft.com/office/powerpoint/2010/main" val="3404132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Gloeilamp en potlood silhouet">
            <a:extLst>
              <a:ext uri="{FF2B5EF4-FFF2-40B4-BE49-F238E27FC236}">
                <a16:creationId xmlns:a16="http://schemas.microsoft.com/office/drawing/2014/main" id="{32782AF4-24B5-FB0F-DFFF-A9AF5CA2CA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43800" y="0"/>
            <a:ext cx="5759669" cy="5759669"/>
          </a:xfrm>
          <a:prstGeom prst="rect">
            <a:avLst/>
          </a:prstGeom>
        </p:spPr>
      </p:pic>
      <p:sp>
        <p:nvSpPr>
          <p:cNvPr id="2" name="Tijdelijke aanduiding voor tekst 1">
            <a:extLst>
              <a:ext uri="{FF2B5EF4-FFF2-40B4-BE49-F238E27FC236}">
                <a16:creationId xmlns:a16="http://schemas.microsoft.com/office/drawing/2014/main" id="{938FA9B3-6D66-6202-B4E3-C4189F9866D1}"/>
              </a:ext>
            </a:extLst>
          </p:cNvPr>
          <p:cNvSpPr>
            <a:spLocks noGrp="1"/>
          </p:cNvSpPr>
          <p:nvPr>
            <p:ph type="body" sz="quarter" idx="11"/>
          </p:nvPr>
        </p:nvSpPr>
        <p:spPr>
          <a:xfrm>
            <a:off x="618177" y="844239"/>
            <a:ext cx="11026902" cy="701041"/>
          </a:xfrm>
        </p:spPr>
        <p:txBody>
          <a:bodyPr/>
          <a:lstStyle/>
          <a:p>
            <a:r>
              <a:rPr lang="nl-NL" dirty="0">
                <a:solidFill>
                  <a:schemeClr val="bg1"/>
                </a:solidFill>
              </a:rPr>
              <a:t>Reflectie</a:t>
            </a:r>
          </a:p>
        </p:txBody>
      </p:sp>
      <p:sp>
        <p:nvSpPr>
          <p:cNvPr id="3" name="Tijdelijke aanduiding voor tekst 2">
            <a:extLst>
              <a:ext uri="{FF2B5EF4-FFF2-40B4-BE49-F238E27FC236}">
                <a16:creationId xmlns:a16="http://schemas.microsoft.com/office/drawing/2014/main" id="{D23243CE-6BB5-9E99-10B8-068B07D0764F}"/>
              </a:ext>
            </a:extLst>
          </p:cNvPr>
          <p:cNvSpPr>
            <a:spLocks noGrp="1"/>
          </p:cNvSpPr>
          <p:nvPr>
            <p:ph type="body" sz="quarter" idx="12"/>
          </p:nvPr>
        </p:nvSpPr>
        <p:spPr>
          <a:xfrm>
            <a:off x="618177" y="1743070"/>
            <a:ext cx="8000306" cy="3569650"/>
          </a:xfrm>
        </p:spPr>
        <p:txBody>
          <a:bodyPr>
            <a:normAutofit fontScale="92500" lnSpcReduction="20000"/>
          </a:bodyPr>
          <a:lstStyle/>
          <a:p>
            <a:r>
              <a:rPr lang="nl-NL" dirty="0">
                <a:solidFill>
                  <a:schemeClr val="bg1"/>
                </a:solidFill>
              </a:rPr>
              <a:t>Verzamel de pictogrammen en regels en bespreek deze in de klas.</a:t>
            </a:r>
          </a:p>
          <a:p>
            <a:r>
              <a:rPr lang="nl-NL" dirty="0">
                <a:solidFill>
                  <a:schemeClr val="bg1"/>
                </a:solidFill>
              </a:rPr>
              <a:t>Wat is volgens jullie het aller-allerbeste pictogram?  En welke regels zouden direct moeten gaan gelden?</a:t>
            </a:r>
          </a:p>
          <a:p>
            <a:endParaRPr lang="nl-NL" dirty="0">
              <a:solidFill>
                <a:schemeClr val="bg1"/>
              </a:solidFill>
            </a:endParaRPr>
          </a:p>
          <a:p>
            <a:r>
              <a:rPr lang="nl-NL" dirty="0">
                <a:solidFill>
                  <a:schemeClr val="bg1"/>
                </a:solidFill>
              </a:rPr>
              <a:t>Als dit pictogram echt verplicht zou worden online, zou iedereen zich aan die regel houden denk je? Welke straf zou er moeten staan op overtreding van de AI-</a:t>
            </a:r>
            <a:r>
              <a:rPr lang="nl-NL" dirty="0" err="1">
                <a:solidFill>
                  <a:schemeClr val="bg1"/>
                </a:solidFill>
              </a:rPr>
              <a:t>picto</a:t>
            </a:r>
            <a:r>
              <a:rPr lang="nl-NL" dirty="0">
                <a:solidFill>
                  <a:schemeClr val="bg1"/>
                </a:solidFill>
              </a:rPr>
              <a:t>-regel?</a:t>
            </a:r>
          </a:p>
          <a:p>
            <a:endParaRPr lang="nl-NL" dirty="0">
              <a:solidFill>
                <a:schemeClr val="bg1"/>
              </a:solidFill>
            </a:endParaRPr>
          </a:p>
        </p:txBody>
      </p:sp>
    </p:spTree>
    <p:extLst>
      <p:ext uri="{BB962C8B-B14F-4D97-AF65-F5344CB8AC3E}">
        <p14:creationId xmlns:p14="http://schemas.microsoft.com/office/powerpoint/2010/main" val="701594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7CFBA90-A6FA-159C-02EE-A9A09D62AB7E}"/>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0623733A-03F7-6CCC-80BA-54B461B36207}"/>
              </a:ext>
            </a:extLst>
          </p:cNvPr>
          <p:cNvSpPr>
            <a:spLocks noGrp="1"/>
          </p:cNvSpPr>
          <p:nvPr>
            <p:ph type="body" sz="quarter" idx="16"/>
          </p:nvPr>
        </p:nvSpPr>
        <p:spPr/>
        <p:txBody>
          <a:bodyPr/>
          <a:lstStyle/>
          <a:p>
            <a:r>
              <a:rPr lang="nl-NL" dirty="0"/>
              <a:t>Iedere week een opdracht om te werken aan de doelen van Burgerschap! De opdracht sluit aan bij de les van Mediabegrip.</a:t>
            </a:r>
          </a:p>
          <a:p>
            <a:endParaRPr lang="nl-NL" dirty="0"/>
          </a:p>
        </p:txBody>
      </p:sp>
    </p:spTree>
    <p:extLst>
      <p:ext uri="{BB962C8B-B14F-4D97-AF65-F5344CB8AC3E}">
        <p14:creationId xmlns:p14="http://schemas.microsoft.com/office/powerpoint/2010/main" val="4293861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3E14675-9109-D8DC-E669-3266A01F65D5}"/>
              </a:ext>
            </a:extLst>
          </p:cNvPr>
          <p:cNvSpPr>
            <a:spLocks noGrp="1"/>
          </p:cNvSpPr>
          <p:nvPr>
            <p:ph type="body" sz="quarter" idx="11"/>
          </p:nvPr>
        </p:nvSpPr>
        <p:spPr>
          <a:xfrm>
            <a:off x="618177" y="845915"/>
            <a:ext cx="11026902" cy="701041"/>
          </a:xfrm>
        </p:spPr>
        <p:txBody>
          <a:bodyPr/>
          <a:lstStyle/>
          <a:p>
            <a:r>
              <a:rPr lang="nl-NL" dirty="0">
                <a:solidFill>
                  <a:schemeClr val="bg1"/>
                </a:solidFill>
              </a:rPr>
              <a:t>Regels voor AI</a:t>
            </a:r>
          </a:p>
        </p:txBody>
      </p:sp>
      <p:sp>
        <p:nvSpPr>
          <p:cNvPr id="3" name="Tijdelijke aanduiding voor tekst 2">
            <a:extLst>
              <a:ext uri="{FF2B5EF4-FFF2-40B4-BE49-F238E27FC236}">
                <a16:creationId xmlns:a16="http://schemas.microsoft.com/office/drawing/2014/main" id="{3D918592-4015-6880-23A0-FA38D47CD134}"/>
              </a:ext>
            </a:extLst>
          </p:cNvPr>
          <p:cNvSpPr>
            <a:spLocks noGrp="1"/>
          </p:cNvSpPr>
          <p:nvPr>
            <p:ph type="body" sz="quarter" idx="12"/>
          </p:nvPr>
        </p:nvSpPr>
        <p:spPr>
          <a:xfrm>
            <a:off x="609600" y="1518137"/>
            <a:ext cx="6684579" cy="3989284"/>
          </a:xfrm>
        </p:spPr>
        <p:txBody>
          <a:bodyPr>
            <a:normAutofit fontScale="92500" lnSpcReduction="20000"/>
          </a:bodyPr>
          <a:lstStyle/>
          <a:p>
            <a:r>
              <a:rPr lang="nl-NL" dirty="0">
                <a:solidFill>
                  <a:schemeClr val="bg1"/>
                </a:solidFill>
              </a:rPr>
              <a:t>AI is hot, AI komt steeds meer in onze levens. Zoals in deze les duidelijk is geworden, wordt het steeds moeilijker om te bepalen wat echt is en wat nep. </a:t>
            </a:r>
          </a:p>
          <a:p>
            <a:r>
              <a:rPr lang="nl-NL" dirty="0">
                <a:solidFill>
                  <a:schemeClr val="bg1"/>
                </a:solidFill>
              </a:rPr>
              <a:t>En dat kan grote gevolgen hebben…</a:t>
            </a:r>
          </a:p>
          <a:p>
            <a:r>
              <a:rPr lang="nl-NL" dirty="0">
                <a:solidFill>
                  <a:schemeClr val="bg1"/>
                </a:solidFill>
              </a:rPr>
              <a:t>Binnenkort zijn er verkiezingen. Er zullen misschien wel politieke partijen zijn die AI-content gebruiken om stemmen te winnen. Of mensen gebruiken een AI tool om hen te helpen kiezen.</a:t>
            </a:r>
          </a:p>
          <a:p>
            <a:r>
              <a:rPr lang="nl-NL" dirty="0">
                <a:solidFill>
                  <a:schemeClr val="bg1"/>
                </a:solidFill>
              </a:rPr>
              <a:t>Bespreek de situaties op de volgende dia.</a:t>
            </a:r>
          </a:p>
          <a:p>
            <a:endParaRPr lang="nl-NL" dirty="0">
              <a:solidFill>
                <a:schemeClr val="bg1"/>
              </a:solidFill>
            </a:endParaRPr>
          </a:p>
          <a:p>
            <a:endParaRPr lang="nl-NL" dirty="0">
              <a:solidFill>
                <a:schemeClr val="bg1"/>
              </a:solidFill>
            </a:endParaRPr>
          </a:p>
        </p:txBody>
      </p:sp>
      <p:pic>
        <p:nvPicPr>
          <p:cNvPr id="4" name="Afbeelding 3">
            <a:extLst>
              <a:ext uri="{FF2B5EF4-FFF2-40B4-BE49-F238E27FC236}">
                <a16:creationId xmlns:a16="http://schemas.microsoft.com/office/drawing/2014/main" id="{54DD73CE-FB56-A57B-977B-FAEEDF181FA3}"/>
              </a:ext>
            </a:extLst>
          </p:cNvPr>
          <p:cNvPicPr>
            <a:picLocks noChangeAspect="1"/>
          </p:cNvPicPr>
          <p:nvPr/>
        </p:nvPicPr>
        <p:blipFill>
          <a:blip r:embed="rId3"/>
          <a:stretch>
            <a:fillRect/>
          </a:stretch>
        </p:blipFill>
        <p:spPr>
          <a:xfrm>
            <a:off x="7641054" y="90542"/>
            <a:ext cx="4319719" cy="5921543"/>
          </a:xfrm>
          <a:prstGeom prst="rect">
            <a:avLst/>
          </a:prstGeom>
        </p:spPr>
      </p:pic>
      <p:sp>
        <p:nvSpPr>
          <p:cNvPr id="5" name="Tekstvak 4">
            <a:extLst>
              <a:ext uri="{FF2B5EF4-FFF2-40B4-BE49-F238E27FC236}">
                <a16:creationId xmlns:a16="http://schemas.microsoft.com/office/drawing/2014/main" id="{E3393439-254D-DCBF-FC5B-8D317871D5C9}"/>
              </a:ext>
            </a:extLst>
          </p:cNvPr>
          <p:cNvSpPr txBox="1"/>
          <p:nvPr/>
        </p:nvSpPr>
        <p:spPr>
          <a:xfrm>
            <a:off x="7641054" y="6099532"/>
            <a:ext cx="5276159" cy="584775"/>
          </a:xfrm>
          <a:prstGeom prst="rect">
            <a:avLst/>
          </a:prstGeom>
          <a:noFill/>
        </p:spPr>
        <p:txBody>
          <a:bodyPr wrap="square" rtlCol="0">
            <a:spAutoFit/>
          </a:bodyPr>
          <a:lstStyle/>
          <a:p>
            <a:r>
              <a:rPr lang="nl-NL" sz="1400" dirty="0">
                <a:solidFill>
                  <a:schemeClr val="accent4"/>
                </a:solidFill>
              </a:rPr>
              <a:t>Foto: Melle wint verkiezingen! (Google Gemini)</a:t>
            </a:r>
          </a:p>
          <a:p>
            <a:endParaRPr lang="nl-NL" dirty="0"/>
          </a:p>
        </p:txBody>
      </p:sp>
    </p:spTree>
    <p:extLst>
      <p:ext uri="{BB962C8B-B14F-4D97-AF65-F5344CB8AC3E}">
        <p14:creationId xmlns:p14="http://schemas.microsoft.com/office/powerpoint/2010/main" val="2950385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AAFF2-29CC-551D-B486-AF4E84DE5096}"/>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12A12BB-D901-632E-0AD2-4251968EE2C6}"/>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 </a:t>
            </a:r>
          </a:p>
        </p:txBody>
      </p:sp>
      <p:sp>
        <p:nvSpPr>
          <p:cNvPr id="3" name="Tijdelijke aanduiding voor tekst 2">
            <a:extLst>
              <a:ext uri="{FF2B5EF4-FFF2-40B4-BE49-F238E27FC236}">
                <a16:creationId xmlns:a16="http://schemas.microsoft.com/office/drawing/2014/main" id="{0CA72462-4829-F6E0-38BB-5A8807121C94}"/>
              </a:ext>
            </a:extLst>
          </p:cNvPr>
          <p:cNvSpPr>
            <a:spLocks noGrp="1"/>
          </p:cNvSpPr>
          <p:nvPr>
            <p:ph type="body" sz="quarter" idx="12"/>
          </p:nvPr>
        </p:nvSpPr>
        <p:spPr>
          <a:xfrm>
            <a:off x="609599" y="1010934"/>
            <a:ext cx="7094483" cy="4538528"/>
          </a:xfrm>
        </p:spPr>
        <p:txBody>
          <a:bodyPr>
            <a:normAutofit fontScale="85000" lnSpcReduction="20000"/>
          </a:bodyPr>
          <a:lstStyle/>
          <a:p>
            <a:r>
              <a:rPr lang="nl-NL" dirty="0">
                <a:solidFill>
                  <a:schemeClr val="bg1"/>
                </a:solidFill>
              </a:rPr>
              <a:t>Wat vinden jullie van onderstaande situaties? (Ze zijn allemaal echt.)</a:t>
            </a:r>
          </a:p>
          <a:p>
            <a:pPr marL="457200" indent="-457200">
              <a:buAutoNum type="arabicParenR"/>
            </a:pPr>
            <a:r>
              <a:rPr lang="nl-NL" dirty="0">
                <a:solidFill>
                  <a:schemeClr val="bg1"/>
                </a:solidFill>
              </a:rPr>
              <a:t>De BBB liet een </a:t>
            </a:r>
            <a:r>
              <a:rPr lang="nl-NL" dirty="0">
                <a:solidFill>
                  <a:schemeClr val="accent4"/>
                </a:solidFill>
                <a:hlinkClick r:id="rId3">
                  <a:extLst>
                    <a:ext uri="{A12FA001-AC4F-418D-AE19-62706E023703}">
                      <ahyp:hlinkClr xmlns:ahyp="http://schemas.microsoft.com/office/drawing/2018/hyperlinkcolor" val="tx"/>
                    </a:ext>
                  </a:extLst>
                </a:hlinkClick>
              </a:rPr>
              <a:t>campagnelied</a:t>
            </a:r>
            <a:r>
              <a:rPr lang="nl-NL" dirty="0">
                <a:solidFill>
                  <a:schemeClr val="bg1"/>
                </a:solidFill>
              </a:rPr>
              <a:t> maken door AI.</a:t>
            </a:r>
          </a:p>
          <a:p>
            <a:pPr marL="457200" indent="-457200">
              <a:buAutoNum type="arabicParenR"/>
            </a:pPr>
            <a:r>
              <a:rPr lang="nl-NL" dirty="0">
                <a:solidFill>
                  <a:schemeClr val="bg1"/>
                </a:solidFill>
              </a:rPr>
              <a:t>De PVV-leider Wilders deelde </a:t>
            </a:r>
            <a:r>
              <a:rPr lang="nl-NL" dirty="0">
                <a:solidFill>
                  <a:schemeClr val="accent4"/>
                </a:solidFill>
                <a:hlinkClick r:id="rId4">
                  <a:extLst>
                    <a:ext uri="{A12FA001-AC4F-418D-AE19-62706E023703}">
                      <ahyp:hlinkClr xmlns:ahyp="http://schemas.microsoft.com/office/drawing/2018/hyperlinkcolor" val="tx"/>
                    </a:ext>
                  </a:extLst>
                </a:hlinkClick>
              </a:rPr>
              <a:t>een AI-afbeelding </a:t>
            </a:r>
            <a:r>
              <a:rPr lang="nl-NL" dirty="0">
                <a:solidFill>
                  <a:schemeClr val="bg1"/>
                </a:solidFill>
              </a:rPr>
              <a:t>op zijn X account.</a:t>
            </a:r>
          </a:p>
          <a:p>
            <a:pPr marL="457200" indent="-457200">
              <a:buAutoNum type="arabicParenR"/>
            </a:pPr>
            <a:r>
              <a:rPr lang="nl-NL" dirty="0">
                <a:solidFill>
                  <a:schemeClr val="bg1"/>
                </a:solidFill>
              </a:rPr>
              <a:t>Een AI-tool die gevraagd werd om stemadvies haalde </a:t>
            </a:r>
            <a:r>
              <a:rPr lang="nl-NL" dirty="0">
                <a:solidFill>
                  <a:schemeClr val="accent4"/>
                </a:solidFill>
                <a:hlinkClick r:id="rId5">
                  <a:extLst>
                    <a:ext uri="{A12FA001-AC4F-418D-AE19-62706E023703}">
                      <ahyp:hlinkClr xmlns:ahyp="http://schemas.microsoft.com/office/drawing/2018/hyperlinkcolor" val="tx"/>
                    </a:ext>
                  </a:extLst>
                </a:hlinkClick>
              </a:rPr>
              <a:t>de VVD en de PVV </a:t>
            </a:r>
            <a:r>
              <a:rPr lang="nl-NL" dirty="0">
                <a:solidFill>
                  <a:schemeClr val="bg1"/>
                </a:solidFill>
              </a:rPr>
              <a:t>door elkaar.</a:t>
            </a:r>
          </a:p>
          <a:p>
            <a:pPr marL="457200" indent="-457200">
              <a:buAutoNum type="arabicParenR"/>
            </a:pPr>
            <a:r>
              <a:rPr lang="nl-NL" dirty="0">
                <a:solidFill>
                  <a:schemeClr val="bg1"/>
                </a:solidFill>
              </a:rPr>
              <a:t>De AI-stemhulp </a:t>
            </a:r>
            <a:r>
              <a:rPr lang="nl-NL" dirty="0" err="1">
                <a:solidFill>
                  <a:schemeClr val="accent4"/>
                </a:solidFill>
                <a:hlinkClick r:id="rId6">
                  <a:extLst>
                    <a:ext uri="{A12FA001-AC4F-418D-AE19-62706E023703}">
                      <ahyp:hlinkClr xmlns:ahyp="http://schemas.microsoft.com/office/drawing/2018/hyperlinkcolor" val="tx"/>
                    </a:ext>
                  </a:extLst>
                </a:hlinkClick>
              </a:rPr>
              <a:t>OpenVerkiezingen</a:t>
            </a:r>
            <a:r>
              <a:rPr lang="nl-NL" dirty="0">
                <a:solidFill>
                  <a:schemeClr val="bg1"/>
                </a:solidFill>
              </a:rPr>
              <a:t> kan jou helpen om een betere keuze te maken voor de Tweede Kamerverkiezingen </a:t>
            </a:r>
          </a:p>
          <a:p>
            <a:pPr marL="457200" indent="-457200">
              <a:buAutoNum type="arabicParenR"/>
            </a:pPr>
            <a:r>
              <a:rPr lang="nl-NL" dirty="0">
                <a:solidFill>
                  <a:schemeClr val="bg1"/>
                </a:solidFill>
              </a:rPr>
              <a:t>In Amerika </a:t>
            </a:r>
            <a:r>
              <a:rPr lang="nl-NL" dirty="0">
                <a:solidFill>
                  <a:schemeClr val="accent4"/>
                </a:solidFill>
                <a:hlinkClick r:id="rId7">
                  <a:extLst>
                    <a:ext uri="{A12FA001-AC4F-418D-AE19-62706E023703}">
                      <ahyp:hlinkClr xmlns:ahyp="http://schemas.microsoft.com/office/drawing/2018/hyperlinkcolor" val="tx"/>
                    </a:ext>
                  </a:extLst>
                </a:hlinkClick>
              </a:rPr>
              <a:t>deelde Donald </a:t>
            </a:r>
            <a:r>
              <a:rPr lang="nl-NL" dirty="0" err="1">
                <a:solidFill>
                  <a:schemeClr val="accent4"/>
                </a:solidFill>
                <a:hlinkClick r:id="rId7">
                  <a:extLst>
                    <a:ext uri="{A12FA001-AC4F-418D-AE19-62706E023703}">
                      <ahyp:hlinkClr xmlns:ahyp="http://schemas.microsoft.com/office/drawing/2018/hyperlinkcolor" val="tx"/>
                    </a:ext>
                  </a:extLst>
                </a:hlinkClick>
              </a:rPr>
              <a:t>Trump</a:t>
            </a:r>
            <a:r>
              <a:rPr lang="nl-NL" dirty="0">
                <a:solidFill>
                  <a:schemeClr val="accent4"/>
                </a:solidFill>
                <a:hlinkClick r:id="rId7">
                  <a:extLst>
                    <a:ext uri="{A12FA001-AC4F-418D-AE19-62706E023703}">
                      <ahyp:hlinkClr xmlns:ahyp="http://schemas.microsoft.com/office/drawing/2018/hyperlinkcolor" val="tx"/>
                    </a:ext>
                  </a:extLst>
                </a:hlinkClick>
              </a:rPr>
              <a:t> (nep)foto’s </a:t>
            </a:r>
            <a:r>
              <a:rPr lang="nl-NL" dirty="0">
                <a:solidFill>
                  <a:schemeClr val="bg1"/>
                </a:solidFill>
              </a:rPr>
              <a:t>waarop het leek alsof Taylor Swift hem steunde om stemmen te winnen.</a:t>
            </a:r>
          </a:p>
          <a:p>
            <a:pPr marL="457200" indent="-457200">
              <a:buAutoNum type="arabicParenR"/>
            </a:pPr>
            <a:endParaRPr lang="nl-NL" dirty="0">
              <a:solidFill>
                <a:schemeClr val="bg1"/>
              </a:solidFill>
            </a:endParaRPr>
          </a:p>
          <a:p>
            <a:endParaRPr lang="nl-NL" dirty="0">
              <a:solidFill>
                <a:schemeClr val="tx1"/>
              </a:solidFill>
            </a:endParaRPr>
          </a:p>
        </p:txBody>
      </p:sp>
      <p:pic>
        <p:nvPicPr>
          <p:cNvPr id="4" name="Afbeelding 3">
            <a:extLst>
              <a:ext uri="{FF2B5EF4-FFF2-40B4-BE49-F238E27FC236}">
                <a16:creationId xmlns:a16="http://schemas.microsoft.com/office/drawing/2014/main" id="{54F7C655-FB3D-4AAC-8712-8A6DE8457914}"/>
              </a:ext>
            </a:extLst>
          </p:cNvPr>
          <p:cNvPicPr>
            <a:picLocks noChangeAspect="1"/>
          </p:cNvPicPr>
          <p:nvPr/>
        </p:nvPicPr>
        <p:blipFill>
          <a:blip r:embed="rId8"/>
          <a:stretch>
            <a:fillRect/>
          </a:stretch>
        </p:blipFill>
        <p:spPr>
          <a:xfrm>
            <a:off x="7657393" y="258673"/>
            <a:ext cx="4279430" cy="5866314"/>
          </a:xfrm>
          <a:prstGeom prst="rect">
            <a:avLst/>
          </a:prstGeom>
        </p:spPr>
      </p:pic>
      <p:sp>
        <p:nvSpPr>
          <p:cNvPr id="5" name="Tekstvak 4">
            <a:extLst>
              <a:ext uri="{FF2B5EF4-FFF2-40B4-BE49-F238E27FC236}">
                <a16:creationId xmlns:a16="http://schemas.microsoft.com/office/drawing/2014/main" id="{966B2AFE-321F-863A-20C8-0A355C789E7D}"/>
              </a:ext>
            </a:extLst>
          </p:cNvPr>
          <p:cNvSpPr txBox="1"/>
          <p:nvPr/>
        </p:nvSpPr>
        <p:spPr>
          <a:xfrm>
            <a:off x="7178599" y="6124987"/>
            <a:ext cx="5276159" cy="800219"/>
          </a:xfrm>
          <a:prstGeom prst="rect">
            <a:avLst/>
          </a:prstGeom>
          <a:noFill/>
        </p:spPr>
        <p:txBody>
          <a:bodyPr wrap="square" rtlCol="0">
            <a:spAutoFit/>
          </a:bodyPr>
          <a:lstStyle/>
          <a:p>
            <a:pPr algn="ctr"/>
            <a:r>
              <a:rPr lang="nl-NL" sz="1400" dirty="0">
                <a:solidFill>
                  <a:schemeClr val="accent4"/>
                </a:solidFill>
              </a:rPr>
              <a:t>Foto: Premier Melle in overleg met haar Franse collega(Google Gemini)</a:t>
            </a:r>
          </a:p>
          <a:p>
            <a:endParaRPr lang="nl-NL" dirty="0"/>
          </a:p>
        </p:txBody>
      </p:sp>
    </p:spTree>
    <p:extLst>
      <p:ext uri="{BB962C8B-B14F-4D97-AF65-F5344CB8AC3E}">
        <p14:creationId xmlns:p14="http://schemas.microsoft.com/office/powerpoint/2010/main" val="443368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7EA7816-657A-92C8-D789-CF2F56339320}"/>
              </a:ext>
            </a:extLst>
          </p:cNvPr>
          <p:cNvSpPr>
            <a:spLocks noGrp="1"/>
          </p:cNvSpPr>
          <p:nvPr>
            <p:ph type="body" sz="quarter" idx="11"/>
          </p:nvPr>
        </p:nvSpPr>
        <p:spPr>
          <a:xfrm>
            <a:off x="609599" y="508616"/>
            <a:ext cx="11026902" cy="701041"/>
          </a:xfrm>
        </p:spPr>
        <p:txBody>
          <a:bodyPr/>
          <a:lstStyle/>
          <a:p>
            <a:r>
              <a:rPr lang="nl-NL" dirty="0"/>
              <a:t>Melle</a:t>
            </a:r>
          </a:p>
        </p:txBody>
      </p:sp>
      <p:sp>
        <p:nvSpPr>
          <p:cNvPr id="7" name="Tijdelijke aanduiding voor tekst 6">
            <a:extLst>
              <a:ext uri="{FF2B5EF4-FFF2-40B4-BE49-F238E27FC236}">
                <a16:creationId xmlns:a16="http://schemas.microsoft.com/office/drawing/2014/main" id="{05DF2983-877B-2005-9A41-0CA3E5FB1C9E}"/>
              </a:ext>
            </a:extLst>
          </p:cNvPr>
          <p:cNvSpPr>
            <a:spLocks noGrp="1"/>
          </p:cNvSpPr>
          <p:nvPr>
            <p:ph type="body" sz="quarter" idx="12"/>
          </p:nvPr>
        </p:nvSpPr>
        <p:spPr>
          <a:xfrm>
            <a:off x="609599" y="985260"/>
            <a:ext cx="11026902" cy="4528633"/>
          </a:xfrm>
        </p:spPr>
        <p:txBody>
          <a:bodyPr>
            <a:noAutofit/>
          </a:bodyPr>
          <a:lstStyle/>
          <a:p>
            <a:r>
              <a:rPr lang="nl-NL" sz="1050" dirty="0"/>
              <a:t>Hoi allemaal!</a:t>
            </a:r>
          </a:p>
          <a:p>
            <a:r>
              <a:rPr lang="nl-NL" sz="1050" dirty="0"/>
              <a:t>Ik heb een fout gemaakt…Het was eigenlijk gewoon een grapje… Maar het liep wel iets anders dan gepland. Ik had online al best een aantal video’s gezien, waarin mensen hun ouders voor de gek hielden. Ze deden dat door een video of foto te maken waarop het lijkt alsof er een zwerver in hun huis is. Die ouders schrikken zich dan natuurlijk rot! Lachen! Ik dacht: dat kan ik ook.</a:t>
            </a:r>
          </a:p>
          <a:p>
            <a:r>
              <a:rPr lang="nl-NL" sz="1050" dirty="0"/>
              <a:t>Dus ik heb zo’n nepvideo gemaakt met AI en die naar mijn moeder gestuurd… Raakt ze helemaal in paniek! Ze heeft meteen mijn vader gebeld om te zeggen dat die direct naar huis moest gaan. Ik kreeg een bericht dat ik meteen naar buiten moest gaan… En, wat uiteindelijk het ergst was, ze belde 112. </a:t>
            </a:r>
          </a:p>
          <a:p>
            <a:r>
              <a:rPr lang="nl-NL" sz="1050" dirty="0"/>
              <a:t>Die schakelde meteen in de hoogste versnelling en zette meteen een grote actie op. Binnen een paar minuten hoorde ik al volop sirenes onze kant op komen en er cirkelde op een gegeven moment zelfs een helikopter boven ons huis! </a:t>
            </a:r>
          </a:p>
          <a:p>
            <a:r>
              <a:rPr lang="nl-NL" sz="1050" dirty="0"/>
              <a:t>Oeps…dat was niet de bedoeling. Maar het beeld was dus zo overtuigend dat iedereen direct in de paniek schoot. Ik heb ook echt gigantisch op mijn donder gehad. Een van de politieagenten heeft me uitgelegd wat de gevolgen kunnen zijn. Omdat zij dus nu onnodig bij ons zijn, kunnen ze ergens anders een echt noodgeval niet helpen. Bovendien zijn ze op hoge snelheid naar ons huis komen rijden. Dat mogen ze, maar levert wel risico’s op… En dat allemaal door dat stomme grapje van mij… Nou, dat doe ik dus nooit meer.</a:t>
            </a:r>
          </a:p>
          <a:p>
            <a:r>
              <a:rPr lang="nl-NL" sz="1050" dirty="0"/>
              <a:t>Ik las trouwens ook nog een artikel over de dochter van Robin Williams, die acteur. Er zijn nu dus mensen die video’s maken waarop die te zien en te horen is alsof hij nog leeft. Maar Robin Williams is al meer dan 10 jaar dood. Erg pijnlijk natuurlijk voor haar om dan weer zo’n video te zien. </a:t>
            </a:r>
          </a:p>
          <a:p>
            <a:r>
              <a:rPr lang="nl-NL" sz="1050" dirty="0"/>
              <a:t>Zo, ga ik wel steeds kritischer denken over AI. Want het lijkt allemaal leuk en handig, maar er zijn toch ook wel nadelen. Waar ligt die grens dan? En hoe kunnen we straks nog weten wat echt en nep is? </a:t>
            </a:r>
          </a:p>
          <a:p>
            <a:r>
              <a:rPr lang="nl-NL" sz="1050" dirty="0"/>
              <a:t>Groetjes,</a:t>
            </a:r>
          </a:p>
          <a:p>
            <a:r>
              <a:rPr lang="nl-NL" sz="1050" dirty="0"/>
              <a:t>Melle.</a:t>
            </a:r>
          </a:p>
        </p:txBody>
      </p:sp>
      <p:sp>
        <p:nvSpPr>
          <p:cNvPr id="4" name="Tekstballon: ovaal 3">
            <a:extLst>
              <a:ext uri="{FF2B5EF4-FFF2-40B4-BE49-F238E27FC236}">
                <a16:creationId xmlns:a16="http://schemas.microsoft.com/office/drawing/2014/main" id="{E2C06148-42B5-99E9-5673-2E38FF81FF87}"/>
              </a:ext>
            </a:extLst>
          </p:cNvPr>
          <p:cNvSpPr/>
          <p:nvPr/>
        </p:nvSpPr>
        <p:spPr>
          <a:xfrm>
            <a:off x="10456244" y="2544"/>
            <a:ext cx="1525550" cy="1333237"/>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167705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In de media:</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09599" y="1356801"/>
            <a:ext cx="5986354" cy="5054509"/>
          </a:xfrm>
        </p:spPr>
        <p:txBody>
          <a:bodyPr>
            <a:normAutofit fontScale="62500" lnSpcReduction="20000"/>
          </a:bodyPr>
          <a:lstStyle/>
          <a:p>
            <a:r>
              <a:rPr lang="nl-NL" b="1" dirty="0"/>
              <a:t>“Politie meermaals voor niks uitgerukt om TikTok-</a:t>
            </a:r>
            <a:r>
              <a:rPr lang="nl-NL" b="1" dirty="0" err="1"/>
              <a:t>prank</a:t>
            </a:r>
            <a:r>
              <a:rPr lang="nl-NL" b="1" dirty="0"/>
              <a:t> met AI-inbreker”</a:t>
            </a:r>
          </a:p>
          <a:p>
            <a:r>
              <a:rPr lang="nl-NL" dirty="0"/>
              <a:t>Van </a:t>
            </a:r>
            <a:r>
              <a:rPr lang="nl-NL" dirty="0">
                <a:hlinkClick r:id="rId4"/>
              </a:rPr>
              <a:t>rtl.nl</a:t>
            </a:r>
            <a:r>
              <a:rPr lang="nl-NL" dirty="0"/>
              <a:t>:</a:t>
            </a:r>
          </a:p>
          <a:p>
            <a:r>
              <a:rPr lang="nl-NL" dirty="0"/>
              <a:t>“De politie is de afgelopen tijd meermaals uitgerukt voor meldingen van een inbreker in huis, terwijl het om een AI-foto bleek te gaan. Het gaat om een </a:t>
            </a:r>
            <a:r>
              <a:rPr lang="nl-NL" dirty="0" err="1"/>
              <a:t>prank</a:t>
            </a:r>
            <a:r>
              <a:rPr lang="nl-NL" dirty="0"/>
              <a:t> die rondgaat op TikTok, waarbij kinderen hun ouders foppen met een </a:t>
            </a:r>
            <a:r>
              <a:rPr lang="nl-NL" dirty="0" err="1"/>
              <a:t>nepfoto</a:t>
            </a:r>
            <a:r>
              <a:rPr lang="nl-NL" dirty="0"/>
              <a:t> van een 'persoon in huis'. De ouders belden vervolgens bezorgd 112.”</a:t>
            </a:r>
          </a:p>
          <a:p>
            <a:r>
              <a:rPr lang="nl-NL" b="1" dirty="0"/>
              <a:t>“Dochter Robin Williams woest over AI-video's vader: 'Doe ons dit niet aan’”</a:t>
            </a:r>
          </a:p>
          <a:p>
            <a:r>
              <a:rPr lang="nl-NL" dirty="0"/>
              <a:t>Van </a:t>
            </a:r>
            <a:r>
              <a:rPr lang="nl-NL" dirty="0">
                <a:hlinkClick r:id="rId5"/>
              </a:rPr>
              <a:t>nos.nl</a:t>
            </a:r>
            <a:r>
              <a:rPr lang="nl-NL" dirty="0"/>
              <a:t>:</a:t>
            </a:r>
          </a:p>
          <a:p>
            <a:r>
              <a:rPr lang="nl-NL" dirty="0"/>
              <a:t>“De dochter van de overleden Amerikaanse acteur en komiek Robin Williams vraagt haar volgers om haar geen AI-video's van haar vader meer te sturen. "Als je enig fatsoen hebt, stop dan met hem dit aandoen, en mij. Met iedereen dit aandoen eigenlijk", schrijft ze op Instagram.”</a:t>
            </a:r>
          </a:p>
        </p:txBody>
      </p:sp>
      <p:pic>
        <p:nvPicPr>
          <p:cNvPr id="5" name="Onlinemedia 4" title="POLITIE rukt uit voor AI-ZWERVER #nieuws">
            <a:hlinkClick r:id="" action="ppaction://media"/>
            <a:extLst>
              <a:ext uri="{FF2B5EF4-FFF2-40B4-BE49-F238E27FC236}">
                <a16:creationId xmlns:a16="http://schemas.microsoft.com/office/drawing/2014/main" id="{6329B5A6-2D56-445C-43F4-BC1786B97045}"/>
              </a:ext>
            </a:extLst>
          </p:cNvPr>
          <p:cNvPicPr>
            <a:picLocks noRot="1" noChangeAspect="1"/>
          </p:cNvPicPr>
          <p:nvPr>
            <a:videoFile r:link="rId1"/>
          </p:nvPr>
        </p:nvPicPr>
        <p:blipFill>
          <a:blip r:embed="rId6"/>
          <a:stretch>
            <a:fillRect/>
          </a:stretch>
        </p:blipFill>
        <p:spPr>
          <a:xfrm>
            <a:off x="9454878" y="157655"/>
            <a:ext cx="2446798" cy="4330262"/>
          </a:xfrm>
          <a:prstGeom prst="rect">
            <a:avLst/>
          </a:prstGeom>
        </p:spPr>
      </p:pic>
      <p:pic>
        <p:nvPicPr>
          <p:cNvPr id="6" name="Afbeelding 5">
            <a:extLst>
              <a:ext uri="{FF2B5EF4-FFF2-40B4-BE49-F238E27FC236}">
                <a16:creationId xmlns:a16="http://schemas.microsoft.com/office/drawing/2014/main" id="{C4D4177D-4961-9C7C-0634-B35DAB2F4B00}"/>
              </a:ext>
            </a:extLst>
          </p:cNvPr>
          <p:cNvPicPr>
            <a:picLocks noChangeAspect="1"/>
          </p:cNvPicPr>
          <p:nvPr/>
        </p:nvPicPr>
        <p:blipFill>
          <a:blip r:embed="rId7"/>
          <a:stretch>
            <a:fillRect/>
          </a:stretch>
        </p:blipFill>
        <p:spPr>
          <a:xfrm>
            <a:off x="7115503" y="4100921"/>
            <a:ext cx="3720662" cy="2092872"/>
          </a:xfrm>
          <a:prstGeom prst="rect">
            <a:avLst/>
          </a:prstGeom>
        </p:spPr>
      </p:pic>
    </p:spTree>
    <p:extLst>
      <p:ext uri="{BB962C8B-B14F-4D97-AF65-F5344CB8AC3E}">
        <p14:creationId xmlns:p14="http://schemas.microsoft.com/office/powerpoint/2010/main" val="411502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Hoe zit dat:</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09598" y="1324304"/>
            <a:ext cx="8158448" cy="3237186"/>
          </a:xfrm>
        </p:spPr>
        <p:txBody>
          <a:bodyPr>
            <a:noAutofit/>
          </a:bodyPr>
          <a:lstStyle/>
          <a:p>
            <a:r>
              <a:rPr lang="nl-NL" sz="1400" dirty="0"/>
              <a:t>Dat er ineens heel veel te doen is over AI-video’s komt onder andere door </a:t>
            </a:r>
            <a:r>
              <a:rPr lang="nl-NL" sz="1400" dirty="0" err="1"/>
              <a:t>OpenAI</a:t>
            </a:r>
            <a:r>
              <a:rPr lang="nl-NL" sz="1400" dirty="0"/>
              <a:t>, het bedrijf achter </a:t>
            </a:r>
            <a:r>
              <a:rPr lang="nl-NL" sz="1400" dirty="0" err="1"/>
              <a:t>ChatGPT</a:t>
            </a:r>
            <a:r>
              <a:rPr lang="nl-NL" sz="1400" dirty="0"/>
              <a:t>. Zij presenteerden deze week </a:t>
            </a:r>
            <a:r>
              <a:rPr lang="nl-NL" sz="1400" dirty="0" err="1"/>
              <a:t>Sora</a:t>
            </a:r>
            <a:r>
              <a:rPr lang="nl-NL" sz="1400" dirty="0"/>
              <a:t> v2, hun nieuwe AI videomaker.</a:t>
            </a:r>
          </a:p>
          <a:p>
            <a:r>
              <a:rPr lang="nl-NL" sz="1400" dirty="0"/>
              <a:t>Van </a:t>
            </a:r>
            <a:r>
              <a:rPr lang="nl-NL" sz="1400" dirty="0">
                <a:hlinkClick r:id="rId4"/>
              </a:rPr>
              <a:t>nos.nl</a:t>
            </a:r>
            <a:r>
              <a:rPr lang="nl-NL" sz="1400" dirty="0"/>
              <a:t>:</a:t>
            </a:r>
          </a:p>
          <a:p>
            <a:r>
              <a:rPr lang="nl-NL" sz="1400" dirty="0"/>
              <a:t>“</a:t>
            </a:r>
            <a:r>
              <a:rPr lang="nl-NL" sz="1400" dirty="0" err="1"/>
              <a:t>OpenAI</a:t>
            </a:r>
            <a:r>
              <a:rPr lang="nl-NL" sz="1400" dirty="0"/>
              <a:t> belooft dat deze versie nog realistischer video's maakt dan z'n voorganger. En waar de eerste </a:t>
            </a:r>
            <a:r>
              <a:rPr lang="nl-NL" sz="1400" dirty="0" err="1"/>
              <a:t>Sora</a:t>
            </a:r>
            <a:r>
              <a:rPr lang="nl-NL" sz="1400" dirty="0"/>
              <a:t> alleen nog beelden afleverde, biedt versie 2 ook video's met geluid, zoals stemmen, muziek en geluidseffecten. De software is nu alleen te gebruiken door Amerikanen en Canadezen met een uitnodiging. Later volgt de rest van de wereld.”</a:t>
            </a:r>
          </a:p>
          <a:p>
            <a:r>
              <a:rPr lang="nl-NL" sz="1400" dirty="0"/>
              <a:t>En zo wordt het dus steeds makkelijker om zelf nep-video’s te maken en steeds moeilijker om te zien wat echt of nep is…</a:t>
            </a:r>
          </a:p>
          <a:p>
            <a:r>
              <a:rPr lang="nl-NL" sz="1400" dirty="0"/>
              <a:t>Bekijk de YouTube short video hiernaast maar eens. </a:t>
            </a:r>
          </a:p>
          <a:p>
            <a:r>
              <a:rPr lang="nl-NL" sz="1400" dirty="0"/>
              <a:t>Hoe het maken van zo’n video werkt? We vroegen het aan AI…</a:t>
            </a:r>
          </a:p>
        </p:txBody>
      </p:sp>
      <p:pic>
        <p:nvPicPr>
          <p:cNvPr id="5" name="Onlinemedia 4" title="Kun jij nog zien of een video echt is of gemaakt met AI? #jeugdjournaal  #nieuws #ai #sora2">
            <a:hlinkClick r:id="" action="ppaction://media"/>
            <a:extLst>
              <a:ext uri="{FF2B5EF4-FFF2-40B4-BE49-F238E27FC236}">
                <a16:creationId xmlns:a16="http://schemas.microsoft.com/office/drawing/2014/main" id="{479F0F49-1B30-56F3-B983-E532C5219C9D}"/>
              </a:ext>
            </a:extLst>
          </p:cNvPr>
          <p:cNvPicPr>
            <a:picLocks noRot="1" noChangeAspect="1"/>
          </p:cNvPicPr>
          <p:nvPr>
            <a:videoFile r:link="rId1"/>
          </p:nvPr>
        </p:nvPicPr>
        <p:blipFill>
          <a:blip r:embed="rId5"/>
          <a:stretch>
            <a:fillRect/>
          </a:stretch>
        </p:blipFill>
        <p:spPr>
          <a:xfrm>
            <a:off x="8768046" y="504497"/>
            <a:ext cx="2868455" cy="5076497"/>
          </a:xfrm>
          <a:prstGeom prst="rect">
            <a:avLst/>
          </a:prstGeom>
        </p:spPr>
      </p:pic>
    </p:spTree>
    <p:extLst>
      <p:ext uri="{BB962C8B-B14F-4D97-AF65-F5344CB8AC3E}">
        <p14:creationId xmlns:p14="http://schemas.microsoft.com/office/powerpoint/2010/main" val="229955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Hoe zit dat:</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09598" y="1324304"/>
            <a:ext cx="10604940" cy="3237186"/>
          </a:xfrm>
        </p:spPr>
        <p:txBody>
          <a:bodyPr>
            <a:noAutofit/>
          </a:bodyPr>
          <a:lstStyle/>
          <a:p>
            <a:r>
              <a:rPr lang="nl-NL" sz="1400" dirty="0"/>
              <a:t>Volgens Google Gemini:</a:t>
            </a:r>
          </a:p>
          <a:p>
            <a:r>
              <a:rPr lang="nl-NL" sz="1400" dirty="0"/>
              <a:t>“Stel je voor dat je een super slimme robot hebt die heel veel foto's en video's van een persoon heeft gezien. De robot onthoudt hoe die persoon eruitziet en klinkt. Met behulp van een paar nieuwe woorden en instructies kan de robot een nieuwe video maken. Het is eigenlijk alsof de robot de stem en het uiterlijk van die persoon "leent" om een toneelstukje te spelen dat nooit echt is gebeurd. Dit is wat er is gebeurd met de AI-</a:t>
            </a:r>
            <a:r>
              <a:rPr lang="nl-NL" sz="1400" dirty="0" err="1"/>
              <a:t>prank</a:t>
            </a:r>
            <a:r>
              <a:rPr lang="nl-NL" sz="1400" dirty="0"/>
              <a:t> en de video's van Robin Williams.”</a:t>
            </a:r>
          </a:p>
          <a:p>
            <a:endParaRPr lang="nl-NL" sz="1400" dirty="0"/>
          </a:p>
          <a:p>
            <a:endParaRPr lang="nl-NL" sz="1400" dirty="0"/>
          </a:p>
          <a:p>
            <a:endParaRPr lang="nl-NL" sz="1400" dirty="0"/>
          </a:p>
          <a:p>
            <a:r>
              <a:rPr lang="nl-NL" sz="1400" dirty="0"/>
              <a:t>Wat vind jij ervan? </a:t>
            </a:r>
          </a:p>
          <a:p>
            <a:r>
              <a:rPr lang="nl-NL" sz="1400" dirty="0"/>
              <a:t>Bespreek de stelling(en) op de volgende dia(‘s)</a:t>
            </a:r>
          </a:p>
          <a:p>
            <a:endParaRPr lang="nl-NL" sz="1400" dirty="0"/>
          </a:p>
        </p:txBody>
      </p:sp>
      <p:pic>
        <p:nvPicPr>
          <p:cNvPr id="4" name="Onlinemedia 3" title="Wat is AI?">
            <a:hlinkClick r:id="" action="ppaction://media"/>
            <a:extLst>
              <a:ext uri="{FF2B5EF4-FFF2-40B4-BE49-F238E27FC236}">
                <a16:creationId xmlns:a16="http://schemas.microsoft.com/office/drawing/2014/main" id="{F1BD242F-E451-EC1E-6C6A-AE3FDBF9AA4B}"/>
              </a:ext>
            </a:extLst>
          </p:cNvPr>
          <p:cNvPicPr>
            <a:picLocks noRot="1" noChangeAspect="1"/>
          </p:cNvPicPr>
          <p:nvPr>
            <a:videoFile r:link="rId1"/>
          </p:nvPr>
        </p:nvPicPr>
        <p:blipFill>
          <a:blip r:embed="rId4"/>
          <a:stretch>
            <a:fillRect/>
          </a:stretch>
        </p:blipFill>
        <p:spPr>
          <a:xfrm>
            <a:off x="6576665" y="3310758"/>
            <a:ext cx="5059836" cy="2858814"/>
          </a:xfrm>
          <a:prstGeom prst="rect">
            <a:avLst/>
          </a:prstGeom>
        </p:spPr>
      </p:pic>
    </p:spTree>
    <p:extLst>
      <p:ext uri="{BB962C8B-B14F-4D97-AF65-F5344CB8AC3E}">
        <p14:creationId xmlns:p14="http://schemas.microsoft.com/office/powerpoint/2010/main" val="95535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12825-23FD-1C55-A439-9824BA52FD84}"/>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7425B16-3890-22F2-8E4D-7F30D466AAA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710B2B98-CD88-ECA4-2715-E02645DF17F4}"/>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“Iemand die een grap maakt met AI, is de enige die schuld heeft als er iets misgaat. En moet dus ook voor de gevolgen opdraaien (bv. schade betalen).”</a:t>
            </a:r>
          </a:p>
        </p:txBody>
      </p:sp>
      <p:sp>
        <p:nvSpPr>
          <p:cNvPr id="7" name="Tekstballon: ovaal 6" descr="Twee telefoons met gespreksballonnen">
            <a:extLst>
              <a:ext uri="{FF2B5EF4-FFF2-40B4-BE49-F238E27FC236}">
                <a16:creationId xmlns:a16="http://schemas.microsoft.com/office/drawing/2014/main" id="{7A0C7DE6-5778-242B-7231-F8D7EA1E18F1}"/>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61611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136264E-E2F2-8188-1F85-EE827F17CF2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E8574D6F-3779-0D35-7479-A2A5E47CD4A3}"/>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“De overheid zou strengere wetten moeten maken over het gebruik van AI om mensen te beschermen.”</a:t>
            </a:r>
          </a:p>
        </p:txBody>
      </p:sp>
      <p:sp>
        <p:nvSpPr>
          <p:cNvPr id="5" name="Tekstballon: ovaal 4" descr="Twee telefoons met gespreksballonnen">
            <a:extLst>
              <a:ext uri="{FF2B5EF4-FFF2-40B4-BE49-F238E27FC236}">
                <a16:creationId xmlns:a16="http://schemas.microsoft.com/office/drawing/2014/main" id="{A07FB9A9-905D-B293-607F-BEC3997891EC}"/>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88431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C7F41-0E42-3CDF-197C-A7AFA3634538}"/>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D267A9-3F31-DA95-1249-6DD726FAE908}"/>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441C0CBE-D2D7-B877-D20E-FC0ECD46163E}"/>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“Sociale media platforms moeten strenger optreden tegen gebruikers die AI gebruiken voor misleiding of pesterijen.”</a:t>
            </a:r>
          </a:p>
        </p:txBody>
      </p:sp>
      <p:sp>
        <p:nvSpPr>
          <p:cNvPr id="4" name="Tekstballon: ovaal 3" descr="Twee telefoons met gespreksballonnen">
            <a:extLst>
              <a:ext uri="{FF2B5EF4-FFF2-40B4-BE49-F238E27FC236}">
                <a16:creationId xmlns:a16="http://schemas.microsoft.com/office/drawing/2014/main" id="{D123E9AC-C199-B414-8CA7-93F0D152F7EE}"/>
              </a:ext>
            </a:extLst>
          </p:cNvPr>
          <p:cNvSpPr/>
          <p:nvPr/>
        </p:nvSpPr>
        <p:spPr>
          <a:xfrm>
            <a:off x="4787462" y="3771655"/>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74883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E0BBF9A-BB63-39CF-55BE-14C3F89A6B8E}"/>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a:t>
            </a:r>
            <a:r>
              <a:rPr lang="nl-NL" dirty="0"/>
              <a:t> </a:t>
            </a:r>
          </a:p>
        </p:txBody>
      </p:sp>
      <p:sp>
        <p:nvSpPr>
          <p:cNvPr id="3" name="Tijdelijke aanduiding voor tekst 2">
            <a:extLst>
              <a:ext uri="{FF2B5EF4-FFF2-40B4-BE49-F238E27FC236}">
                <a16:creationId xmlns:a16="http://schemas.microsoft.com/office/drawing/2014/main" id="{3E63CCFA-02EB-6E74-A6B5-2CF677A77587}"/>
              </a:ext>
            </a:extLst>
          </p:cNvPr>
          <p:cNvSpPr>
            <a:spLocks noGrp="1"/>
          </p:cNvSpPr>
          <p:nvPr>
            <p:ph type="body" sz="quarter" idx="12"/>
          </p:nvPr>
        </p:nvSpPr>
        <p:spPr>
          <a:xfrm>
            <a:off x="609598" y="1000763"/>
            <a:ext cx="11151477" cy="4370023"/>
          </a:xfrm>
        </p:spPr>
        <p:txBody>
          <a:bodyPr>
            <a:noAutofit/>
          </a:bodyPr>
          <a:lstStyle/>
          <a:p>
            <a:r>
              <a:rPr lang="nl-NL" sz="1400" u="sng" dirty="0">
                <a:solidFill>
                  <a:schemeClr val="bg1"/>
                </a:solidFill>
              </a:rPr>
              <a:t>Bekijk onderstaande afbeeldingen</a:t>
            </a:r>
          </a:p>
          <a:p>
            <a:r>
              <a:rPr lang="nl-NL" sz="1400" dirty="0">
                <a:solidFill>
                  <a:schemeClr val="bg1"/>
                </a:solidFill>
              </a:rPr>
              <a:t>Welke zijn gemaakt door AI? Hoe weet je dat? Had je dat al gezien toen ze in de les zaten?</a:t>
            </a:r>
          </a:p>
        </p:txBody>
      </p:sp>
      <p:pic>
        <p:nvPicPr>
          <p:cNvPr id="4" name="Afbeelding 3">
            <a:extLst>
              <a:ext uri="{FF2B5EF4-FFF2-40B4-BE49-F238E27FC236}">
                <a16:creationId xmlns:a16="http://schemas.microsoft.com/office/drawing/2014/main" id="{CED192C4-F0E2-2BA7-AB82-90B53E6818D6}"/>
              </a:ext>
            </a:extLst>
          </p:cNvPr>
          <p:cNvPicPr>
            <a:picLocks noChangeAspect="1"/>
          </p:cNvPicPr>
          <p:nvPr/>
        </p:nvPicPr>
        <p:blipFill>
          <a:blip r:embed="rId3"/>
          <a:stretch>
            <a:fillRect/>
          </a:stretch>
        </p:blipFill>
        <p:spPr>
          <a:xfrm>
            <a:off x="609599" y="2143239"/>
            <a:ext cx="2417345" cy="3313737"/>
          </a:xfrm>
          <a:prstGeom prst="rect">
            <a:avLst/>
          </a:prstGeom>
        </p:spPr>
      </p:pic>
      <p:pic>
        <p:nvPicPr>
          <p:cNvPr id="6" name="Afbeelding 5">
            <a:extLst>
              <a:ext uri="{FF2B5EF4-FFF2-40B4-BE49-F238E27FC236}">
                <a16:creationId xmlns:a16="http://schemas.microsoft.com/office/drawing/2014/main" id="{BA83DB92-DCD2-7491-792F-CD66FFE3C193}"/>
              </a:ext>
            </a:extLst>
          </p:cNvPr>
          <p:cNvPicPr>
            <a:picLocks noChangeAspect="1"/>
          </p:cNvPicPr>
          <p:nvPr/>
        </p:nvPicPr>
        <p:blipFill>
          <a:blip r:embed="rId4"/>
          <a:stretch>
            <a:fillRect/>
          </a:stretch>
        </p:blipFill>
        <p:spPr>
          <a:xfrm>
            <a:off x="3235131" y="2143238"/>
            <a:ext cx="2209158" cy="3313737"/>
          </a:xfrm>
          <a:prstGeom prst="rect">
            <a:avLst/>
          </a:prstGeom>
        </p:spPr>
      </p:pic>
      <p:pic>
        <p:nvPicPr>
          <p:cNvPr id="8" name="Afbeelding 7" descr="Afbeelding met tekenfilm, kleding, tekst, persoon&#10;&#10;Door AI gegenereerde inhoud is mogelijk onjuist.">
            <a:extLst>
              <a:ext uri="{FF2B5EF4-FFF2-40B4-BE49-F238E27FC236}">
                <a16:creationId xmlns:a16="http://schemas.microsoft.com/office/drawing/2014/main" id="{C893C558-7590-0CEB-8FB8-C01B1CFD6E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0951" y="2143238"/>
            <a:ext cx="2418132" cy="3313737"/>
          </a:xfrm>
          <a:prstGeom prst="rect">
            <a:avLst/>
          </a:prstGeom>
        </p:spPr>
      </p:pic>
      <p:pic>
        <p:nvPicPr>
          <p:cNvPr id="10" name="Afbeelding 9" descr="Afbeelding met illustratie, tekening, Tekenfilm, clipart&#10;&#10;Door AI gegenereerde inhoud is mogelijk onjuist.">
            <a:extLst>
              <a:ext uri="{FF2B5EF4-FFF2-40B4-BE49-F238E27FC236}">
                <a16:creationId xmlns:a16="http://schemas.microsoft.com/office/drawing/2014/main" id="{432E8FD6-E454-F74E-9A2E-255E498D9F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4732" y="1928127"/>
            <a:ext cx="2504295" cy="3541986"/>
          </a:xfrm>
          <a:prstGeom prst="rect">
            <a:avLst/>
          </a:prstGeom>
        </p:spPr>
      </p:pic>
    </p:spTree>
    <p:extLst>
      <p:ext uri="{BB962C8B-B14F-4D97-AF65-F5344CB8AC3E}">
        <p14:creationId xmlns:p14="http://schemas.microsoft.com/office/powerpoint/2010/main" val="3619957367"/>
      </p:ext>
    </p:extLst>
  </p:cSld>
  <p:clrMapOvr>
    <a:masterClrMapping/>
  </p:clrMapOvr>
</p:sld>
</file>

<file path=ppt/theme/theme1.xml><?xml version="1.0" encoding="utf-8"?>
<a:theme xmlns:a="http://schemas.openxmlformats.org/drawingml/2006/main" name="Mediabegrip week 27 Blijf in Balans Groep 7-8-klas 1-2">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Mediabegrip week 27 Blijf in Balans Groep 7-8-klas 1-2</Template>
  <TotalTime>4522</TotalTime>
  <Words>1611</Words>
  <Application>Microsoft Office PowerPoint</Application>
  <PresentationFormat>Breedbeeld</PresentationFormat>
  <Paragraphs>102</Paragraphs>
  <Slides>17</Slides>
  <Notes>12</Notes>
  <HiddenSlides>0</HiddenSlides>
  <MMClips>3</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17</vt:i4>
      </vt:variant>
    </vt:vector>
  </HeadingPairs>
  <TitlesOfParts>
    <vt:vector size="21" baseType="lpstr">
      <vt:lpstr>Aptos</vt:lpstr>
      <vt:lpstr>Arial</vt:lpstr>
      <vt:lpstr>Poppins</vt:lpstr>
      <vt:lpstr>Mediabegrip week 27 Blijf in Balans Groep 7-8-klas 1-2</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Barry Kuijpers</dc:creator>
  <cp:lastModifiedBy>Barry Kuijpers</cp:lastModifiedBy>
  <cp:revision>79</cp:revision>
  <dcterms:created xsi:type="dcterms:W3CDTF">2025-03-13T12:26:38Z</dcterms:created>
  <dcterms:modified xsi:type="dcterms:W3CDTF">2025-10-10T08:21:36Z</dcterms:modified>
</cp:coreProperties>
</file>