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7"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3-10-2025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3-10-2025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rc.nl/nieuws/2025/10/03/grootbanken-snijden-in-afdeling-voor-antiwitwasonderzoek-a4908339"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s://www.radboudumc.nl/over-het-radboudumc/strategie/themas/kunstmatige-intelligentie-ai-in-de-zorg/ai-for-heal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imma.gra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9XHCv0-BbY0?feature=oembed" TargetMode="External"/><Relationship Id="rId6" Type="http://schemas.openxmlformats.org/officeDocument/2006/relationships/image" Target="../media/image12.jpeg"/><Relationship Id="rId5" Type="http://schemas.openxmlformats.org/officeDocument/2006/relationships/hyperlink" Target="https://www.nporadio1.nl/fragmenten/spraakmakers/0199a384-b495-715e-94d7-14ef7f7d93ab/2025-10-02-standnl-een-film-met-ai-acteurs-is-meteen-minder-leuk" TargetMode="External"/><Relationship Id="rId4" Type="http://schemas.openxmlformats.org/officeDocument/2006/relationships/hyperlink" Target="https://nos.nl/artikel/2584788-filmsterren-boos-op-ai-actrice-van-nederlandse-maker-het-lost-geen-enkel-probleem-o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volkskrant.nl/cultuur-media/tilly-norwood-zou-zomaar-de-volgende-scarlett-johansson-kunnen-worden-klein-probleem-ze-bestaat-niet-echt~bdffa61b/"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hyperlink" Target="https://kinderboekenjournaal.nl/review/welkom-in-smartpark/" TargetMode="External"/><Relationship Id="rId2" Type="http://schemas.openxmlformats.org/officeDocument/2006/relationships/hyperlink" Target="https://www.zwijsen.nl/product/toen-mijn-broer-een-robot-werd-9789025883201/#samenvatting" TargetMode="Externa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7" b="8247"/>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dirty="0"/>
              <a:t>Fan van AI?</a:t>
            </a:r>
            <a:endParaRPr lang="nl-NL" noProof="0" dirty="0"/>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41, 2025 – Groep 7/8 </a:t>
            </a:r>
            <a:r>
              <a:rPr lang="en-US" dirty="0" err="1"/>
              <a:t>en</a:t>
            </a:r>
            <a:r>
              <a:rPr lang="en-US" dirty="0"/>
              <a:t>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2172" y="-231228"/>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Bundel de uitgewerkte verhalen. Laat er een aantal (voor)lezen en bespreek ze samen. Wat zijn overeenkomsten? Welke beroepen verdwijnen? Wat blijft mensenwerk?</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Fan van AI?</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20000"/>
          </a:bodyPr>
          <a:lstStyle/>
          <a:p>
            <a:r>
              <a:rPr lang="nl-NL" dirty="0">
                <a:solidFill>
                  <a:schemeClr val="bg1"/>
                </a:solidFill>
              </a:rPr>
              <a:t>AI kost banen, hoor je vaak zeggen. En het klopt dat AI werk van mensen kan overnemen en dat sommige banen zullen veranderen of zelfs verdwijnen.</a:t>
            </a:r>
          </a:p>
          <a:p>
            <a:r>
              <a:rPr lang="nl-NL" dirty="0">
                <a:solidFill>
                  <a:schemeClr val="bg1"/>
                </a:solidFill>
              </a:rPr>
              <a:t>Ai kan bijvoorbeeld heel goed worden ingezet om witwaspraktijken te herkennen. Dit scheelt/kost </a:t>
            </a:r>
            <a:r>
              <a:rPr lang="nl-NL" dirty="0">
                <a:solidFill>
                  <a:schemeClr val="accent4"/>
                </a:solidFill>
                <a:hlinkClick r:id="rId3">
                  <a:extLst>
                    <a:ext uri="{A12FA001-AC4F-418D-AE19-62706E023703}">
                      <ahyp:hlinkClr xmlns:ahyp="http://schemas.microsoft.com/office/drawing/2018/hyperlinkcolor" val="tx"/>
                    </a:ext>
                  </a:extLst>
                </a:hlinkClick>
              </a:rPr>
              <a:t>duizenden banen </a:t>
            </a:r>
            <a:r>
              <a:rPr lang="nl-NL" dirty="0">
                <a:solidFill>
                  <a:schemeClr val="bg1"/>
                </a:solidFill>
              </a:rPr>
              <a:t>in de bankwereld. </a:t>
            </a:r>
          </a:p>
          <a:p>
            <a:r>
              <a:rPr lang="nl-NL" dirty="0">
                <a:solidFill>
                  <a:schemeClr val="bg1"/>
                </a:solidFill>
              </a:rPr>
              <a:t>Ook in de medische wereld wordt AI al volop ingezet. Het herkent bijvoorbeeld </a:t>
            </a:r>
            <a:r>
              <a:rPr lang="nl-NL" dirty="0">
                <a:solidFill>
                  <a:schemeClr val="accent4"/>
                </a:solidFill>
                <a:hlinkClick r:id="rId4">
                  <a:extLst>
                    <a:ext uri="{A12FA001-AC4F-418D-AE19-62706E023703}">
                      <ahyp:hlinkClr xmlns:ahyp="http://schemas.microsoft.com/office/drawing/2018/hyperlinkcolor" val="tx"/>
                    </a:ext>
                  </a:extLst>
                </a:hlinkClick>
              </a:rPr>
              <a:t>bepaalde vormen van kanker </a:t>
            </a:r>
            <a:r>
              <a:rPr lang="nl-NL" dirty="0">
                <a:solidFill>
                  <a:schemeClr val="bg1"/>
                </a:solidFill>
              </a:rPr>
              <a:t>beter dan een arts. Maar AI vervangt de arts niet.</a:t>
            </a:r>
          </a:p>
          <a:p>
            <a:r>
              <a:rPr lang="nl-NL" dirty="0">
                <a:solidFill>
                  <a:schemeClr val="bg1"/>
                </a:solidFill>
              </a:rPr>
              <a:t>Wat kan wel en wat kan niet worden overgenomen door AI?  </a:t>
            </a:r>
          </a:p>
          <a:p>
            <a:endParaRPr lang="nl-NL" dirty="0">
              <a:solidFill>
                <a:schemeClr val="bg1"/>
              </a:solidFill>
            </a:endParaRPr>
          </a:p>
          <a:p>
            <a:endParaRPr lang="nl-NL" dirty="0">
              <a:solidFill>
                <a:schemeClr val="bg1"/>
              </a:solidFill>
            </a:endParaRPr>
          </a:p>
        </p:txBody>
      </p:sp>
      <p:pic>
        <p:nvPicPr>
          <p:cNvPr id="6" name="Afbeelding 5">
            <a:extLst>
              <a:ext uri="{FF2B5EF4-FFF2-40B4-BE49-F238E27FC236}">
                <a16:creationId xmlns:a16="http://schemas.microsoft.com/office/drawing/2014/main" id="{A9A34C79-8C12-F20B-560B-21D22ACF348F}"/>
              </a:ext>
            </a:extLst>
          </p:cNvPr>
          <p:cNvPicPr>
            <a:picLocks noChangeAspect="1"/>
          </p:cNvPicPr>
          <p:nvPr/>
        </p:nvPicPr>
        <p:blipFill>
          <a:blip r:embed="rId5">
            <a:extLst>
              <a:ext uri="{28A0092B-C50C-407E-A947-70E740481C1C}">
                <a14:useLocalDpi xmlns:a14="http://schemas.microsoft.com/office/drawing/2010/main" val="0"/>
              </a:ext>
            </a:extLst>
          </a:blip>
          <a:srcRect t="3883" b="3883"/>
          <a:stretch/>
        </p:blipFill>
        <p:spPr>
          <a:xfrm>
            <a:off x="8306772" y="1061858"/>
            <a:ext cx="2960098" cy="3741370"/>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303283"/>
            <a:ext cx="10594429" cy="4340771"/>
          </a:xfrm>
        </p:spPr>
        <p:txBody>
          <a:bodyPr>
            <a:normAutofit/>
          </a:bodyPr>
          <a:lstStyle/>
          <a:p>
            <a:r>
              <a:rPr lang="nl-NL" dirty="0">
                <a:solidFill>
                  <a:schemeClr val="bg1"/>
                </a:solidFill>
              </a:rPr>
              <a:t>Wat mag een AI/robot nooit van een mens overnemen volgens jou. Schrijf het op een briefje.</a:t>
            </a:r>
          </a:p>
          <a:p>
            <a:r>
              <a:rPr lang="nl-NL" dirty="0">
                <a:solidFill>
                  <a:schemeClr val="bg1"/>
                </a:solidFill>
              </a:rPr>
              <a:t>De leerkracht verzamelt alle briefjes en trekt er vervolgens 1 uit. Bespreek deze in de groep. </a:t>
            </a:r>
          </a:p>
          <a:p>
            <a:r>
              <a:rPr lang="nl-NL" dirty="0">
                <a:solidFill>
                  <a:schemeClr val="bg1"/>
                </a:solidFill>
              </a:rPr>
              <a:t>Wat vind jij? </a:t>
            </a: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634740"/>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164683"/>
            <a:ext cx="11026902" cy="4528633"/>
          </a:xfrm>
        </p:spPr>
        <p:txBody>
          <a:bodyPr>
            <a:noAutofit/>
          </a:bodyPr>
          <a:lstStyle/>
          <a:p>
            <a:r>
              <a:rPr lang="nl-NL" sz="1050" dirty="0"/>
              <a:t>Hoi allemaal!</a:t>
            </a:r>
          </a:p>
          <a:p>
            <a:r>
              <a:rPr lang="nl-NL" sz="1050" dirty="0"/>
              <a:t>Ik me toch een partij boos! Niet normaal. Echt woedend. Teleurgesteld ook. Ik voel me echt belazerd, voor de gek gehouden. Alsof ik een of ander dom wicht ben. Echt! Dit doe je toch niet?</a:t>
            </a:r>
          </a:p>
          <a:p>
            <a:r>
              <a:rPr lang="nl-NL" sz="1050" dirty="0"/>
              <a:t>Wat er aan de hand is? Nou, ik volg al een tijdje het account </a:t>
            </a:r>
            <a:r>
              <a:rPr lang="nl-NL" sz="1050" dirty="0" err="1">
                <a:hlinkClick r:id="rId3"/>
              </a:rPr>
              <a:t>imma.gram</a:t>
            </a:r>
            <a:r>
              <a:rPr lang="nl-NL" sz="1050" dirty="0">
                <a:hlinkClick r:id="rId3"/>
              </a:rPr>
              <a:t> </a:t>
            </a:r>
            <a:r>
              <a:rPr lang="nl-NL" sz="1050" dirty="0"/>
              <a:t>op Instagram. Ik vind haar stijl echt helemaal geweldig en ben echt wel een beetje fan. Ik houd natuurlijk ook van fotograferen en ik vind haar foto’s altijd echt super! </a:t>
            </a:r>
          </a:p>
          <a:p>
            <a:r>
              <a:rPr lang="nl-NL" sz="1050" dirty="0"/>
              <a:t>Maar nu blijkt dus dat ze helemaal niet bestaat. Ze is AI! Er staat wel in haar bio “virtual girl in JP”, maar ik had daarbij bij stilgestaan dat ze nep zou kunnen zijn. Stom? Ik weet niet. Haar foto’s zijn altijd zo “echt”, zo staat ze bijvoorbeeld op de foto met andere mensen en deelt ze ook video’s.</a:t>
            </a:r>
          </a:p>
          <a:p>
            <a:r>
              <a:rPr lang="nl-NL" sz="1050" dirty="0"/>
              <a:t>Maar nu kwam ik dus deze week iemand tegen die heel hard moest lachen toen we het hierover kregen. Ben ik dan echt dom geweest? Had ik dit moeten weten, dan? Nu ik weet dat ze nep is, vind ik haar ook wel meteen een stuk minder leuk. Het is dus niet iemand die de wereld over reist, leuke dingen meemaakt en interessante mensen ontmoet… Het is gewoon iemand die vanachter de computer plaatjes zit te maken met </a:t>
            </a:r>
            <a:r>
              <a:rPr lang="nl-NL" sz="1050" dirty="0" err="1"/>
              <a:t>ChatGPT</a:t>
            </a:r>
            <a:r>
              <a:rPr lang="nl-NL" sz="1050" dirty="0"/>
              <a:t> of zoiets.</a:t>
            </a:r>
          </a:p>
          <a:p>
            <a:r>
              <a:rPr lang="nl-NL" sz="1050" dirty="0"/>
              <a:t>Ik had het er moet mijn moeder over en die zei dat er nu ook een AI-actrice is! Ze heet Tilly </a:t>
            </a:r>
            <a:r>
              <a:rPr lang="nl-NL" sz="1050" dirty="0" err="1"/>
              <a:t>Norwood</a:t>
            </a:r>
            <a:r>
              <a:rPr lang="nl-NL" sz="1050" dirty="0"/>
              <a:t> en ze is gemaakt door een Nederlandse actrice. Dat vind ik wel een beetje gek… Die bouwt dus een robot die haar werk kan doen? Da’s toch stom? Dan heeft ze straks elf geen baan meer. Zijn alle films met AI gemaakt. Dat zou ik toch niet leuk vinden hoor, maar het zou wel kunnen natuurlijk. Net als muziek, dat kun je nu ook heel makkelijk met AI maken. Maar hoe kun je nu fan zijn van zo iemand? </a:t>
            </a:r>
          </a:p>
          <a:p>
            <a:r>
              <a:rPr lang="nl-NL" sz="1050" dirty="0"/>
              <a:t>Wat vind jij? Maakt het verschil of een film en de acteurs echt zijn? Of is AI ook ok? En bij muziek? Zou je luisteren naar AI-muziek? En fan zijn van een AI-band?</a:t>
            </a:r>
          </a:p>
          <a:p>
            <a:r>
              <a:rPr lang="nl-NL" sz="1050" dirty="0"/>
              <a:t>Groetjes,</a:t>
            </a:r>
          </a:p>
          <a:p>
            <a:r>
              <a:rPr lang="nl-NL" sz="105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456244" y="2544"/>
            <a:ext cx="1525550" cy="1333237"/>
          </a:xfrm>
          <a:prstGeom prst="wedgeEllipseCallou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5986354" cy="5054509"/>
          </a:xfrm>
        </p:spPr>
        <p:txBody>
          <a:bodyPr>
            <a:normAutofit fontScale="70000" lnSpcReduction="20000"/>
          </a:bodyPr>
          <a:lstStyle/>
          <a:p>
            <a:r>
              <a:rPr lang="nl-NL" b="1" dirty="0"/>
              <a:t>“Filmsterren boos op AI-'actrice' van Nederlandse maker: 'Het lost geen enkel probleem op’”</a:t>
            </a:r>
          </a:p>
          <a:p>
            <a:r>
              <a:rPr lang="nl-NL" dirty="0"/>
              <a:t>Van </a:t>
            </a:r>
            <a:r>
              <a:rPr lang="nl-NL" dirty="0">
                <a:hlinkClick r:id="rId4"/>
              </a:rPr>
              <a:t>nos.nl</a:t>
            </a:r>
            <a:r>
              <a:rPr lang="nl-NL" dirty="0"/>
              <a:t>:</a:t>
            </a:r>
          </a:p>
          <a:p>
            <a:r>
              <a:rPr lang="nl-NL" dirty="0"/>
              <a:t>“De AI-'actrice' Tilly </a:t>
            </a:r>
            <a:r>
              <a:rPr lang="nl-NL" dirty="0" err="1"/>
              <a:t>Norwood</a:t>
            </a:r>
            <a:r>
              <a:rPr lang="nl-NL" dirty="0"/>
              <a:t>, ontwikkeld door een Nederlandse maker, zorgt voor opschudding in de internationale filmindustrie. Meerdere Hollywoodsterren, onder wie Emily </a:t>
            </a:r>
            <a:r>
              <a:rPr lang="nl-NL" dirty="0" err="1"/>
              <a:t>Blunt</a:t>
            </a:r>
            <a:r>
              <a:rPr lang="nl-NL" dirty="0"/>
              <a:t>, </a:t>
            </a:r>
            <a:r>
              <a:rPr lang="nl-NL" dirty="0" err="1"/>
              <a:t>Whoopi</a:t>
            </a:r>
            <a:r>
              <a:rPr lang="nl-NL" dirty="0"/>
              <a:t> Goldberg en Natasha </a:t>
            </a:r>
            <a:r>
              <a:rPr lang="nl-NL" dirty="0" err="1"/>
              <a:t>Lyonne</a:t>
            </a:r>
            <a:r>
              <a:rPr lang="nl-NL" dirty="0"/>
              <a:t>, hebben hun zorgen daarover geuit.”</a:t>
            </a:r>
          </a:p>
          <a:p>
            <a:r>
              <a:rPr lang="nl-NL" dirty="0"/>
              <a:t>En van </a:t>
            </a:r>
            <a:r>
              <a:rPr lang="nl-NL" dirty="0">
                <a:hlinkClick r:id="rId5"/>
              </a:rPr>
              <a:t>nporadio1.nl</a:t>
            </a:r>
            <a:r>
              <a:rPr lang="nl-NL" dirty="0"/>
              <a:t>:</a:t>
            </a:r>
          </a:p>
          <a:p>
            <a:r>
              <a:rPr lang="nl-NL" dirty="0"/>
              <a:t>“Ophef in Hollywood. Filmsterren zijn boos op actrice Tilly </a:t>
            </a:r>
            <a:r>
              <a:rPr lang="nl-NL" dirty="0" err="1"/>
              <a:t>Norwood</a:t>
            </a:r>
            <a:r>
              <a:rPr lang="nl-NL" dirty="0"/>
              <a:t>. Dat is geen actrice van vlees en bloed maar van bits en bytes. Kunstmatig gegeneerd dus, door een Nederlands bedrijf. Onlangs werd Tilly </a:t>
            </a:r>
            <a:r>
              <a:rPr lang="nl-NL" dirty="0" err="1"/>
              <a:t>Norwood</a:t>
            </a:r>
            <a:r>
              <a:rPr lang="nl-NL" dirty="0"/>
              <a:t> gepresenteerd op een filmfestival in Zürich en dat leidde tot forse</a:t>
            </a:r>
            <a:br>
              <a:rPr lang="nl-NL" dirty="0"/>
            </a:br>
            <a:r>
              <a:rPr lang="nl-NL" dirty="0"/>
              <a:t>kritiek van filmsterren en hun vakbonden.”</a:t>
            </a:r>
          </a:p>
        </p:txBody>
      </p:sp>
      <p:pic>
        <p:nvPicPr>
          <p:cNvPr id="4" name="Onlinemedia 3" title="A new 'AI actress' has Hollywood fuming">
            <a:hlinkClick r:id="" action="ppaction://media"/>
            <a:extLst>
              <a:ext uri="{FF2B5EF4-FFF2-40B4-BE49-F238E27FC236}">
                <a16:creationId xmlns:a16="http://schemas.microsoft.com/office/drawing/2014/main" id="{FC263B4B-228B-5D2D-9C9D-E9F442DAA3ED}"/>
              </a:ext>
            </a:extLst>
          </p:cNvPr>
          <p:cNvPicPr>
            <a:picLocks noRot="1" noChangeAspect="1"/>
          </p:cNvPicPr>
          <p:nvPr>
            <a:videoFile r:link="rId1"/>
          </p:nvPr>
        </p:nvPicPr>
        <p:blipFill>
          <a:blip r:embed="rId6"/>
          <a:stretch>
            <a:fillRect/>
          </a:stretch>
        </p:blipFill>
        <p:spPr>
          <a:xfrm>
            <a:off x="6511933" y="1886302"/>
            <a:ext cx="5460863" cy="3085395"/>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8" y="1324304"/>
            <a:ext cx="7651533" cy="4939862"/>
          </a:xfrm>
        </p:spPr>
        <p:txBody>
          <a:bodyPr>
            <a:noAutofit/>
          </a:bodyPr>
          <a:lstStyle/>
          <a:p>
            <a:r>
              <a:rPr lang="nl-NL" sz="1400" dirty="0"/>
              <a:t>Echte, menselijke acteurs en actrices zijn nu boos, want zij vinden een AI-actrice “diep misleidend en totaal gestoord” (volgens Natasha </a:t>
            </a:r>
            <a:r>
              <a:rPr lang="nl-NL" sz="1400" dirty="0" err="1"/>
              <a:t>Lyonne</a:t>
            </a:r>
            <a:r>
              <a:rPr lang="nl-NL" sz="1400" dirty="0"/>
              <a:t>, die speelde in onder andere </a:t>
            </a:r>
            <a:r>
              <a:rPr lang="nl-NL" sz="1400" i="1" dirty="0" err="1"/>
              <a:t>Smurfs</a:t>
            </a:r>
            <a:r>
              <a:rPr lang="nl-NL" sz="1400" dirty="0"/>
              <a:t> (als stemacteur) en </a:t>
            </a:r>
            <a:r>
              <a:rPr lang="nl-NL" sz="1400" i="1" dirty="0"/>
              <a:t>The </a:t>
            </a:r>
            <a:r>
              <a:rPr lang="nl-NL" sz="1400" i="1" dirty="0" err="1"/>
              <a:t>Fantastic</a:t>
            </a:r>
            <a:r>
              <a:rPr lang="nl-NL" sz="1400" i="1" dirty="0"/>
              <a:t> </a:t>
            </a:r>
            <a:r>
              <a:rPr lang="nl-NL" sz="1400" i="1" dirty="0" err="1"/>
              <a:t>Four</a:t>
            </a:r>
            <a:r>
              <a:rPr lang="nl-NL" sz="1400" i="1" dirty="0"/>
              <a:t>: First Steps</a:t>
            </a:r>
            <a:r>
              <a:rPr lang="nl-NL" sz="1400" dirty="0"/>
              <a:t>. Ook andere acteurs en actrices reageren boos. Zij vinden dat acteren creatief en emotie is en AI heeft geen emotie of creativiteit.</a:t>
            </a:r>
          </a:p>
          <a:p>
            <a:r>
              <a:rPr lang="nl-NL" sz="1400" dirty="0"/>
              <a:t>Bovendien: “AI-modellen als Tilly </a:t>
            </a:r>
            <a:r>
              <a:rPr lang="nl-NL" sz="1400" dirty="0" err="1"/>
              <a:t>Norwood</a:t>
            </a:r>
            <a:r>
              <a:rPr lang="nl-NL" sz="1400" dirty="0"/>
              <a:t> worden gebaseerd op beeldmateriaal van bestaande mensen” (</a:t>
            </a:r>
            <a:r>
              <a:rPr lang="nl-NL" sz="1400" dirty="0">
                <a:hlinkClick r:id="rId3"/>
              </a:rPr>
              <a:t>De Volkskrant</a:t>
            </a:r>
            <a:r>
              <a:rPr lang="nl-NL" sz="1400" dirty="0"/>
              <a:t>). Tilly is dus gemaakt met behulp van video’s van anderen. Het is nog maar de vraag of dat met toestemming is gebeurd.</a:t>
            </a:r>
          </a:p>
          <a:p>
            <a:r>
              <a:rPr lang="nl-NL" sz="1400" dirty="0"/>
              <a:t>Andere mensen zijn enthousiast want: Ze is nooit moe, kan 24 uur per dag werken, hoeft niet uren opgemaakt te worden en zeurt niet over salaris… Daar kan een mens niet tegenop. En dat is dus ook een pijnlijk punt. Het voelt (is?) oneerlijke concurrentie.</a:t>
            </a:r>
          </a:p>
          <a:p>
            <a:r>
              <a:rPr lang="nl-NL" sz="1400" dirty="0"/>
              <a:t>Wat vind jij? Bespreek de stelling(en) op de volgende dia(‘s).</a:t>
            </a:r>
          </a:p>
        </p:txBody>
      </p:sp>
      <p:pic>
        <p:nvPicPr>
          <p:cNvPr id="4" name="Afbeelding 3">
            <a:extLst>
              <a:ext uri="{FF2B5EF4-FFF2-40B4-BE49-F238E27FC236}">
                <a16:creationId xmlns:a16="http://schemas.microsoft.com/office/drawing/2014/main" id="{58D52BEB-B00B-2537-7AFA-553454F6C897}"/>
              </a:ext>
            </a:extLst>
          </p:cNvPr>
          <p:cNvPicPr>
            <a:picLocks noChangeAspect="1"/>
          </p:cNvPicPr>
          <p:nvPr/>
        </p:nvPicPr>
        <p:blipFill>
          <a:blip r:embed="rId4"/>
          <a:stretch>
            <a:fillRect/>
          </a:stretch>
        </p:blipFill>
        <p:spPr>
          <a:xfrm rot="834156">
            <a:off x="8242037" y="1663497"/>
            <a:ext cx="4431600" cy="2492775"/>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“Tilly </a:t>
            </a:r>
            <a:r>
              <a:rPr lang="nl-NL" dirty="0" err="1"/>
              <a:t>Norwood</a:t>
            </a:r>
            <a:r>
              <a:rPr lang="nl-NL" dirty="0"/>
              <a:t> en andere AI-figuren zijn perfect. Ze hebben nooit puistjes of een slechte dag. Vind je dat een goed voorbeeld voor kinderen?”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“Als een AI het werk van een mens overneemt, is dat dan vooruitgang of juist een probleem?”</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“AI-</a:t>
            </a:r>
            <a:r>
              <a:rPr lang="nl-NL" dirty="0" err="1"/>
              <a:t>influencers</a:t>
            </a:r>
            <a:r>
              <a:rPr lang="nl-NL" dirty="0"/>
              <a:t> beïnvloeden miljoenen jongeren. Wie is er verantwoordelijk als ze iets verkeerds zeggen of doen? De maker van de AI of de AI zelf?”</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978428"/>
            <a:ext cx="8355725" cy="4370023"/>
          </a:xfrm>
        </p:spPr>
        <p:txBody>
          <a:bodyPr>
            <a:noAutofit/>
          </a:bodyPr>
          <a:lstStyle/>
          <a:p>
            <a:r>
              <a:rPr lang="nl-NL" sz="1400" b="1" dirty="0">
                <a:solidFill>
                  <a:schemeClr val="bg1"/>
                </a:solidFill>
              </a:rPr>
              <a:t>“Help, mijn beroep is overgenomen door een AI.“</a:t>
            </a:r>
          </a:p>
          <a:p>
            <a:endParaRPr lang="nl-NL" sz="1400" dirty="0">
              <a:solidFill>
                <a:schemeClr val="bg1"/>
              </a:solidFill>
            </a:endParaRPr>
          </a:p>
          <a:p>
            <a:r>
              <a:rPr lang="nl-NL" sz="1400" dirty="0">
                <a:solidFill>
                  <a:schemeClr val="bg1"/>
                </a:solidFill>
              </a:rPr>
              <a:t>Schrijf </a:t>
            </a:r>
            <a:r>
              <a:rPr lang="nl-NL" sz="1400" dirty="0">
                <a:solidFill>
                  <a:schemeClr val="accent4"/>
                </a:solidFill>
              </a:rPr>
              <a:t>een blog, nieuwsartikel of verhaal</a:t>
            </a:r>
            <a:r>
              <a:rPr lang="nl-NL" sz="1400" dirty="0">
                <a:solidFill>
                  <a:schemeClr val="bg1"/>
                </a:solidFill>
              </a:rPr>
              <a:t> met bovenstaande titel. Belangrijk: het speelt zich af in het jaar 2050 en jij bent de hoofdpersoon.</a:t>
            </a:r>
          </a:p>
          <a:p>
            <a:r>
              <a:rPr lang="nl-NL" sz="1400" dirty="0">
                <a:solidFill>
                  <a:schemeClr val="bg1"/>
                </a:solidFill>
              </a:rPr>
              <a:t>Kies een beroep van nu (bijvoorbeeld profvoetballer, bakker, boer, leerkracht, politieagent) en bedenk hoe dat in het jaar 2050 eruitziet als het gedaan zou worden door een AI/robot. Welke taken zijn overgenomen? Wat is nog steeds mensenwerk? </a:t>
            </a:r>
          </a:p>
          <a:p>
            <a:r>
              <a:rPr lang="nl-NL" sz="1400" dirty="0">
                <a:solidFill>
                  <a:schemeClr val="bg1"/>
                </a:solidFill>
              </a:rPr>
              <a:t>En jij (als profvoetballer, bakker, boer, leerkracht, politieagent die is vervangen door AI), wat doe jij nu? Heb je een ander beroep? Maak je daar nog steeds gebruik van talenten uit je “oude” beroep? Of ben je nog steeds je oude beroep, maar is het helemaal anders?</a:t>
            </a:r>
          </a:p>
          <a:p>
            <a:r>
              <a:rPr lang="nl-NL" sz="1400" dirty="0">
                <a:solidFill>
                  <a:schemeClr val="bg1"/>
                </a:solidFill>
              </a:rPr>
              <a:t>Schrijf het verhaal in minimaal 500 woorden. Maak het digitaal en mail het als bijlage naar je leerkracht.</a:t>
            </a:r>
          </a:p>
        </p:txBody>
      </p:sp>
      <p:pic>
        <p:nvPicPr>
          <p:cNvPr id="9" name="Graphic 8" descr="Ganzenveer silhouet">
            <a:extLst>
              <a:ext uri="{FF2B5EF4-FFF2-40B4-BE49-F238E27FC236}">
                <a16:creationId xmlns:a16="http://schemas.microsoft.com/office/drawing/2014/main" id="{35F1594A-5CF6-54DC-6C58-9020E56474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2449" y="1131311"/>
            <a:ext cx="3674502" cy="3674502"/>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606696"/>
          </a:xfrm>
        </p:spPr>
        <p:txBody>
          <a:bodyPr>
            <a:normAutofit fontScale="55000" lnSpcReduction="20000"/>
          </a:bodyPr>
          <a:lstStyle/>
          <a:p>
            <a:r>
              <a:rPr lang="nl-NL" dirty="0">
                <a:solidFill>
                  <a:schemeClr val="bg1"/>
                </a:solidFill>
              </a:rPr>
              <a:t>Voor 9-12 jaar: De Toen mijn broer een robot werd – Emiel de Wild</a:t>
            </a:r>
          </a:p>
          <a:p>
            <a:r>
              <a:rPr lang="nl-NL" i="1" dirty="0"/>
              <a:t>“Pap houdt de deur open. Samen met mam komt Dennie de kamer binnen. </a:t>
            </a:r>
            <a:r>
              <a:rPr lang="nl-NL" dirty="0"/>
              <a:t>Ik hoor mezelf ademen. Het is vreemd: deze Dennie is mijn broer niet en tegelijkertijd is hij mijn broer wel.</a:t>
            </a:r>
            <a:br>
              <a:rPr lang="nl-NL" dirty="0"/>
            </a:br>
            <a:r>
              <a:rPr lang="nl-NL" dirty="0"/>
              <a:t>Ineens is hij er: de robot die Tijs’ broer vervangt. De robot lijkt op Dennie, klinkt als Dennie en gedraagt zich als Dennie. Maar… hij is hem niet.” (</a:t>
            </a:r>
            <a:r>
              <a:rPr lang="nl-NL" dirty="0">
                <a:solidFill>
                  <a:schemeClr val="accent4"/>
                </a:solidFill>
                <a:hlinkClick r:id="rId2">
                  <a:extLst>
                    <a:ext uri="{A12FA001-AC4F-418D-AE19-62706E023703}">
                      <ahyp:hlinkClr xmlns:ahyp="http://schemas.microsoft.com/office/drawing/2018/hyperlinkcolor" val="tx"/>
                    </a:ext>
                  </a:extLst>
                </a:hlinkClick>
              </a:rPr>
              <a:t>zwijsen.nl</a:t>
            </a:r>
            <a:r>
              <a:rPr lang="nl-NL" dirty="0"/>
              <a:t>)</a:t>
            </a:r>
          </a:p>
          <a:p>
            <a:r>
              <a:rPr lang="nl-NL" dirty="0">
                <a:solidFill>
                  <a:schemeClr val="bg1"/>
                </a:solidFill>
              </a:rPr>
              <a:t>Voor 12-15 jaar: Welkom in Smartpark – Mirjam </a:t>
            </a:r>
            <a:r>
              <a:rPr lang="nl-NL" dirty="0" err="1">
                <a:solidFill>
                  <a:schemeClr val="bg1"/>
                </a:solidFill>
              </a:rPr>
              <a:t>Mous</a:t>
            </a:r>
            <a:endParaRPr lang="nl-NL" dirty="0">
              <a:solidFill>
                <a:schemeClr val="bg1"/>
              </a:solidFill>
            </a:endParaRPr>
          </a:p>
          <a:p>
            <a:r>
              <a:rPr lang="nl-NL" dirty="0"/>
              <a:t>“Gijs zou het liefst non-stop gamen, maar zijn moeder vindt dat hij mensen in real life moet ontmoeten. </a:t>
            </a:r>
            <a:r>
              <a:rPr lang="nl-NL" dirty="0" err="1"/>
              <a:t>Luus</a:t>
            </a:r>
            <a:r>
              <a:rPr lang="nl-NL" dirty="0"/>
              <a:t> is verslaafd aan haar telefoon, maakt doorlopend selfies en lijkt vooral in zichzelf geïnteresseerd. Stoere </a:t>
            </a:r>
            <a:r>
              <a:rPr lang="nl-NL" dirty="0" err="1"/>
              <a:t>Hailey</a:t>
            </a:r>
            <a:r>
              <a:rPr lang="nl-NL" dirty="0"/>
              <a:t> haalt graag stunts uit, die ze op TikTok zet. En dan is er nog de slimme maar gemakzuchtige Delano die het schoolsysteem heeft gehackt.</a:t>
            </a:r>
          </a:p>
          <a:p>
            <a:r>
              <a:rPr lang="nl-NL" dirty="0"/>
              <a:t>Ze gaan allemaal naar Smartpark; een vakantieverblijf annex pretpark met zulke slimme apparaten dat ouderlijk toezicht niet nodig is. In het begin lijkt alles ideaal. Tot de apparaten in moordlustige machines veranderen en de jongeren moeten vechten voor hun leven.” (</a:t>
            </a:r>
            <a:r>
              <a:rPr lang="nl-NL" dirty="0">
                <a:solidFill>
                  <a:schemeClr val="accent4"/>
                </a:solidFill>
                <a:hlinkClick r:id="rId3">
                  <a:extLst>
                    <a:ext uri="{A12FA001-AC4F-418D-AE19-62706E023703}">
                      <ahyp:hlinkClr xmlns:ahyp="http://schemas.microsoft.com/office/drawing/2018/hyperlinkcolor" val="tx"/>
                    </a:ext>
                  </a:extLst>
                </a:hlinkClick>
              </a:rPr>
              <a:t>kinderboekenjournaal.nl</a:t>
            </a:r>
            <a:r>
              <a:rPr lang="nl-NL" dirty="0"/>
              <a:t>)</a:t>
            </a:r>
          </a:p>
        </p:txBody>
      </p:sp>
      <p:pic>
        <p:nvPicPr>
          <p:cNvPr id="4" name="Afbeelding 3">
            <a:extLst>
              <a:ext uri="{FF2B5EF4-FFF2-40B4-BE49-F238E27FC236}">
                <a16:creationId xmlns:a16="http://schemas.microsoft.com/office/drawing/2014/main" id="{B4A70057-8985-8D44-2DA1-B97304181E92}"/>
              </a:ext>
            </a:extLst>
          </p:cNvPr>
          <p:cNvPicPr>
            <a:picLocks noChangeAspect="1"/>
          </p:cNvPicPr>
          <p:nvPr/>
        </p:nvPicPr>
        <p:blipFill>
          <a:blip r:embed="rId4"/>
          <a:stretch>
            <a:fillRect/>
          </a:stretch>
        </p:blipFill>
        <p:spPr>
          <a:xfrm>
            <a:off x="9499893" y="403216"/>
            <a:ext cx="1840770" cy="2677484"/>
          </a:xfrm>
          <a:prstGeom prst="rect">
            <a:avLst/>
          </a:prstGeom>
        </p:spPr>
      </p:pic>
      <p:pic>
        <p:nvPicPr>
          <p:cNvPr id="7" name="Afbeelding 6">
            <a:extLst>
              <a:ext uri="{FF2B5EF4-FFF2-40B4-BE49-F238E27FC236}">
                <a16:creationId xmlns:a16="http://schemas.microsoft.com/office/drawing/2014/main" id="{2A2193F8-F8F4-5123-63B2-17FBA898567E}"/>
              </a:ext>
            </a:extLst>
          </p:cNvPr>
          <p:cNvPicPr>
            <a:picLocks noChangeAspect="1"/>
          </p:cNvPicPr>
          <p:nvPr/>
        </p:nvPicPr>
        <p:blipFill>
          <a:blip r:embed="rId5"/>
          <a:stretch>
            <a:fillRect/>
          </a:stretch>
        </p:blipFill>
        <p:spPr>
          <a:xfrm>
            <a:off x="10562897" y="2962931"/>
            <a:ext cx="1555532" cy="2418366"/>
          </a:xfrm>
          <a:prstGeom prst="rect">
            <a:avLst/>
          </a:prstGeom>
        </p:spPr>
      </p:pic>
    </p:spTree>
    <p:extLst>
      <p:ext uri="{BB962C8B-B14F-4D97-AF65-F5344CB8AC3E}">
        <p14:creationId xmlns:p14="http://schemas.microsoft.com/office/powerpoint/2010/main" val="3404132383"/>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4198</TotalTime>
  <Words>1446</Words>
  <Application>Microsoft Office PowerPoint</Application>
  <PresentationFormat>Breedbeeld</PresentationFormat>
  <Paragraphs>73</Paragraphs>
  <Slides>13</Slides>
  <Notes>9</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76</cp:revision>
  <dcterms:created xsi:type="dcterms:W3CDTF">2025-03-13T12:26:38Z</dcterms:created>
  <dcterms:modified xsi:type="dcterms:W3CDTF">2025-10-03T12:04:02Z</dcterms:modified>
</cp:coreProperties>
</file>