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96" r:id="rId5"/>
    <p:sldId id="259" r:id="rId6"/>
    <p:sldId id="260" r:id="rId7"/>
    <p:sldId id="261" r:id="rId8"/>
    <p:sldId id="288" r:id="rId9"/>
    <p:sldId id="307" r:id="rId10"/>
    <p:sldId id="264" r:id="rId11"/>
    <p:sldId id="265" r:id="rId12"/>
    <p:sldId id="294" r:id="rId13"/>
    <p:sldId id="302"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3-10-2025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12</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67E0D-5065-3FF6-BADF-C46B9CAA52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858B0B-11CE-FCF3-6ED3-C99E34B452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960605-003E-9C54-E7FC-13905EA7F2EB}"/>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DF3B1E5D-A264-A260-4EE2-888E32A7DFD7}"/>
              </a:ext>
            </a:extLst>
          </p:cNvPr>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576507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3-10-2025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3-10-2025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3-10-2025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nrc.nl/nieuws/2025/10/03/grootbanken-snijden-in-afdeling-voor-antiwitwasonderzoek-a4908339"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hyperlink" Target="https://www.radboudumc.nl/over-het-radboudumc/strategie/themas/kunstmatige-intelligentie-ai-in-de-zorg/ai-for-health"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instagram.com/imma.gram/"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ideo" Target="https://www.youtube.com/embed/9XHCv0-BbY0?feature=oembed" TargetMode="External"/><Relationship Id="rId6" Type="http://schemas.openxmlformats.org/officeDocument/2006/relationships/image" Target="../media/image12.jpeg"/><Relationship Id="rId5" Type="http://schemas.openxmlformats.org/officeDocument/2006/relationships/hyperlink" Target="https://www.nporadio1.nl/fragmenten/spraakmakers/0199a384-b495-715e-94d7-14ef7f7d93ab/2025-10-02-standnl-een-film-met-ai-acteurs-is-meteen-minder-leuk" TargetMode="External"/><Relationship Id="rId4" Type="http://schemas.openxmlformats.org/officeDocument/2006/relationships/hyperlink" Target="https://nos.nl/artikel/2584788-filmsterren-boos-op-ai-actrice-van-nederlandse-maker-het-lost-geen-enkel-probleem-o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volkskrant.nl/cultuur-media/tilly-norwood-zou-zomaar-de-volgende-scarlett-johansson-kunnen-worden-klein-probleem-ze-bestaat-niet-echt~bdffa61b/"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hyperlink" Target="https://kinderboekenjournaal.nl/review/welkom-in-smartpark/" TargetMode="External"/><Relationship Id="rId2" Type="http://schemas.openxmlformats.org/officeDocument/2006/relationships/hyperlink" Target="https://www.zwijsen.nl/product/toen-mijn-broer-een-robot-werd-9789025883201/#samenvatting" TargetMode="Externa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247" b="8247"/>
          <a:stretch/>
        </p:blipFill>
        <p:spPr>
          <a:xfrm>
            <a:off x="7304690" y="0"/>
            <a:ext cx="4887310" cy="5592695"/>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nl-NL" dirty="0"/>
              <a:t>Fan van AI?</a:t>
            </a:r>
            <a:endParaRPr lang="nl-NL" noProof="0" dirty="0"/>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92500"/>
          </a:bodyPr>
          <a:lstStyle/>
          <a:p>
            <a:r>
              <a:rPr lang="en-US" dirty="0"/>
              <a:t>Week 41, 2025 – Groep 5/6 </a:t>
            </a:r>
            <a:r>
              <a:rPr lang="en-US" dirty="0" err="1"/>
              <a:t>en</a:t>
            </a:r>
            <a:r>
              <a:rPr lang="en-US" dirty="0"/>
              <a:t> (V)SO</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8000306" cy="3569650"/>
          </a:xfrm>
        </p:spPr>
        <p:txBody>
          <a:bodyPr>
            <a:normAutofit/>
          </a:bodyPr>
          <a:lstStyle/>
          <a:p>
            <a:r>
              <a:rPr lang="nl-NL" dirty="0">
                <a:solidFill>
                  <a:schemeClr val="bg1"/>
                </a:solidFill>
              </a:rPr>
              <a:t>Bundel de uitgewerkte interviews. Bespreek de opdracht na:</a:t>
            </a:r>
          </a:p>
          <a:p>
            <a:pPr marL="342900" indent="-342900">
              <a:buFontTx/>
              <a:buChar char="-"/>
            </a:pPr>
            <a:r>
              <a:rPr lang="nl-NL" dirty="0">
                <a:solidFill>
                  <a:schemeClr val="bg1"/>
                </a:solidFill>
              </a:rPr>
              <a:t>Hoe was het om je in te leven in een robot?</a:t>
            </a:r>
          </a:p>
          <a:p>
            <a:pPr marL="342900" indent="-342900">
              <a:buFontTx/>
              <a:buChar char="-"/>
            </a:pPr>
            <a:r>
              <a:rPr lang="nl-NL" dirty="0">
                <a:solidFill>
                  <a:schemeClr val="bg1"/>
                </a:solidFill>
              </a:rPr>
              <a:t>Was het moeilijk om vragen te bedenken?</a:t>
            </a: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Fan van AI?</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fontScale="85000" lnSpcReduction="20000"/>
          </a:bodyPr>
          <a:lstStyle/>
          <a:p>
            <a:r>
              <a:rPr lang="nl-NL" dirty="0">
                <a:solidFill>
                  <a:schemeClr val="bg1"/>
                </a:solidFill>
              </a:rPr>
              <a:t>AI kost banen, hoor je vaak zeggen. En het klopt dat AI werk van mensen kan overnemen en dat sommige banen zullen veranderen of zelfs verdwijnen.</a:t>
            </a:r>
          </a:p>
          <a:p>
            <a:r>
              <a:rPr lang="nl-NL" dirty="0">
                <a:solidFill>
                  <a:schemeClr val="bg1"/>
                </a:solidFill>
              </a:rPr>
              <a:t>Ai kan bijvoorbeeld heel goed worden ingezet om witwaspraktijken te herkennen. Dit scheelt/kost </a:t>
            </a:r>
            <a:r>
              <a:rPr lang="nl-NL" dirty="0">
                <a:solidFill>
                  <a:schemeClr val="accent4"/>
                </a:solidFill>
                <a:hlinkClick r:id="rId3">
                  <a:extLst>
                    <a:ext uri="{A12FA001-AC4F-418D-AE19-62706E023703}">
                      <ahyp:hlinkClr xmlns:ahyp="http://schemas.microsoft.com/office/drawing/2018/hyperlinkcolor" val="tx"/>
                    </a:ext>
                  </a:extLst>
                </a:hlinkClick>
              </a:rPr>
              <a:t>duizenden banen </a:t>
            </a:r>
            <a:r>
              <a:rPr lang="nl-NL" dirty="0">
                <a:solidFill>
                  <a:schemeClr val="bg1"/>
                </a:solidFill>
              </a:rPr>
              <a:t>in de bankwereld. </a:t>
            </a:r>
          </a:p>
          <a:p>
            <a:r>
              <a:rPr lang="nl-NL" dirty="0">
                <a:solidFill>
                  <a:schemeClr val="bg1"/>
                </a:solidFill>
              </a:rPr>
              <a:t>Ook in de medische wereld wordt AI al volop ingezet. Het herkent bijvoorbeeld </a:t>
            </a:r>
            <a:r>
              <a:rPr lang="nl-NL" dirty="0">
                <a:solidFill>
                  <a:schemeClr val="accent4"/>
                </a:solidFill>
                <a:hlinkClick r:id="rId4">
                  <a:extLst>
                    <a:ext uri="{A12FA001-AC4F-418D-AE19-62706E023703}">
                      <ahyp:hlinkClr xmlns:ahyp="http://schemas.microsoft.com/office/drawing/2018/hyperlinkcolor" val="tx"/>
                    </a:ext>
                  </a:extLst>
                </a:hlinkClick>
              </a:rPr>
              <a:t>bepaalde vormen van kanker </a:t>
            </a:r>
            <a:r>
              <a:rPr lang="nl-NL" dirty="0">
                <a:solidFill>
                  <a:schemeClr val="bg1"/>
                </a:solidFill>
              </a:rPr>
              <a:t>beter dan een arts. Maar AI vervangt de arts niet.</a:t>
            </a:r>
          </a:p>
          <a:p>
            <a:r>
              <a:rPr lang="nl-NL" dirty="0">
                <a:solidFill>
                  <a:schemeClr val="bg1"/>
                </a:solidFill>
              </a:rPr>
              <a:t>Wat kan wel en wat kan niet worden overgenomen door AI?  </a:t>
            </a:r>
          </a:p>
          <a:p>
            <a:endParaRPr lang="nl-NL" dirty="0">
              <a:solidFill>
                <a:schemeClr val="bg1"/>
              </a:solidFill>
            </a:endParaRPr>
          </a:p>
          <a:p>
            <a:endParaRPr lang="nl-NL" dirty="0">
              <a:solidFill>
                <a:schemeClr val="bg1"/>
              </a:solidFill>
            </a:endParaRPr>
          </a:p>
        </p:txBody>
      </p:sp>
      <p:pic>
        <p:nvPicPr>
          <p:cNvPr id="6" name="Afbeelding 5">
            <a:extLst>
              <a:ext uri="{FF2B5EF4-FFF2-40B4-BE49-F238E27FC236}">
                <a16:creationId xmlns:a16="http://schemas.microsoft.com/office/drawing/2014/main" id="{A9A34C79-8C12-F20B-560B-21D22ACF348F}"/>
              </a:ext>
            </a:extLst>
          </p:cNvPr>
          <p:cNvPicPr>
            <a:picLocks noChangeAspect="1"/>
          </p:cNvPicPr>
          <p:nvPr/>
        </p:nvPicPr>
        <p:blipFill>
          <a:blip r:embed="rId5">
            <a:extLst>
              <a:ext uri="{28A0092B-C50C-407E-A947-70E740481C1C}">
                <a14:useLocalDpi xmlns:a14="http://schemas.microsoft.com/office/drawing/2010/main" val="0"/>
              </a:ext>
            </a:extLst>
          </a:blip>
          <a:srcRect t="3883" b="3883"/>
          <a:stretch/>
        </p:blipFill>
        <p:spPr>
          <a:xfrm>
            <a:off x="8306772" y="1061858"/>
            <a:ext cx="2960098" cy="3741370"/>
          </a:xfrm>
          <a:prstGeom prst="rect">
            <a:avLst/>
          </a:prstGeom>
        </p:spPr>
      </p:pic>
    </p:spTree>
    <p:extLst>
      <p:ext uri="{BB962C8B-B14F-4D97-AF65-F5344CB8AC3E}">
        <p14:creationId xmlns:p14="http://schemas.microsoft.com/office/powerpoint/2010/main" val="2950385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AFF2-29CC-551D-B486-AF4E84DE509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12A12BB-D901-632E-0AD2-4251968EE2C6}"/>
              </a:ext>
            </a:extLst>
          </p:cNvPr>
          <p:cNvSpPr>
            <a:spLocks noGrp="1"/>
          </p:cNvSpPr>
          <p:nvPr>
            <p:ph type="body" sz="quarter" idx="11"/>
          </p:nvPr>
        </p:nvSpPr>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0CA72462-4829-F6E0-38BB-5A8807121C94}"/>
              </a:ext>
            </a:extLst>
          </p:cNvPr>
          <p:cNvSpPr>
            <a:spLocks noGrp="1"/>
          </p:cNvSpPr>
          <p:nvPr>
            <p:ph type="body" sz="quarter" idx="12"/>
          </p:nvPr>
        </p:nvSpPr>
        <p:spPr>
          <a:xfrm>
            <a:off x="609599" y="1303283"/>
            <a:ext cx="10594429" cy="4340771"/>
          </a:xfrm>
        </p:spPr>
        <p:txBody>
          <a:bodyPr>
            <a:normAutofit/>
          </a:bodyPr>
          <a:lstStyle/>
          <a:p>
            <a:r>
              <a:rPr lang="nl-NL" dirty="0">
                <a:solidFill>
                  <a:schemeClr val="bg1"/>
                </a:solidFill>
              </a:rPr>
              <a:t>Wat mag een AI/robot nooit van een mens overnemen volgens jou. Schrijf het op een briefje.</a:t>
            </a:r>
          </a:p>
          <a:p>
            <a:r>
              <a:rPr lang="nl-NL" dirty="0">
                <a:solidFill>
                  <a:schemeClr val="bg1"/>
                </a:solidFill>
              </a:rPr>
              <a:t>De leerkracht verzamelt alle briefjes en trekt er vervolgens 1 uit. Bespreek deze in de groep. </a:t>
            </a:r>
          </a:p>
          <a:p>
            <a:r>
              <a:rPr lang="nl-NL" dirty="0">
                <a:solidFill>
                  <a:schemeClr val="bg1"/>
                </a:solidFill>
              </a:rPr>
              <a:t>Wat vind jij? </a:t>
            </a:r>
          </a:p>
          <a:p>
            <a:endParaRPr lang="nl-NL" dirty="0">
              <a:solidFill>
                <a:schemeClr val="tx1"/>
              </a:solidFill>
            </a:endParaRPr>
          </a:p>
        </p:txBody>
      </p:sp>
    </p:spTree>
    <p:extLst>
      <p:ext uri="{BB962C8B-B14F-4D97-AF65-F5344CB8AC3E}">
        <p14:creationId xmlns:p14="http://schemas.microsoft.com/office/powerpoint/2010/main" val="44336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a:xfrm>
            <a:off x="609599" y="634740"/>
            <a:ext cx="11026902" cy="701041"/>
          </a:xfrm>
        </p:spPr>
        <p:txBody>
          <a:bodyPr/>
          <a:lstStyle/>
          <a:p>
            <a:r>
              <a:rPr lang="nl-NL" dirty="0"/>
              <a:t>Melle</a:t>
            </a:r>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1164683"/>
            <a:ext cx="11026902" cy="4528633"/>
          </a:xfrm>
        </p:spPr>
        <p:txBody>
          <a:bodyPr>
            <a:noAutofit/>
          </a:bodyPr>
          <a:lstStyle/>
          <a:p>
            <a:r>
              <a:rPr lang="nl-NL" sz="1050" dirty="0"/>
              <a:t>Hoi allemaal!</a:t>
            </a:r>
          </a:p>
          <a:p>
            <a:r>
              <a:rPr lang="nl-NL" sz="1050" dirty="0"/>
              <a:t>Ik me toch een partij boos! Niet normaal. Echt woedend. Teleurgesteld ook. Ik voel me echt belazerd, voor de gek gehouden. Alsof ik een of ander dom wicht ben. Echt! Dit doe je toch niet?</a:t>
            </a:r>
          </a:p>
          <a:p>
            <a:r>
              <a:rPr lang="nl-NL" sz="1050" dirty="0"/>
              <a:t>Wat er aan de hand is? Nou, ik volg al een tijdje het account </a:t>
            </a:r>
            <a:r>
              <a:rPr lang="nl-NL" sz="1050" dirty="0" err="1">
                <a:hlinkClick r:id="rId3"/>
              </a:rPr>
              <a:t>imma.gram</a:t>
            </a:r>
            <a:r>
              <a:rPr lang="nl-NL" sz="1050" dirty="0">
                <a:hlinkClick r:id="rId3"/>
              </a:rPr>
              <a:t> </a:t>
            </a:r>
            <a:r>
              <a:rPr lang="nl-NL" sz="1050" dirty="0"/>
              <a:t>op Instagram. Ik vind haar stijl echt helemaal geweldig en ben echt wel een beetje fan. Ik houd natuurlijk ook van fotograferen en ik vind haar foto’s altijd echt super! </a:t>
            </a:r>
          </a:p>
          <a:p>
            <a:r>
              <a:rPr lang="nl-NL" sz="1050" dirty="0"/>
              <a:t>Maar nu blijkt dus dat ze helemaal niet bestaat. Ze is AI! Er staat wel in haar bio “virtual girl in JP”, maar ik had daarbij bij stilgestaan dat ze nep zou kunnen zijn. Stom? Ik weet niet. Haar foto’s zijn altijd zo “echt”, zo staat ze bijvoorbeeld op de foto met andere mensen en deelt ze ook video’s.</a:t>
            </a:r>
          </a:p>
          <a:p>
            <a:r>
              <a:rPr lang="nl-NL" sz="1050" dirty="0"/>
              <a:t>Maar nu kwam ik dus deze week iemand tegen die heel hard moest lachen toen we het hierover kregen. Ben ik dan echt dom geweest? Had ik dit moeten weten, dan? Nu ik weet dat ze nep is, vind ik haar ook wel meteen een stuk minder leuk. Het is dus niet iemand die de wereld over reist, leuke dingen meemaakt en interessante mensen ontmoet… Het is gewoon iemand die vanachter de computer plaatjes zit te maken met </a:t>
            </a:r>
            <a:r>
              <a:rPr lang="nl-NL" sz="1050" dirty="0" err="1"/>
              <a:t>ChatGPT</a:t>
            </a:r>
            <a:r>
              <a:rPr lang="nl-NL" sz="1050" dirty="0"/>
              <a:t> of zoiets.</a:t>
            </a:r>
          </a:p>
          <a:p>
            <a:r>
              <a:rPr lang="nl-NL" sz="1050" dirty="0"/>
              <a:t>Ik had het er moet mijn moeder over en die zei dat er nu ook een AI-actrice is! Ze heet Tilly </a:t>
            </a:r>
            <a:r>
              <a:rPr lang="nl-NL" sz="1050" dirty="0" err="1"/>
              <a:t>Norwood</a:t>
            </a:r>
            <a:r>
              <a:rPr lang="nl-NL" sz="1050" dirty="0"/>
              <a:t> en ze is gemaakt door een Nederlandse actrice. Dat vind ik wel een beetje gek… Die bouwt dus een robot die haar werk kan doen? Da’s toch stom? Dan heeft ze straks elf geen baan meer. Zijn alle films met AI gemaakt. Dat zou ik toch niet leuk vinden hoor, maar het zou wel kunnen natuurlijk. Net als muziek, dat kun je nu ook heel makkelijk met AI maken. Maar hoe kun je nu fan zijn van zo iemand? </a:t>
            </a:r>
          </a:p>
          <a:p>
            <a:r>
              <a:rPr lang="nl-NL" sz="1050" dirty="0"/>
              <a:t>Wat vind jij? Maakt het verschil of een film en de acteurs echt zijn? Of is AI ook ok? En bij muziek? Zou je luisteren naar AI-muziek? En fan zijn van een AI-band?</a:t>
            </a:r>
          </a:p>
          <a:p>
            <a:r>
              <a:rPr lang="nl-NL" sz="1050" dirty="0"/>
              <a:t>Groetjes,</a:t>
            </a:r>
          </a:p>
          <a:p>
            <a:r>
              <a:rPr lang="nl-NL" sz="1050" dirty="0"/>
              <a:t>Melle.</a:t>
            </a:r>
          </a:p>
        </p:txBody>
      </p:sp>
      <p:sp>
        <p:nvSpPr>
          <p:cNvPr id="4" name="Tekstballon: ovaal 3">
            <a:extLst>
              <a:ext uri="{FF2B5EF4-FFF2-40B4-BE49-F238E27FC236}">
                <a16:creationId xmlns:a16="http://schemas.microsoft.com/office/drawing/2014/main" id="{E2C06148-42B5-99E9-5673-2E38FF81FF87}"/>
              </a:ext>
            </a:extLst>
          </p:cNvPr>
          <p:cNvSpPr/>
          <p:nvPr/>
        </p:nvSpPr>
        <p:spPr>
          <a:xfrm>
            <a:off x="10456244" y="2544"/>
            <a:ext cx="1525550" cy="1333237"/>
          </a:xfrm>
          <a:prstGeom prst="wedgeEllipseCallou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1"/>
            <a:ext cx="5986354" cy="5054509"/>
          </a:xfrm>
        </p:spPr>
        <p:txBody>
          <a:bodyPr>
            <a:normAutofit fontScale="70000" lnSpcReduction="20000"/>
          </a:bodyPr>
          <a:lstStyle/>
          <a:p>
            <a:r>
              <a:rPr lang="nl-NL" b="1" dirty="0"/>
              <a:t>“Filmsterren boos op AI-'actrice' van Nederlandse maker: 'Het lost geen enkel probleem op’”</a:t>
            </a:r>
          </a:p>
          <a:p>
            <a:r>
              <a:rPr lang="nl-NL" dirty="0"/>
              <a:t>Van </a:t>
            </a:r>
            <a:r>
              <a:rPr lang="nl-NL" dirty="0">
                <a:hlinkClick r:id="rId4"/>
              </a:rPr>
              <a:t>nos.nl</a:t>
            </a:r>
            <a:r>
              <a:rPr lang="nl-NL" dirty="0"/>
              <a:t>:</a:t>
            </a:r>
          </a:p>
          <a:p>
            <a:r>
              <a:rPr lang="nl-NL" dirty="0"/>
              <a:t>“De AI-'actrice' Tilly </a:t>
            </a:r>
            <a:r>
              <a:rPr lang="nl-NL" dirty="0" err="1"/>
              <a:t>Norwood</a:t>
            </a:r>
            <a:r>
              <a:rPr lang="nl-NL" dirty="0"/>
              <a:t>, ontwikkeld door een Nederlandse maker, zorgt voor opschudding in de internationale filmindustrie. Meerdere Hollywoodsterren, onder wie Emily </a:t>
            </a:r>
            <a:r>
              <a:rPr lang="nl-NL" dirty="0" err="1"/>
              <a:t>Blunt</a:t>
            </a:r>
            <a:r>
              <a:rPr lang="nl-NL" dirty="0"/>
              <a:t>, </a:t>
            </a:r>
            <a:r>
              <a:rPr lang="nl-NL" dirty="0" err="1"/>
              <a:t>Whoopi</a:t>
            </a:r>
            <a:r>
              <a:rPr lang="nl-NL" dirty="0"/>
              <a:t> Goldberg en Natasha </a:t>
            </a:r>
            <a:r>
              <a:rPr lang="nl-NL" dirty="0" err="1"/>
              <a:t>Lyonne</a:t>
            </a:r>
            <a:r>
              <a:rPr lang="nl-NL" dirty="0"/>
              <a:t>, hebben hun zorgen daarover geuit.”</a:t>
            </a:r>
          </a:p>
          <a:p>
            <a:r>
              <a:rPr lang="nl-NL" dirty="0"/>
              <a:t>En van </a:t>
            </a:r>
            <a:r>
              <a:rPr lang="nl-NL" dirty="0">
                <a:hlinkClick r:id="rId5"/>
              </a:rPr>
              <a:t>nporadio1.nl</a:t>
            </a:r>
            <a:r>
              <a:rPr lang="nl-NL" dirty="0"/>
              <a:t>:</a:t>
            </a:r>
          </a:p>
          <a:p>
            <a:r>
              <a:rPr lang="nl-NL" dirty="0"/>
              <a:t>“Ophef in Hollywood. Filmsterren zijn boos op actrice Tilly </a:t>
            </a:r>
            <a:r>
              <a:rPr lang="nl-NL" dirty="0" err="1"/>
              <a:t>Norwood</a:t>
            </a:r>
            <a:r>
              <a:rPr lang="nl-NL" dirty="0"/>
              <a:t>. Dat is geen actrice van vlees en bloed maar van bits en bytes. Kunstmatig gegeneerd dus, door een Nederlands bedrijf. Onlangs werd Tilly </a:t>
            </a:r>
            <a:r>
              <a:rPr lang="nl-NL" dirty="0" err="1"/>
              <a:t>Norwood</a:t>
            </a:r>
            <a:r>
              <a:rPr lang="nl-NL" dirty="0"/>
              <a:t> gepresenteerd op een filmfestival in Zürich en dat leidde tot forse</a:t>
            </a:r>
            <a:br>
              <a:rPr lang="nl-NL" dirty="0"/>
            </a:br>
            <a:r>
              <a:rPr lang="nl-NL" dirty="0"/>
              <a:t>kritiek van filmsterren en hun vakbonden.”</a:t>
            </a:r>
          </a:p>
        </p:txBody>
      </p:sp>
      <p:pic>
        <p:nvPicPr>
          <p:cNvPr id="4" name="Onlinemedia 3" title="A new 'AI actress' has Hollywood fuming">
            <a:hlinkClick r:id="" action="ppaction://media"/>
            <a:extLst>
              <a:ext uri="{FF2B5EF4-FFF2-40B4-BE49-F238E27FC236}">
                <a16:creationId xmlns:a16="http://schemas.microsoft.com/office/drawing/2014/main" id="{FC263B4B-228B-5D2D-9C9D-E9F442DAA3ED}"/>
              </a:ext>
            </a:extLst>
          </p:cNvPr>
          <p:cNvPicPr>
            <a:picLocks noRot="1" noChangeAspect="1"/>
          </p:cNvPicPr>
          <p:nvPr>
            <a:videoFile r:link="rId1"/>
          </p:nvPr>
        </p:nvPicPr>
        <p:blipFill>
          <a:blip r:embed="rId6"/>
          <a:stretch>
            <a:fillRect/>
          </a:stretch>
        </p:blipFill>
        <p:spPr>
          <a:xfrm>
            <a:off x="6511933" y="1886302"/>
            <a:ext cx="5460863" cy="3085395"/>
          </a:xfrm>
          <a:prstGeom prst="rect">
            <a:avLst/>
          </a:prstGeom>
        </p:spPr>
      </p:pic>
    </p:spTree>
    <p:extLst>
      <p:ext uri="{BB962C8B-B14F-4D97-AF65-F5344CB8AC3E}">
        <p14:creationId xmlns:p14="http://schemas.microsoft.com/office/powerpoint/2010/main" val="411502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8" y="1324304"/>
            <a:ext cx="7651533" cy="4939862"/>
          </a:xfrm>
        </p:spPr>
        <p:txBody>
          <a:bodyPr>
            <a:noAutofit/>
          </a:bodyPr>
          <a:lstStyle/>
          <a:p>
            <a:r>
              <a:rPr lang="nl-NL" sz="1400" dirty="0"/>
              <a:t>Echte, menselijke acteurs en actrices zijn nu boos, want zij vinden een AI-actrice “diep misleidend en totaal gestoord” (volgens Natasha </a:t>
            </a:r>
            <a:r>
              <a:rPr lang="nl-NL" sz="1400" dirty="0" err="1"/>
              <a:t>Lyonne</a:t>
            </a:r>
            <a:r>
              <a:rPr lang="nl-NL" sz="1400" dirty="0"/>
              <a:t>, die speelde in onder andere </a:t>
            </a:r>
            <a:r>
              <a:rPr lang="nl-NL" sz="1400" i="1" dirty="0" err="1"/>
              <a:t>Smurfs</a:t>
            </a:r>
            <a:r>
              <a:rPr lang="nl-NL" sz="1400" dirty="0"/>
              <a:t> (als stemacteur) en </a:t>
            </a:r>
            <a:r>
              <a:rPr lang="nl-NL" sz="1400" i="1" dirty="0"/>
              <a:t>The </a:t>
            </a:r>
            <a:r>
              <a:rPr lang="nl-NL" sz="1400" i="1" dirty="0" err="1"/>
              <a:t>Fantastic</a:t>
            </a:r>
            <a:r>
              <a:rPr lang="nl-NL" sz="1400" i="1" dirty="0"/>
              <a:t> </a:t>
            </a:r>
            <a:r>
              <a:rPr lang="nl-NL" sz="1400" i="1" dirty="0" err="1"/>
              <a:t>Four</a:t>
            </a:r>
            <a:r>
              <a:rPr lang="nl-NL" sz="1400" i="1" dirty="0"/>
              <a:t>: First Steps</a:t>
            </a:r>
            <a:r>
              <a:rPr lang="nl-NL" sz="1400" dirty="0"/>
              <a:t>. Ook andere acteurs en actrices reageren boos. Zij vinden dat acteren creatief en emotie is en AI heeft geen emotie of creativiteit.</a:t>
            </a:r>
          </a:p>
          <a:p>
            <a:r>
              <a:rPr lang="nl-NL" sz="1400" dirty="0"/>
              <a:t>Bovendien: “AI-modellen als Tilly </a:t>
            </a:r>
            <a:r>
              <a:rPr lang="nl-NL" sz="1400" dirty="0" err="1"/>
              <a:t>Norwood</a:t>
            </a:r>
            <a:r>
              <a:rPr lang="nl-NL" sz="1400" dirty="0"/>
              <a:t> worden gebaseerd op beeldmateriaal van bestaande mensen” (</a:t>
            </a:r>
            <a:r>
              <a:rPr lang="nl-NL" sz="1400" dirty="0">
                <a:hlinkClick r:id="rId3"/>
              </a:rPr>
              <a:t>De Volkskrant</a:t>
            </a:r>
            <a:r>
              <a:rPr lang="nl-NL" sz="1400" dirty="0"/>
              <a:t>). Tilly is dus gemaakt met behulp van video’s van anderen. Het is nog maar de vraag of dat met toestemming is gebeurd.</a:t>
            </a:r>
          </a:p>
          <a:p>
            <a:r>
              <a:rPr lang="nl-NL" sz="1400" dirty="0"/>
              <a:t>Andere mensen zijn enthousiast want: Ze is nooit moe, kan 24 uur per dag werken, hoeft niet uren opgemaakt te worden en zeurt niet over salaris… Daar kan een mens niet tegenop. En dat is dus ook een pijnlijk punt. Het voelt (is?) oneerlijke concurrentie.</a:t>
            </a:r>
          </a:p>
          <a:p>
            <a:r>
              <a:rPr lang="nl-NL" sz="1400" dirty="0"/>
              <a:t>Wat vind jij? Bespreek de stelling(en) op de volgende dia(‘s).</a:t>
            </a:r>
          </a:p>
        </p:txBody>
      </p:sp>
      <p:pic>
        <p:nvPicPr>
          <p:cNvPr id="4" name="Afbeelding 3">
            <a:extLst>
              <a:ext uri="{FF2B5EF4-FFF2-40B4-BE49-F238E27FC236}">
                <a16:creationId xmlns:a16="http://schemas.microsoft.com/office/drawing/2014/main" id="{58D52BEB-B00B-2537-7AFA-553454F6C897}"/>
              </a:ext>
            </a:extLst>
          </p:cNvPr>
          <p:cNvPicPr>
            <a:picLocks noChangeAspect="1"/>
          </p:cNvPicPr>
          <p:nvPr/>
        </p:nvPicPr>
        <p:blipFill>
          <a:blip r:embed="rId4"/>
          <a:stretch>
            <a:fillRect/>
          </a:stretch>
        </p:blipFill>
        <p:spPr>
          <a:xfrm rot="834156">
            <a:off x="8242037" y="1663497"/>
            <a:ext cx="4431600" cy="2492775"/>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“Een AI-actrice kan 24 uur per dag werken en nooit moe worden. Is dat eerlijk tegenover mensen die een echte baan hebben?”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“Tilly </a:t>
            </a:r>
            <a:r>
              <a:rPr lang="nl-NL" dirty="0" err="1"/>
              <a:t>Norwood</a:t>
            </a:r>
            <a:r>
              <a:rPr lang="nl-NL" dirty="0"/>
              <a:t> is een robot. Mag een robot een prijs winnen voor beste actrice?”</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“Stel, je favoriete zanger of zangeres is eigenlijk een AI. Zou je dan nog steeds fan zijn?”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000763"/>
            <a:ext cx="7577960" cy="4370023"/>
          </a:xfrm>
        </p:spPr>
        <p:txBody>
          <a:bodyPr>
            <a:noAutofit/>
          </a:bodyPr>
          <a:lstStyle/>
          <a:p>
            <a:r>
              <a:rPr lang="nl-NL" sz="1400" u="sng" dirty="0">
                <a:solidFill>
                  <a:schemeClr val="accent4"/>
                </a:solidFill>
              </a:rPr>
              <a:t>Het Interview.</a:t>
            </a:r>
          </a:p>
          <a:p>
            <a:r>
              <a:rPr lang="nl-NL" sz="1400" dirty="0">
                <a:solidFill>
                  <a:schemeClr val="bg1"/>
                </a:solidFill>
              </a:rPr>
              <a:t>Verdeel de klas in duo's. Het ene kind speelt </a:t>
            </a:r>
            <a:r>
              <a:rPr lang="nl-NL" sz="1400" b="1" dirty="0">
                <a:solidFill>
                  <a:schemeClr val="bg1"/>
                </a:solidFill>
              </a:rPr>
              <a:t>een robot met een beroep </a:t>
            </a:r>
            <a:r>
              <a:rPr lang="nl-NL" sz="1400" dirty="0">
                <a:solidFill>
                  <a:schemeClr val="bg1"/>
                </a:solidFill>
              </a:rPr>
              <a:t>en het andere kind speelt een journalist. De journalist gaat de robot een aantal vragen stellen over haar/zijn/hen  werk en "leven". Wissel van rol.</a:t>
            </a:r>
          </a:p>
          <a:p>
            <a:r>
              <a:rPr lang="nl-NL" sz="1400" dirty="0">
                <a:solidFill>
                  <a:schemeClr val="bg1"/>
                </a:solidFill>
              </a:rPr>
              <a:t>Als robot bedenk je eerst welk beroep jij hebt en welke baan jij dus van een mens hebt overgenomen (bijvoorbeeld leerkracht, politieagent, boer, schilder, automonteur, profvoetballer). </a:t>
            </a:r>
          </a:p>
          <a:p>
            <a:r>
              <a:rPr lang="nl-NL" sz="1400" dirty="0">
                <a:solidFill>
                  <a:schemeClr val="bg1"/>
                </a:solidFill>
              </a:rPr>
              <a:t>Als journalist bedenk je vragen die je wilt stellen aan de robot over het beroep en het leven (Hoe is het om bij NAC Breda te spelen? Wat vind je het leukste schoolvak om te geven? Ben jij een betere agent dan een mens? Waarom?). </a:t>
            </a:r>
          </a:p>
          <a:p>
            <a:r>
              <a:rPr lang="nl-NL" sz="1400" dirty="0">
                <a:solidFill>
                  <a:schemeClr val="bg1"/>
                </a:solidFill>
              </a:rPr>
              <a:t>Zorg dat je allebei 1x robot en 1x journalist bent geweest. Werk een van de interviews uit in een geschreven krantenartikel van ongeveer 500 woorden.</a:t>
            </a:r>
          </a:p>
        </p:txBody>
      </p:sp>
      <p:pic>
        <p:nvPicPr>
          <p:cNvPr id="5" name="Graphic 4" descr="Radiomicrofoon met effen opvulling">
            <a:extLst>
              <a:ext uri="{FF2B5EF4-FFF2-40B4-BE49-F238E27FC236}">
                <a16:creationId xmlns:a16="http://schemas.microsoft.com/office/drawing/2014/main" id="{038AE0EC-740F-B91D-E23B-1097994759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63927" y="1405757"/>
            <a:ext cx="3386960" cy="3386960"/>
          </a:xfrm>
          <a:prstGeom prst="rect">
            <a:avLst/>
          </a:prstGeom>
        </p:spPr>
      </p:pic>
    </p:spTree>
    <p:extLst>
      <p:ext uri="{BB962C8B-B14F-4D97-AF65-F5344CB8AC3E}">
        <p14:creationId xmlns:p14="http://schemas.microsoft.com/office/powerpoint/2010/main" val="36199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B5D56E0-CF9D-E5B5-8685-B55A037A0485}"/>
              </a:ext>
            </a:extLst>
          </p:cNvPr>
          <p:cNvSpPr>
            <a:spLocks noGrp="1"/>
          </p:cNvSpPr>
          <p:nvPr>
            <p:ph type="body" sz="quarter" idx="11"/>
          </p:nvPr>
        </p:nvSpPr>
        <p:spPr/>
        <p:txBody>
          <a:bodyPr/>
          <a:lstStyle/>
          <a:p>
            <a:r>
              <a:rPr lang="nl-NL" dirty="0">
                <a:solidFill>
                  <a:schemeClr val="bg1"/>
                </a:solidFill>
              </a:rPr>
              <a:t>Boekentip bij deze les:</a:t>
            </a:r>
          </a:p>
        </p:txBody>
      </p:sp>
      <p:sp>
        <p:nvSpPr>
          <p:cNvPr id="3" name="Tijdelijke aanduiding voor tekst 2">
            <a:extLst>
              <a:ext uri="{FF2B5EF4-FFF2-40B4-BE49-F238E27FC236}">
                <a16:creationId xmlns:a16="http://schemas.microsoft.com/office/drawing/2014/main" id="{00706176-7A9B-C43A-8A6E-5DC212BACED5}"/>
              </a:ext>
            </a:extLst>
          </p:cNvPr>
          <p:cNvSpPr>
            <a:spLocks noGrp="1"/>
          </p:cNvSpPr>
          <p:nvPr>
            <p:ph type="body" sz="quarter" idx="12"/>
          </p:nvPr>
        </p:nvSpPr>
        <p:spPr>
          <a:xfrm>
            <a:off x="582549" y="1774601"/>
            <a:ext cx="8677065" cy="3606696"/>
          </a:xfrm>
        </p:spPr>
        <p:txBody>
          <a:bodyPr>
            <a:normAutofit fontScale="55000" lnSpcReduction="20000"/>
          </a:bodyPr>
          <a:lstStyle/>
          <a:p>
            <a:r>
              <a:rPr lang="nl-NL" dirty="0">
                <a:solidFill>
                  <a:schemeClr val="bg1"/>
                </a:solidFill>
              </a:rPr>
              <a:t>Voor 9-12 jaar: De Toen mijn broer een robot werd – Emiel de Wild</a:t>
            </a:r>
          </a:p>
          <a:p>
            <a:r>
              <a:rPr lang="nl-NL" i="1" dirty="0"/>
              <a:t>“Pap houdt de deur open. Samen met mam komt Dennie de kamer binnen. </a:t>
            </a:r>
            <a:r>
              <a:rPr lang="nl-NL" dirty="0"/>
              <a:t>Ik hoor mezelf ademen. Het is vreemd: deze Dennie is mijn broer niet en tegelijkertijd is hij mijn broer wel.</a:t>
            </a:r>
            <a:br>
              <a:rPr lang="nl-NL" dirty="0"/>
            </a:br>
            <a:r>
              <a:rPr lang="nl-NL" dirty="0"/>
              <a:t>Ineens is hij er: de robot die Tijs’ broer vervangt. De robot lijkt op Dennie, klinkt als Dennie en gedraagt zich als Dennie. Maar… hij is hem niet.” (</a:t>
            </a:r>
            <a:r>
              <a:rPr lang="nl-NL" dirty="0">
                <a:solidFill>
                  <a:schemeClr val="accent4"/>
                </a:solidFill>
                <a:hlinkClick r:id="rId2">
                  <a:extLst>
                    <a:ext uri="{A12FA001-AC4F-418D-AE19-62706E023703}">
                      <ahyp:hlinkClr xmlns:ahyp="http://schemas.microsoft.com/office/drawing/2018/hyperlinkcolor" val="tx"/>
                    </a:ext>
                  </a:extLst>
                </a:hlinkClick>
              </a:rPr>
              <a:t>zwijsen.nl</a:t>
            </a:r>
            <a:r>
              <a:rPr lang="nl-NL" dirty="0"/>
              <a:t>)</a:t>
            </a:r>
          </a:p>
          <a:p>
            <a:r>
              <a:rPr lang="nl-NL" dirty="0">
                <a:solidFill>
                  <a:schemeClr val="bg1"/>
                </a:solidFill>
              </a:rPr>
              <a:t>Voor 12-15 jaar: Welkom in Smartpark – Mirjam </a:t>
            </a:r>
            <a:r>
              <a:rPr lang="nl-NL" dirty="0" err="1">
                <a:solidFill>
                  <a:schemeClr val="bg1"/>
                </a:solidFill>
              </a:rPr>
              <a:t>Mous</a:t>
            </a:r>
            <a:endParaRPr lang="nl-NL" dirty="0">
              <a:solidFill>
                <a:schemeClr val="bg1"/>
              </a:solidFill>
            </a:endParaRPr>
          </a:p>
          <a:p>
            <a:r>
              <a:rPr lang="nl-NL" dirty="0"/>
              <a:t>“Gijs zou het liefst non-stop gamen, maar zijn moeder vindt dat hij mensen in real life moet ontmoeten. </a:t>
            </a:r>
            <a:r>
              <a:rPr lang="nl-NL" dirty="0" err="1"/>
              <a:t>Luus</a:t>
            </a:r>
            <a:r>
              <a:rPr lang="nl-NL" dirty="0"/>
              <a:t> is verslaafd aan haar telefoon, maakt doorlopend selfies en lijkt vooral in zichzelf geïnteresseerd. Stoere </a:t>
            </a:r>
            <a:r>
              <a:rPr lang="nl-NL" dirty="0" err="1"/>
              <a:t>Hailey</a:t>
            </a:r>
            <a:r>
              <a:rPr lang="nl-NL" dirty="0"/>
              <a:t> haalt graag stunts uit, die ze op TikTok zet. En dan is er nog de slimme maar gemakzuchtige Delano die het schoolsysteem heeft gehackt.</a:t>
            </a:r>
          </a:p>
          <a:p>
            <a:r>
              <a:rPr lang="nl-NL" dirty="0"/>
              <a:t>Ze gaan allemaal naar Smartpark; een vakantieverblijf annex pretpark met zulke slimme apparaten dat ouderlijk toezicht niet nodig is. In het begin lijkt alles ideaal. Tot de apparaten in moordlustige machines veranderen en de jongeren moeten vechten voor hun leven.” (</a:t>
            </a:r>
            <a:r>
              <a:rPr lang="nl-NL" dirty="0">
                <a:solidFill>
                  <a:schemeClr val="accent4"/>
                </a:solidFill>
                <a:hlinkClick r:id="rId3">
                  <a:extLst>
                    <a:ext uri="{A12FA001-AC4F-418D-AE19-62706E023703}">
                      <ahyp:hlinkClr xmlns:ahyp="http://schemas.microsoft.com/office/drawing/2018/hyperlinkcolor" val="tx"/>
                    </a:ext>
                  </a:extLst>
                </a:hlinkClick>
              </a:rPr>
              <a:t>kinderboekenjournaal.nl</a:t>
            </a:r>
            <a:r>
              <a:rPr lang="nl-NL" dirty="0"/>
              <a:t>)</a:t>
            </a:r>
          </a:p>
        </p:txBody>
      </p:sp>
      <p:pic>
        <p:nvPicPr>
          <p:cNvPr id="4" name="Afbeelding 3">
            <a:extLst>
              <a:ext uri="{FF2B5EF4-FFF2-40B4-BE49-F238E27FC236}">
                <a16:creationId xmlns:a16="http://schemas.microsoft.com/office/drawing/2014/main" id="{B4A70057-8985-8D44-2DA1-B97304181E92}"/>
              </a:ext>
            </a:extLst>
          </p:cNvPr>
          <p:cNvPicPr>
            <a:picLocks noChangeAspect="1"/>
          </p:cNvPicPr>
          <p:nvPr/>
        </p:nvPicPr>
        <p:blipFill>
          <a:blip r:embed="rId4"/>
          <a:stretch>
            <a:fillRect/>
          </a:stretch>
        </p:blipFill>
        <p:spPr>
          <a:xfrm>
            <a:off x="9499893" y="403216"/>
            <a:ext cx="1840770" cy="2677484"/>
          </a:xfrm>
          <a:prstGeom prst="rect">
            <a:avLst/>
          </a:prstGeom>
        </p:spPr>
      </p:pic>
      <p:pic>
        <p:nvPicPr>
          <p:cNvPr id="7" name="Afbeelding 6">
            <a:extLst>
              <a:ext uri="{FF2B5EF4-FFF2-40B4-BE49-F238E27FC236}">
                <a16:creationId xmlns:a16="http://schemas.microsoft.com/office/drawing/2014/main" id="{2A2193F8-F8F4-5123-63B2-17FBA898567E}"/>
              </a:ext>
            </a:extLst>
          </p:cNvPr>
          <p:cNvPicPr>
            <a:picLocks noChangeAspect="1"/>
          </p:cNvPicPr>
          <p:nvPr/>
        </p:nvPicPr>
        <p:blipFill>
          <a:blip r:embed="rId5"/>
          <a:stretch>
            <a:fillRect/>
          </a:stretch>
        </p:blipFill>
        <p:spPr>
          <a:xfrm>
            <a:off x="10562897" y="2962931"/>
            <a:ext cx="1555532" cy="2418366"/>
          </a:xfrm>
          <a:prstGeom prst="rect">
            <a:avLst/>
          </a:prstGeom>
        </p:spPr>
      </p:pic>
    </p:spTree>
    <p:extLst>
      <p:ext uri="{BB962C8B-B14F-4D97-AF65-F5344CB8AC3E}">
        <p14:creationId xmlns:p14="http://schemas.microsoft.com/office/powerpoint/2010/main" val="3404132383"/>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4104</TotalTime>
  <Words>1430</Words>
  <Application>Microsoft Office PowerPoint</Application>
  <PresentationFormat>Breedbeeld</PresentationFormat>
  <Paragraphs>74</Paragraphs>
  <Slides>13</Slides>
  <Notes>9</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74</cp:revision>
  <dcterms:created xsi:type="dcterms:W3CDTF">2025-03-13T12:26:38Z</dcterms:created>
  <dcterms:modified xsi:type="dcterms:W3CDTF">2025-10-03T12:11:17Z</dcterms:modified>
</cp:coreProperties>
</file>