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96" r:id="rId5"/>
    <p:sldId id="259" r:id="rId6"/>
    <p:sldId id="260" r:id="rId7"/>
    <p:sldId id="261" r:id="rId8"/>
    <p:sldId id="288" r:id="rId9"/>
    <p:sldId id="306" r:id="rId10"/>
    <p:sldId id="305" r:id="rId11"/>
    <p:sldId id="264" r:id="rId12"/>
    <p:sldId id="265" r:id="rId13"/>
    <p:sldId id="294" r:id="rId14"/>
    <p:sldId id="302"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26-9-2025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14</a:t>
            </a:fld>
            <a:endParaRPr lang="nl-NL"/>
          </a:p>
        </p:txBody>
      </p:sp>
    </p:spTree>
    <p:extLst>
      <p:ext uri="{BB962C8B-B14F-4D97-AF65-F5344CB8AC3E}">
        <p14:creationId xmlns:p14="http://schemas.microsoft.com/office/powerpoint/2010/main" val="576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7C21B-7442-6DE8-E7D5-EED57E3500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26042C-88D6-5F68-4E88-76A9E172AC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B61E03D-A2FE-1197-9A70-3819636DB297}"/>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682FAAB7-C3CC-FCD0-9250-24216B4263D8}"/>
              </a:ext>
            </a:extLst>
          </p:cNvPr>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34472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13</a:t>
            </a:fld>
            <a:endParaRPr lang="nl-NL"/>
          </a:p>
        </p:txBody>
      </p:sp>
    </p:spTree>
    <p:extLst>
      <p:ext uri="{BB962C8B-B14F-4D97-AF65-F5344CB8AC3E}">
        <p14:creationId xmlns:p14="http://schemas.microsoft.com/office/powerpoint/2010/main" val="1008664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26-9-2025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26-9-2025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26-9-2025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bban.nl/kinderboekenweek/griffelsenpenselen" TargetMode="External"/><Relationship Id="rId2" Type="http://schemas.openxmlformats.org/officeDocument/2006/relationships/hyperlink" Target="https://www.hebban.nl/boek/de-wonderverteller-lida-dijkstra" TargetMode="Externa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kinderboeken.nl/inspiratie/kinderboekenweek/?srsltid=AfmBOoqyRytW8TJhR5FzgBozqNcg_l4s36Ver3mdB8iSkc3XnkuuFyJr"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hyperlink" Target="https://www.nu.nl/entertainment/6370207/lida-dijkstra-wint-gouden-griffel-voor-jeugdboek-over-reizen-marco-polo.html?referrer=https%3A%2F%2Fwww.google.com%2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www.history.nl/nl"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jeugdbieb.nl/index.php"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hyperlink" Target="https://www.canonvannederland.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856" b="11856"/>
          <a:stretch/>
        </p:blipFill>
        <p:spPr>
          <a:xfrm>
            <a:off x="7304690" y="0"/>
            <a:ext cx="4887310" cy="5592695"/>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nl-NL" dirty="0"/>
              <a:t>Oude avonturen, nieuwe jasjes.</a:t>
            </a:r>
            <a:endParaRPr lang="nl-NL" noProof="0" dirty="0"/>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normAutofit fontScale="85000" lnSpcReduction="10000"/>
          </a:bodyPr>
          <a:lstStyle/>
          <a:p>
            <a:r>
              <a:rPr lang="en-US" dirty="0"/>
              <a:t>Week 40, 2025 – Groep 5/6 </a:t>
            </a:r>
            <a:r>
              <a:rPr lang="en-US" dirty="0" err="1"/>
              <a:t>en</a:t>
            </a:r>
            <a:r>
              <a:rPr lang="en-US" dirty="0"/>
              <a:t>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B5D56E0-CF9D-E5B5-8685-B55A037A0485}"/>
              </a:ext>
            </a:extLst>
          </p:cNvPr>
          <p:cNvSpPr>
            <a:spLocks noGrp="1"/>
          </p:cNvSpPr>
          <p:nvPr>
            <p:ph type="body" sz="quarter" idx="11"/>
          </p:nvPr>
        </p:nvSpPr>
        <p:spPr/>
        <p:txBody>
          <a:bodyPr/>
          <a:lstStyle/>
          <a:p>
            <a:r>
              <a:rPr lang="nl-NL" dirty="0">
                <a:solidFill>
                  <a:schemeClr val="bg1"/>
                </a:solidFill>
              </a:rPr>
              <a:t>Boekentip bij deze les:</a:t>
            </a:r>
          </a:p>
        </p:txBody>
      </p:sp>
      <p:sp>
        <p:nvSpPr>
          <p:cNvPr id="3" name="Tijdelijke aanduiding voor tekst 2">
            <a:extLst>
              <a:ext uri="{FF2B5EF4-FFF2-40B4-BE49-F238E27FC236}">
                <a16:creationId xmlns:a16="http://schemas.microsoft.com/office/drawing/2014/main" id="{00706176-7A9B-C43A-8A6E-5DC212BACED5}"/>
              </a:ext>
            </a:extLst>
          </p:cNvPr>
          <p:cNvSpPr>
            <a:spLocks noGrp="1"/>
          </p:cNvSpPr>
          <p:nvPr>
            <p:ph type="body" sz="quarter" idx="12"/>
          </p:nvPr>
        </p:nvSpPr>
        <p:spPr>
          <a:xfrm>
            <a:off x="582549" y="1774601"/>
            <a:ext cx="8677065" cy="3569650"/>
          </a:xfrm>
        </p:spPr>
        <p:txBody>
          <a:bodyPr>
            <a:normAutofit fontScale="70000" lnSpcReduction="20000"/>
          </a:bodyPr>
          <a:lstStyle/>
          <a:p>
            <a:r>
              <a:rPr lang="nl-NL" dirty="0">
                <a:solidFill>
                  <a:schemeClr val="bg1"/>
                </a:solidFill>
              </a:rPr>
              <a:t>Voor 9-12 jaar: De wonderverteller - Lida Dijkstra</a:t>
            </a:r>
          </a:p>
          <a:p>
            <a:r>
              <a:rPr lang="nl-NL" dirty="0"/>
              <a:t>“Genua, 1928, </a:t>
            </a:r>
            <a:r>
              <a:rPr lang="nl-NL" dirty="0" err="1"/>
              <a:t>Topina</a:t>
            </a:r>
            <a:r>
              <a:rPr lang="nl-NL" dirty="0"/>
              <a:t> is schoonmaakster in de gevangenis en is haar geboortestad nog nooit uit geweest. Gevangene Marco Polo heeft juist de hele wereld bereisd. Elke dag komen er mensen naar de gevangenis om zijn wonderlijke verhalen te horen. Maar Marco heeft er schoon genoeg van. Dus regelt </a:t>
            </a:r>
            <a:r>
              <a:rPr lang="nl-NL" dirty="0" err="1"/>
              <a:t>Topina</a:t>
            </a:r>
            <a:r>
              <a:rPr lang="nl-NL" dirty="0"/>
              <a:t> in het geheim dat een medegevangene alle verhalen opschrijft. Want een verhaal dat eenmaal is opgeschreven, hoef je nooit meer te vertellen.” (</a:t>
            </a:r>
            <a:r>
              <a:rPr lang="nl-NL" dirty="0">
                <a:solidFill>
                  <a:schemeClr val="accent4"/>
                </a:solidFill>
                <a:hlinkClick r:id="rId2">
                  <a:extLst>
                    <a:ext uri="{A12FA001-AC4F-418D-AE19-62706E023703}">
                      <ahyp:hlinkClr xmlns:ahyp="http://schemas.microsoft.com/office/drawing/2018/hyperlinkcolor" val="tx"/>
                    </a:ext>
                  </a:extLst>
                </a:hlinkClick>
              </a:rPr>
              <a:t>hebban.nl</a:t>
            </a:r>
            <a:r>
              <a:rPr lang="nl-NL" dirty="0">
                <a:solidFill>
                  <a:schemeClr val="accent4"/>
                </a:solidFill>
              </a:rPr>
              <a:t>)</a:t>
            </a:r>
          </a:p>
          <a:p>
            <a:r>
              <a:rPr lang="nl-NL" dirty="0">
                <a:solidFill>
                  <a:schemeClr val="bg1"/>
                </a:solidFill>
              </a:rPr>
              <a:t>Voor 12-15 jaar: Welkom thuis, </a:t>
            </a:r>
            <a:r>
              <a:rPr lang="nl-NL" dirty="0" err="1">
                <a:solidFill>
                  <a:schemeClr val="bg1"/>
                </a:solidFill>
              </a:rPr>
              <a:t>chrononauten</a:t>
            </a:r>
            <a:r>
              <a:rPr lang="nl-NL" dirty="0">
                <a:solidFill>
                  <a:schemeClr val="bg1"/>
                </a:solidFill>
              </a:rPr>
              <a:t> – Dirk Weber</a:t>
            </a:r>
          </a:p>
          <a:p>
            <a:r>
              <a:rPr lang="nl-NL" dirty="0"/>
              <a:t>“Barend reist terug in de tijd om verloren kunstwerken te redden. Toch begint hij te twijfelen? Is meester </a:t>
            </a:r>
            <a:r>
              <a:rPr lang="nl-NL" dirty="0" err="1"/>
              <a:t>Rieter</a:t>
            </a:r>
            <a:r>
              <a:rPr lang="nl-NL" dirty="0"/>
              <a:t> wel eerlijk tegen hem? En waar zijn de reizigers die eerder voor het veilinghuis werkten?(</a:t>
            </a:r>
            <a:r>
              <a:rPr lang="nl-NL" dirty="0">
                <a:solidFill>
                  <a:schemeClr val="accent4"/>
                </a:solidFill>
                <a:hlinkClick r:id="rId3">
                  <a:extLst>
                    <a:ext uri="{A12FA001-AC4F-418D-AE19-62706E023703}">
                      <ahyp:hlinkClr xmlns:ahyp="http://schemas.microsoft.com/office/drawing/2018/hyperlinkcolor" val="tx"/>
                    </a:ext>
                  </a:extLst>
                </a:hlinkClick>
              </a:rPr>
              <a:t>hebban.nl</a:t>
            </a:r>
            <a:r>
              <a:rPr lang="nl-NL" dirty="0">
                <a:solidFill>
                  <a:schemeClr val="accent4"/>
                </a:solidFill>
              </a:rPr>
              <a:t>)</a:t>
            </a:r>
            <a:endParaRPr lang="nl-NL" dirty="0">
              <a:solidFill>
                <a:schemeClr val="bg1"/>
              </a:solidFill>
            </a:endParaRPr>
          </a:p>
        </p:txBody>
      </p:sp>
      <p:pic>
        <p:nvPicPr>
          <p:cNvPr id="5" name="Afbeelding 4">
            <a:extLst>
              <a:ext uri="{FF2B5EF4-FFF2-40B4-BE49-F238E27FC236}">
                <a16:creationId xmlns:a16="http://schemas.microsoft.com/office/drawing/2014/main" id="{AF4D5CEB-B3EF-7E2B-D381-2D1C3AB56FE9}"/>
              </a:ext>
            </a:extLst>
          </p:cNvPr>
          <p:cNvPicPr>
            <a:picLocks noChangeAspect="1"/>
          </p:cNvPicPr>
          <p:nvPr/>
        </p:nvPicPr>
        <p:blipFill>
          <a:blip r:embed="rId4"/>
          <a:stretch>
            <a:fillRect/>
          </a:stretch>
        </p:blipFill>
        <p:spPr>
          <a:xfrm>
            <a:off x="8838937" y="465082"/>
            <a:ext cx="2035224" cy="2963918"/>
          </a:xfrm>
          <a:prstGeom prst="rect">
            <a:avLst/>
          </a:prstGeom>
        </p:spPr>
      </p:pic>
      <p:pic>
        <p:nvPicPr>
          <p:cNvPr id="6" name="Afbeelding 5">
            <a:extLst>
              <a:ext uri="{FF2B5EF4-FFF2-40B4-BE49-F238E27FC236}">
                <a16:creationId xmlns:a16="http://schemas.microsoft.com/office/drawing/2014/main" id="{9728A2B0-3C90-A05C-9070-7A6D2C94EF47}"/>
              </a:ext>
            </a:extLst>
          </p:cNvPr>
          <p:cNvPicPr>
            <a:picLocks noChangeAspect="1"/>
          </p:cNvPicPr>
          <p:nvPr/>
        </p:nvPicPr>
        <p:blipFill>
          <a:blip r:embed="rId5"/>
          <a:stretch>
            <a:fillRect/>
          </a:stretch>
        </p:blipFill>
        <p:spPr>
          <a:xfrm>
            <a:off x="10379274" y="3429000"/>
            <a:ext cx="1574342" cy="2459910"/>
          </a:xfrm>
          <a:prstGeom prst="rect">
            <a:avLst/>
          </a:prstGeom>
        </p:spPr>
      </p:pic>
    </p:spTree>
    <p:extLst>
      <p:ext uri="{BB962C8B-B14F-4D97-AF65-F5344CB8AC3E}">
        <p14:creationId xmlns:p14="http://schemas.microsoft.com/office/powerpoint/2010/main" val="2256149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a:bodyPr>
          <a:lstStyle/>
          <a:p>
            <a:r>
              <a:rPr lang="nl-NL" dirty="0">
                <a:solidFill>
                  <a:schemeClr val="bg1"/>
                </a:solidFill>
              </a:rPr>
              <a:t>Laat de leerlingen hun verhalen presenteren. Herkent iedereen het originele verhaal nog?</a:t>
            </a:r>
          </a:p>
          <a:p>
            <a:r>
              <a:rPr lang="nl-NL" dirty="0">
                <a:solidFill>
                  <a:schemeClr val="bg1"/>
                </a:solidFill>
              </a:rPr>
              <a:t>Deel je de verhalen met ouders?</a:t>
            </a: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Een schatkamer vol avontuur…</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a:bodyPr>
          <a:lstStyle/>
          <a:p>
            <a:r>
              <a:rPr lang="nl-NL" dirty="0">
                <a:solidFill>
                  <a:schemeClr val="bg1"/>
                </a:solidFill>
              </a:rPr>
              <a:t>Waar denk jij aan bij de titel boven deze dia?</a:t>
            </a:r>
          </a:p>
          <a:p>
            <a:r>
              <a:rPr lang="nl-NL" dirty="0">
                <a:solidFill>
                  <a:schemeClr val="bg1"/>
                </a:solidFill>
              </a:rPr>
              <a:t>Wij bedoelen de bibliotheek. Want in de bibliotheek staan rijen met rekken vol met avonturen. En het mooiste is: ze zijn gratis voor jou beschikbaar. Want iedereen in Nederland onder de 18 jaar, mag gratis lid worden van de bibliotheek.</a:t>
            </a:r>
          </a:p>
          <a:p>
            <a:r>
              <a:rPr lang="nl-NL" dirty="0">
                <a:solidFill>
                  <a:schemeClr val="bg1"/>
                </a:solidFill>
              </a:rPr>
              <a:t>Weet jij wat er allemaal te halen valt in de bieb?</a:t>
            </a:r>
            <a:endParaRPr lang="nl-NL" dirty="0"/>
          </a:p>
          <a:p>
            <a:endParaRPr lang="nl-NL" dirty="0">
              <a:solidFill>
                <a:schemeClr val="bg1"/>
              </a:solidFill>
            </a:endParaRPr>
          </a:p>
          <a:p>
            <a:endParaRPr lang="nl-NL" dirty="0">
              <a:solidFill>
                <a:schemeClr val="bg1"/>
              </a:solidFill>
            </a:endParaRPr>
          </a:p>
        </p:txBody>
      </p:sp>
      <p:pic>
        <p:nvPicPr>
          <p:cNvPr id="6" name="Afbeelding 5">
            <a:extLst>
              <a:ext uri="{FF2B5EF4-FFF2-40B4-BE49-F238E27FC236}">
                <a16:creationId xmlns:a16="http://schemas.microsoft.com/office/drawing/2014/main" id="{A9A34C79-8C12-F20B-560B-21D22ACF348F}"/>
              </a:ext>
            </a:extLst>
          </p:cNvPr>
          <p:cNvPicPr>
            <a:picLocks noChangeAspect="1"/>
          </p:cNvPicPr>
          <p:nvPr/>
        </p:nvPicPr>
        <p:blipFill>
          <a:blip r:embed="rId3">
            <a:extLst>
              <a:ext uri="{28A0092B-C50C-407E-A947-70E740481C1C}">
                <a14:useLocalDpi xmlns:a14="http://schemas.microsoft.com/office/drawing/2010/main" val="0"/>
              </a:ext>
            </a:extLst>
          </a:blip>
          <a:srcRect t="7869" b="7869"/>
          <a:stretch/>
        </p:blipFill>
        <p:spPr>
          <a:xfrm>
            <a:off x="8306772" y="1061858"/>
            <a:ext cx="2960098" cy="3741370"/>
          </a:xfrm>
          <a:prstGeom prst="rect">
            <a:avLst/>
          </a:prstGeom>
        </p:spPr>
      </p:pic>
    </p:spTree>
    <p:extLst>
      <p:ext uri="{BB962C8B-B14F-4D97-AF65-F5344CB8AC3E}">
        <p14:creationId xmlns:p14="http://schemas.microsoft.com/office/powerpoint/2010/main" val="2950385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609599" y="1303283"/>
            <a:ext cx="10594429" cy="4340771"/>
          </a:xfrm>
        </p:spPr>
        <p:txBody>
          <a:bodyPr>
            <a:normAutofit/>
          </a:bodyPr>
          <a:lstStyle/>
          <a:p>
            <a:r>
              <a:rPr lang="nl-NL" dirty="0">
                <a:solidFill>
                  <a:schemeClr val="bg1"/>
                </a:solidFill>
              </a:rPr>
              <a:t>Bekijk de website van jouw plaatselijke/dichtstbijzijnde  bibliotheek. Het is meer dan een plek om boeken te lenen.  Bespreek de functie van de bibliotheken eens met elkaar. </a:t>
            </a:r>
          </a:p>
          <a:p>
            <a:r>
              <a:rPr lang="nl-NL" dirty="0">
                <a:solidFill>
                  <a:schemeClr val="bg1"/>
                </a:solidFill>
              </a:rPr>
              <a:t>Kijk eens naar:</a:t>
            </a:r>
          </a:p>
          <a:p>
            <a:pPr marL="342900" indent="-342900">
              <a:buFontTx/>
              <a:buChar char="-"/>
            </a:pPr>
            <a:r>
              <a:rPr lang="nl-NL" dirty="0">
                <a:solidFill>
                  <a:schemeClr val="bg1"/>
                </a:solidFill>
              </a:rPr>
              <a:t>De collectie: welke boeken en informatie is er allemaal voor jou?</a:t>
            </a:r>
          </a:p>
          <a:p>
            <a:pPr marL="342900" indent="-342900">
              <a:buFontTx/>
              <a:buChar char="-"/>
            </a:pPr>
            <a:r>
              <a:rPr lang="nl-NL" dirty="0">
                <a:solidFill>
                  <a:schemeClr val="bg1"/>
                </a:solidFill>
              </a:rPr>
              <a:t>De agenda: gebruik de menu en filters om te zoeken naar activiteiten voor jouw leeftijdscategorie.</a:t>
            </a:r>
          </a:p>
          <a:p>
            <a:pPr marL="342900" indent="-342900">
              <a:buFontTx/>
              <a:buChar char="-"/>
            </a:pPr>
            <a:r>
              <a:rPr lang="nl-NL" dirty="0">
                <a:solidFill>
                  <a:schemeClr val="bg1"/>
                </a:solidFill>
              </a:rPr>
              <a:t>Wat is een IDO? Wat doen ze daar? Voor wie is dat er?</a:t>
            </a:r>
          </a:p>
          <a:p>
            <a:endParaRPr lang="nl-NL" dirty="0">
              <a:solidFill>
                <a:schemeClr val="tx1"/>
              </a:solidFill>
            </a:endParaRPr>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1344106"/>
            <a:ext cx="11026902" cy="4528633"/>
          </a:xfrm>
        </p:spPr>
        <p:txBody>
          <a:bodyPr>
            <a:noAutofit/>
          </a:bodyPr>
          <a:lstStyle/>
          <a:p>
            <a:r>
              <a:rPr lang="nl-NL" sz="1050" dirty="0"/>
              <a:t>Hoi allemaal!</a:t>
            </a:r>
          </a:p>
          <a:p>
            <a:r>
              <a:rPr lang="nl-NL" sz="1050" dirty="0"/>
              <a:t>Zo, ik heb deze week toch een avontuur beleefd. Echt niet normaal. Ik ben nog steeds helemaal bibberig en onder de indruk. Ik zal vertellen wat er aan de hand was. Afgelopen dinsdag gebeurde het.</a:t>
            </a:r>
          </a:p>
          <a:p>
            <a:r>
              <a:rPr lang="nl-NL" sz="1050" dirty="0"/>
              <a:t>ik sta op het vliegveld. De zon schijnt op mijn gezicht en de wind speelt met mijn korte haar. Mijn vliegtuig, een felrode, eenmotorige machine, staat al te wachten. De kisten vol snacks en water zijn al aan boord. Dit is het moment waarop ik heb gewacht: ik vlieg solo over de oceaan. Mijn hart bonst in mijn borst, maar ik voel me kalm en vastberaden.</a:t>
            </a:r>
          </a:p>
          <a:p>
            <a:r>
              <a:rPr lang="nl-NL" sz="1050" dirty="0"/>
              <a:t>De vlucht begon soepel. Urenlang zag ik niets anders dan de blauwe zee onder mij en de wolken om me heen. De zon ging onder en de nacht viel. Het waren eenzame, donkere uren. De radio gaf af en toe een signaal, maar dan viel het weer weg. Het voelde alsof ik de enige persoon op de hele wereld was. Ik moest mijn weg vinden in het donker, alleen met mijn droom en mijn vliegtuig. De stormen waren niet te omzeilen, en ik voelde me een speelbal van de wind. De brandstof raakte op en mijn motor begon te sputteren. Ik wist dat ik geen kans meer had. Mijn droom was uit.</a:t>
            </a:r>
          </a:p>
          <a:p>
            <a:r>
              <a:rPr lang="nl-NL" sz="1050" dirty="0"/>
              <a:t>Ineens schrok ik wakker. Het was stil, en de zon scheen door de ramen van mijn slaapkamer. Ik hoorde het geluid van mijn moeder die beneden ontbijt maakte. Ik ademde diep in en voelde de opluchting door mijn hele lichaam stromen. Het was allemaal een droom geweest. De stormen, de eenzaamheid en het bonzende hart... Het was voorbij. Ik stapte uit bed, met een glimlach op mijn gezicht, en wist dat dit avontuur alleen in mijn droom had plaatsgevonden.</a:t>
            </a:r>
          </a:p>
          <a:p>
            <a:r>
              <a:rPr lang="nl-NL" sz="1050" dirty="0"/>
              <a:t>Vet avontuur toch? Gelukkig niet echt…</a:t>
            </a:r>
          </a:p>
          <a:p>
            <a:r>
              <a:rPr lang="nl-NL" sz="1050" dirty="0"/>
              <a:t>Groetjes,</a:t>
            </a:r>
          </a:p>
          <a:p>
            <a:r>
              <a:rPr lang="nl-NL" sz="1050" dirty="0"/>
              <a:t>Melle.</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9900745" y="1"/>
            <a:ext cx="1954924" cy="1518136"/>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56801"/>
            <a:ext cx="5986354" cy="5054509"/>
          </a:xfrm>
        </p:spPr>
        <p:txBody>
          <a:bodyPr>
            <a:normAutofit fontScale="62500" lnSpcReduction="20000"/>
          </a:bodyPr>
          <a:lstStyle/>
          <a:p>
            <a:r>
              <a:rPr lang="nl-NL" b="1" dirty="0"/>
              <a:t>Kinderboekenweek</a:t>
            </a:r>
          </a:p>
          <a:p>
            <a:r>
              <a:rPr lang="nl-NL" dirty="0"/>
              <a:t>Van </a:t>
            </a:r>
            <a:r>
              <a:rPr lang="nl-NL" dirty="0">
                <a:hlinkClick r:id="rId3"/>
              </a:rPr>
              <a:t>kinderboeken.nl</a:t>
            </a:r>
            <a:r>
              <a:rPr lang="nl-NL" dirty="0"/>
              <a:t>:</a:t>
            </a:r>
          </a:p>
          <a:p>
            <a:r>
              <a:rPr lang="nl-NL" dirty="0"/>
              <a:t>“Het thema van de 71e Kinderboekenweek is ‘Vol avontuur!’. In een boek is avontuur immers nooit ver weg! Van woeste zeeën tot betoverende landen, een groot geheim tot een spannend mysterie, je kunt het je zo gek niet bedenken of het is wel te beleven met een kinderboek. De Kinderboekenweek van 2025 draait om het beleven van spannende verhalen vanuit je luie stoel of warme bed. Ga mee op avontuur!”</a:t>
            </a:r>
          </a:p>
          <a:p>
            <a:r>
              <a:rPr lang="nl-NL" dirty="0"/>
              <a:t>En van </a:t>
            </a:r>
            <a:r>
              <a:rPr lang="nl-NL" dirty="0">
                <a:hlinkClick r:id="rId4"/>
              </a:rPr>
              <a:t>nu.nl</a:t>
            </a:r>
            <a:r>
              <a:rPr lang="nl-NL" dirty="0"/>
              <a:t>:</a:t>
            </a:r>
          </a:p>
          <a:p>
            <a:r>
              <a:rPr lang="nl-NL" dirty="0"/>
              <a:t>“Het boek De wonderverteller van Lida Dijkstra is woensdag bekroond met de Gouden Griffel 2025. De jury is diep onder de indruk van de manier waarop de auteur een geschiedenis in een nieuwe vorm tot leven brengt.</a:t>
            </a:r>
          </a:p>
          <a:p>
            <a:r>
              <a:rPr lang="nl-NL" dirty="0"/>
              <a:t>"Beroemde verhalen een nieuw leven meegeven. Dat is de kracht van Dijkstra", luidt het juryrapport.”</a:t>
            </a:r>
          </a:p>
        </p:txBody>
      </p:sp>
      <p:pic>
        <p:nvPicPr>
          <p:cNvPr id="5" name="Afbeelding 4">
            <a:extLst>
              <a:ext uri="{FF2B5EF4-FFF2-40B4-BE49-F238E27FC236}">
                <a16:creationId xmlns:a16="http://schemas.microsoft.com/office/drawing/2014/main" id="{9CFE5E0E-896B-A598-7460-7D5D6E4B7B55}"/>
              </a:ext>
            </a:extLst>
          </p:cNvPr>
          <p:cNvPicPr>
            <a:picLocks noChangeAspect="1"/>
          </p:cNvPicPr>
          <p:nvPr/>
        </p:nvPicPr>
        <p:blipFill>
          <a:blip r:embed="rId5"/>
          <a:stretch>
            <a:fillRect/>
          </a:stretch>
        </p:blipFill>
        <p:spPr>
          <a:xfrm>
            <a:off x="6698443" y="1960549"/>
            <a:ext cx="5056234" cy="2936902"/>
          </a:xfrm>
          <a:prstGeom prst="rect">
            <a:avLst/>
          </a:prstGeom>
        </p:spPr>
      </p:pic>
    </p:spTree>
    <p:extLst>
      <p:ext uri="{BB962C8B-B14F-4D97-AF65-F5344CB8AC3E}">
        <p14:creationId xmlns:p14="http://schemas.microsoft.com/office/powerpoint/2010/main" val="41150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24304"/>
            <a:ext cx="6928070" cy="4939862"/>
          </a:xfrm>
        </p:spPr>
        <p:txBody>
          <a:bodyPr>
            <a:noAutofit/>
          </a:bodyPr>
          <a:lstStyle/>
          <a:p>
            <a:r>
              <a:rPr lang="nl-NL" sz="1400" dirty="0"/>
              <a:t>Het thema van deze Kinderboekenweek is “Vol avontuur” en de Gouden Griffel, de prijs voor het beste kinderboek, ging dus naar een boek over oude avonturen.</a:t>
            </a:r>
          </a:p>
          <a:p>
            <a:r>
              <a:rPr lang="nl-NL" sz="1400" dirty="0"/>
              <a:t>Oude avonturen in een nieuw jasje. Heb jij toevallig het oude avontuur herkent in het verhaal van Melle?</a:t>
            </a:r>
          </a:p>
          <a:p>
            <a:r>
              <a:rPr lang="nl-NL" sz="1400" dirty="0"/>
              <a:t>Nee? In haar droom beleefde Melle het verhaal van Amelia </a:t>
            </a:r>
            <a:r>
              <a:rPr lang="nl-NL" sz="1400" dirty="0" err="1"/>
              <a:t>Earhart</a:t>
            </a:r>
            <a:r>
              <a:rPr lang="nl-NL" sz="1400" dirty="0"/>
              <a:t>. Ken je die? In het kort: “Amelia </a:t>
            </a:r>
            <a:r>
              <a:rPr lang="nl-NL" sz="1400" dirty="0" err="1"/>
              <a:t>Earhart</a:t>
            </a:r>
            <a:r>
              <a:rPr lang="nl-NL" sz="1400" dirty="0"/>
              <a:t> was een Amerikaanse luchtvaartpionier. Ze was de eerste vrouw die solo de Atlantische Oceaan overvloog. Haar grootste ambitie was een vlucht rond de wereld, maar tijdens deze expeditie in 1937 verdween ze spoorloos boven de Grote Oceaan. Haar verdwijning blijft een van de grootste mysteries uit de geschiedenis.” (volgens Googel Gemini) </a:t>
            </a:r>
          </a:p>
          <a:p>
            <a:r>
              <a:rPr lang="nl-NL" sz="1400" dirty="0"/>
              <a:t>Welk avontuur zou jij wel willen (her)beleven? Bespreek de stelling(en) op de volgende dia(’s). </a:t>
            </a:r>
          </a:p>
        </p:txBody>
      </p:sp>
      <p:pic>
        <p:nvPicPr>
          <p:cNvPr id="6" name="Afbeelding 5" descr="Afbeelding met tekenfilm, clipart, illustratie, Tekenfilm&#10;&#10;Door AI gegenereerde inhoud is mogelijk onjuist.">
            <a:extLst>
              <a:ext uri="{FF2B5EF4-FFF2-40B4-BE49-F238E27FC236}">
                <a16:creationId xmlns:a16="http://schemas.microsoft.com/office/drawing/2014/main" id="{94810373-76CF-1642-3CC5-8F2FF38ED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021" y="359979"/>
            <a:ext cx="2046014" cy="3069021"/>
          </a:xfrm>
          <a:prstGeom prst="rect">
            <a:avLst/>
          </a:prstGeom>
        </p:spPr>
      </p:pic>
      <p:pic>
        <p:nvPicPr>
          <p:cNvPr id="7" name="Afbeelding 6">
            <a:extLst>
              <a:ext uri="{FF2B5EF4-FFF2-40B4-BE49-F238E27FC236}">
                <a16:creationId xmlns:a16="http://schemas.microsoft.com/office/drawing/2014/main" id="{7BB6645E-B63B-3CB2-C5F6-9F445BEF71C5}"/>
              </a:ext>
            </a:extLst>
          </p:cNvPr>
          <p:cNvPicPr>
            <a:picLocks noChangeAspect="1"/>
          </p:cNvPicPr>
          <p:nvPr/>
        </p:nvPicPr>
        <p:blipFill>
          <a:blip r:embed="rId4"/>
          <a:stretch>
            <a:fillRect/>
          </a:stretch>
        </p:blipFill>
        <p:spPr>
          <a:xfrm>
            <a:off x="7537669" y="3584331"/>
            <a:ext cx="4435366" cy="2217683"/>
          </a:xfrm>
          <a:prstGeom prst="rect">
            <a:avLst/>
          </a:prstGeom>
        </p:spPr>
      </p:pic>
      <p:sp>
        <p:nvSpPr>
          <p:cNvPr id="8" name="Tekstvak 7">
            <a:extLst>
              <a:ext uri="{FF2B5EF4-FFF2-40B4-BE49-F238E27FC236}">
                <a16:creationId xmlns:a16="http://schemas.microsoft.com/office/drawing/2014/main" id="{D0A58E49-9DAE-7621-6387-EF1722EB6603}"/>
              </a:ext>
            </a:extLst>
          </p:cNvPr>
          <p:cNvSpPr txBox="1"/>
          <p:nvPr/>
        </p:nvSpPr>
        <p:spPr>
          <a:xfrm>
            <a:off x="9927021" y="5588013"/>
            <a:ext cx="2427891" cy="369332"/>
          </a:xfrm>
          <a:prstGeom prst="rect">
            <a:avLst/>
          </a:prstGeom>
          <a:noFill/>
        </p:spPr>
        <p:txBody>
          <a:bodyPr wrap="square" rtlCol="0">
            <a:spAutoFit/>
          </a:bodyPr>
          <a:lstStyle/>
          <a:p>
            <a:r>
              <a:rPr lang="nl-NL" sz="900" dirty="0"/>
              <a:t>Bron afbeelding: </a:t>
            </a:r>
            <a:r>
              <a:rPr lang="nl-NL" sz="900" dirty="0">
                <a:hlinkClick r:id="rId5"/>
              </a:rPr>
              <a:t>https://www.history.nl/nl</a:t>
            </a:r>
            <a:r>
              <a:rPr lang="nl-NL" sz="900" dirty="0"/>
              <a:t> </a:t>
            </a:r>
          </a:p>
        </p:txBody>
      </p:sp>
    </p:spTree>
    <p:extLst>
      <p:ext uri="{BB962C8B-B14F-4D97-AF65-F5344CB8AC3E}">
        <p14:creationId xmlns:p14="http://schemas.microsoft.com/office/powerpoint/2010/main" val="229955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“Mijn leukste avonturen beleef ik online.”</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“Ik maak liever zelf iets mee, dan dat ik er over lees.”</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“Games hebben de plaats van boeken ingenomen.”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00763"/>
            <a:ext cx="8198070" cy="4370023"/>
          </a:xfrm>
        </p:spPr>
        <p:txBody>
          <a:bodyPr>
            <a:noAutofit/>
          </a:bodyPr>
          <a:lstStyle/>
          <a:p>
            <a:r>
              <a:rPr lang="nl-NL" sz="1400" dirty="0">
                <a:solidFill>
                  <a:schemeClr val="bg1"/>
                </a:solidFill>
              </a:rPr>
              <a:t>Stop een oud verhaal in een nieuw jasje.</a:t>
            </a:r>
          </a:p>
          <a:p>
            <a:r>
              <a:rPr lang="nl-NL" sz="1400" dirty="0">
                <a:solidFill>
                  <a:schemeClr val="bg1"/>
                </a:solidFill>
              </a:rPr>
              <a:t>Doe dat helemaal op jouw eigen wijze. Maar volg wel de volgende stappen:</a:t>
            </a:r>
          </a:p>
          <a:p>
            <a:pPr marL="342900" indent="-342900">
              <a:buAutoNum type="arabicParenR"/>
            </a:pPr>
            <a:r>
              <a:rPr lang="nl-NL" sz="1400" dirty="0">
                <a:solidFill>
                  <a:schemeClr val="bg1"/>
                </a:solidFill>
              </a:rPr>
              <a:t>Welk verhaal ga je vertellen?</a:t>
            </a:r>
          </a:p>
          <a:p>
            <a:pPr marL="342900" indent="-342900">
              <a:buAutoNum type="arabicParenR"/>
            </a:pPr>
            <a:r>
              <a:rPr lang="nl-NL" sz="1400" dirty="0">
                <a:solidFill>
                  <a:schemeClr val="bg1"/>
                </a:solidFill>
              </a:rPr>
              <a:t>Verdeel het verhaal in:</a:t>
            </a:r>
          </a:p>
          <a:p>
            <a:pPr marL="1085850" lvl="1" indent="-342900">
              <a:buAutoNum type="arabicParenR"/>
            </a:pPr>
            <a:r>
              <a:rPr lang="nl-NL" sz="1200" dirty="0">
                <a:solidFill>
                  <a:schemeClr val="bg1"/>
                </a:solidFill>
              </a:rPr>
              <a:t>Een inleiding (start)</a:t>
            </a:r>
          </a:p>
          <a:p>
            <a:pPr marL="1085850" lvl="1" indent="-342900">
              <a:buAutoNum type="arabicParenR"/>
            </a:pPr>
            <a:r>
              <a:rPr lang="nl-NL" sz="1200" dirty="0">
                <a:solidFill>
                  <a:schemeClr val="bg1"/>
                </a:solidFill>
              </a:rPr>
              <a:t>Een beschrijving van de hoofdpersonen (opbouw)</a:t>
            </a:r>
          </a:p>
          <a:p>
            <a:pPr marL="1085850" lvl="1" indent="-342900">
              <a:buAutoNum type="arabicParenR"/>
            </a:pPr>
            <a:r>
              <a:rPr lang="nl-NL" sz="1200" dirty="0">
                <a:solidFill>
                  <a:schemeClr val="bg1"/>
                </a:solidFill>
              </a:rPr>
              <a:t>Een spannende gebeurtenis (probleem)</a:t>
            </a:r>
          </a:p>
          <a:p>
            <a:pPr marL="1085850" lvl="1" indent="-342900">
              <a:buAutoNum type="arabicParenR"/>
            </a:pPr>
            <a:r>
              <a:rPr lang="nl-NL" sz="1200" dirty="0">
                <a:solidFill>
                  <a:schemeClr val="bg1"/>
                </a:solidFill>
              </a:rPr>
              <a:t>Hoe die spannende gebeurtenis afloopt (oplossing)</a:t>
            </a:r>
          </a:p>
          <a:p>
            <a:pPr marL="1085850" lvl="1" indent="-342900">
              <a:buAutoNum type="arabicParenR"/>
            </a:pPr>
            <a:r>
              <a:rPr lang="nl-NL" sz="1200" dirty="0">
                <a:solidFill>
                  <a:schemeClr val="bg1"/>
                </a:solidFill>
              </a:rPr>
              <a:t>Zorg dat het verhaal een mooi duidelijk einde heeft.</a:t>
            </a:r>
            <a:endParaRPr lang="nl-NL" sz="1400" dirty="0">
              <a:solidFill>
                <a:schemeClr val="bg1"/>
              </a:solidFill>
            </a:endParaRPr>
          </a:p>
          <a:p>
            <a:pPr marL="342900" indent="-342900">
              <a:buAutoNum type="arabicParenR"/>
            </a:pPr>
            <a:r>
              <a:rPr lang="nl-NL" sz="1400" dirty="0">
                <a:solidFill>
                  <a:schemeClr val="bg1"/>
                </a:solidFill>
              </a:rPr>
              <a:t>Vertel je verhaal in een digitale presentatie (PowerPoint, audio, video of…)</a:t>
            </a:r>
            <a:endParaRPr lang="nl-NL" sz="1200" dirty="0">
              <a:solidFill>
                <a:schemeClr val="bg1"/>
              </a:solidFill>
            </a:endParaRPr>
          </a:p>
          <a:p>
            <a:pPr marL="285750" indent="-285750">
              <a:buFontTx/>
              <a:buChar char="-"/>
            </a:pPr>
            <a:endParaRPr lang="nl-NL" sz="1400" dirty="0">
              <a:solidFill>
                <a:schemeClr val="bg1"/>
              </a:solidFill>
            </a:endParaRPr>
          </a:p>
          <a:p>
            <a:endParaRPr lang="nl-NL" sz="1400" dirty="0">
              <a:solidFill>
                <a:schemeClr val="bg1"/>
              </a:solidFill>
            </a:endParaRPr>
          </a:p>
        </p:txBody>
      </p:sp>
      <p:pic>
        <p:nvPicPr>
          <p:cNvPr id="7" name="Afbeelding 6">
            <a:extLst>
              <a:ext uri="{FF2B5EF4-FFF2-40B4-BE49-F238E27FC236}">
                <a16:creationId xmlns:a16="http://schemas.microsoft.com/office/drawing/2014/main" id="{7DA7D2C8-7F84-F5F1-9503-A0F4E08D1107}"/>
              </a:ext>
            </a:extLst>
          </p:cNvPr>
          <p:cNvPicPr>
            <a:picLocks noChangeAspect="1"/>
          </p:cNvPicPr>
          <p:nvPr/>
        </p:nvPicPr>
        <p:blipFill>
          <a:blip r:embed="rId3"/>
          <a:stretch>
            <a:fillRect/>
          </a:stretch>
        </p:blipFill>
        <p:spPr>
          <a:xfrm>
            <a:off x="7496824" y="1487214"/>
            <a:ext cx="4139677" cy="2928237"/>
          </a:xfrm>
          <a:prstGeom prst="rect">
            <a:avLst/>
          </a:prstGeom>
        </p:spPr>
      </p:pic>
    </p:spTree>
    <p:extLst>
      <p:ext uri="{BB962C8B-B14F-4D97-AF65-F5344CB8AC3E}">
        <p14:creationId xmlns:p14="http://schemas.microsoft.com/office/powerpoint/2010/main" val="3619957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E09D9-C8B7-08B0-1A96-B20BF6F6796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73F1558-EDD3-FD78-733B-32B169FFA882}"/>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BA4AC1F6-D43C-1BC5-9159-1CC86921222E}"/>
              </a:ext>
            </a:extLst>
          </p:cNvPr>
          <p:cNvSpPr>
            <a:spLocks noGrp="1"/>
          </p:cNvSpPr>
          <p:nvPr>
            <p:ph type="body" sz="quarter" idx="12"/>
          </p:nvPr>
        </p:nvSpPr>
        <p:spPr>
          <a:xfrm>
            <a:off x="609599" y="1000763"/>
            <a:ext cx="8755118" cy="4370023"/>
          </a:xfrm>
        </p:spPr>
        <p:txBody>
          <a:bodyPr>
            <a:noAutofit/>
          </a:bodyPr>
          <a:lstStyle/>
          <a:p>
            <a:r>
              <a:rPr lang="nl-NL" sz="1400" dirty="0">
                <a:solidFill>
                  <a:schemeClr val="bg1"/>
                </a:solidFill>
              </a:rPr>
              <a:t>Verhalen om uit te kiezen:</a:t>
            </a:r>
          </a:p>
          <a:p>
            <a:pPr marL="285750" indent="-285750">
              <a:buFontTx/>
              <a:buChar char="-"/>
            </a:pPr>
            <a:r>
              <a:rPr lang="nl-NL" sz="1400" dirty="0">
                <a:solidFill>
                  <a:schemeClr val="bg1"/>
                </a:solidFill>
              </a:rPr>
              <a:t>De Slag bij Waterloo vertelt vanuit het perspectief van het paard van Napoleon.</a:t>
            </a:r>
          </a:p>
          <a:p>
            <a:pPr marL="285750" indent="-285750">
              <a:buFontTx/>
              <a:buChar char="-"/>
            </a:pPr>
            <a:r>
              <a:rPr lang="nl-NL" sz="1400" dirty="0">
                <a:solidFill>
                  <a:schemeClr val="bg1"/>
                </a:solidFill>
              </a:rPr>
              <a:t>Roodkapje, maar dan vertelt vanuit het perspectief van de wolf en in een modern jasje.</a:t>
            </a:r>
          </a:p>
          <a:p>
            <a:pPr marL="285750" indent="-285750">
              <a:buFontTx/>
              <a:buChar char="-"/>
            </a:pPr>
            <a:r>
              <a:rPr lang="nl-NL" sz="1400" dirty="0">
                <a:solidFill>
                  <a:schemeClr val="bg1"/>
                </a:solidFill>
              </a:rPr>
              <a:t>Hoe Mona Lisa met Leonardo da Vinci kennismaakte en door hem geschilderd werd.</a:t>
            </a:r>
          </a:p>
          <a:p>
            <a:pPr marL="285750" indent="-285750">
              <a:buFontTx/>
              <a:buChar char="-"/>
            </a:pPr>
            <a:r>
              <a:rPr lang="nl-NL" sz="1400" dirty="0">
                <a:solidFill>
                  <a:schemeClr val="bg1"/>
                </a:solidFill>
              </a:rPr>
              <a:t>Jouw tijdreis en kennismaking met Jan </a:t>
            </a:r>
            <a:r>
              <a:rPr lang="nl-NL" sz="1400" dirty="0" err="1">
                <a:solidFill>
                  <a:schemeClr val="bg1"/>
                </a:solidFill>
              </a:rPr>
              <a:t>Adriaanszoon</a:t>
            </a:r>
            <a:r>
              <a:rPr lang="nl-NL" sz="1400" dirty="0">
                <a:solidFill>
                  <a:schemeClr val="bg1"/>
                </a:solidFill>
              </a:rPr>
              <a:t> </a:t>
            </a:r>
            <a:r>
              <a:rPr lang="nl-NL" sz="1400" dirty="0" err="1">
                <a:solidFill>
                  <a:schemeClr val="bg1"/>
                </a:solidFill>
              </a:rPr>
              <a:t>Leeghwater</a:t>
            </a:r>
            <a:r>
              <a:rPr lang="nl-NL" sz="1400" dirty="0">
                <a:solidFill>
                  <a:schemeClr val="bg1"/>
                </a:solidFill>
              </a:rPr>
              <a:t>.</a:t>
            </a:r>
          </a:p>
          <a:p>
            <a:pPr marL="285750" indent="-285750">
              <a:buFontTx/>
              <a:buChar char="-"/>
            </a:pPr>
            <a:r>
              <a:rPr lang="nl-NL" sz="1400" dirty="0">
                <a:solidFill>
                  <a:schemeClr val="bg1"/>
                </a:solidFill>
              </a:rPr>
              <a:t>Het dagboek van Edith Frank (de moeder van Anne)</a:t>
            </a:r>
          </a:p>
          <a:p>
            <a:endParaRPr lang="nl-NL" sz="1400" dirty="0">
              <a:solidFill>
                <a:schemeClr val="bg1"/>
              </a:solidFill>
            </a:endParaRPr>
          </a:p>
          <a:p>
            <a:r>
              <a:rPr lang="nl-NL" sz="1400" dirty="0">
                <a:solidFill>
                  <a:schemeClr val="bg1"/>
                </a:solidFill>
              </a:rPr>
              <a:t>Je mag natuurlijk ook zelf iets bedenken. Zolang er maar ergens een oud verhaal inzit, wat jij nieuw vertelt. Zorg wel dat het oude verhaal historisch correct is… Doe onderzoek… Gebruik bijvoorbeeld </a:t>
            </a:r>
            <a:r>
              <a:rPr lang="nl-NL" sz="1400" dirty="0">
                <a:solidFill>
                  <a:schemeClr val="accent4"/>
                </a:solidFill>
                <a:hlinkClick r:id="rId3">
                  <a:extLst>
                    <a:ext uri="{A12FA001-AC4F-418D-AE19-62706E023703}">
                      <ahyp:hlinkClr xmlns:ahyp="http://schemas.microsoft.com/office/drawing/2018/hyperlinkcolor" val="tx"/>
                    </a:ext>
                  </a:extLst>
                </a:hlinkClick>
              </a:rPr>
              <a:t>jeugdbieb.nl</a:t>
            </a:r>
            <a:r>
              <a:rPr lang="nl-NL" sz="1400" dirty="0">
                <a:solidFill>
                  <a:schemeClr val="accent4"/>
                </a:solidFill>
              </a:rPr>
              <a:t> </a:t>
            </a:r>
            <a:r>
              <a:rPr lang="nl-NL" sz="1400" dirty="0">
                <a:solidFill>
                  <a:schemeClr val="bg1"/>
                </a:solidFill>
              </a:rPr>
              <a:t>en</a:t>
            </a:r>
            <a:r>
              <a:rPr lang="nl-NL" sz="1400" dirty="0">
                <a:solidFill>
                  <a:schemeClr val="accent4"/>
                </a:solidFill>
              </a:rPr>
              <a:t> </a:t>
            </a:r>
            <a:r>
              <a:rPr lang="nl-NL" sz="1400" dirty="0">
                <a:solidFill>
                  <a:schemeClr val="accent4"/>
                </a:solidFill>
                <a:hlinkClick r:id="rId4">
                  <a:extLst>
                    <a:ext uri="{A12FA001-AC4F-418D-AE19-62706E023703}">
                      <ahyp:hlinkClr xmlns:ahyp="http://schemas.microsoft.com/office/drawing/2018/hyperlinkcolor" val="tx"/>
                    </a:ext>
                  </a:extLst>
                </a:hlinkClick>
              </a:rPr>
              <a:t>entoen.nu</a:t>
            </a:r>
            <a:r>
              <a:rPr lang="nl-NL" sz="1400" dirty="0">
                <a:solidFill>
                  <a:schemeClr val="accent4"/>
                </a:solidFill>
              </a:rPr>
              <a:t>.</a:t>
            </a:r>
          </a:p>
          <a:p>
            <a:endParaRPr lang="nl-NL" sz="1400" dirty="0">
              <a:solidFill>
                <a:schemeClr val="bg1"/>
              </a:solidFill>
            </a:endParaRPr>
          </a:p>
          <a:p>
            <a:pPr marL="285750" indent="-285750">
              <a:buFontTx/>
              <a:buChar char="-"/>
            </a:pPr>
            <a:endParaRPr lang="nl-NL" sz="1400" dirty="0">
              <a:solidFill>
                <a:schemeClr val="bg1"/>
              </a:solidFill>
            </a:endParaRPr>
          </a:p>
          <a:p>
            <a:endParaRPr lang="nl-NL" sz="1400" dirty="0">
              <a:solidFill>
                <a:schemeClr val="bg1"/>
              </a:solidFill>
            </a:endParaRPr>
          </a:p>
        </p:txBody>
      </p:sp>
      <p:pic>
        <p:nvPicPr>
          <p:cNvPr id="8" name="Afbeelding 7" descr="Afbeelding met wiel, transport, band, voertuig&#10;&#10;Door AI gegenereerde inhoud is mogelijk onjuist.">
            <a:extLst>
              <a:ext uri="{FF2B5EF4-FFF2-40B4-BE49-F238E27FC236}">
                <a16:creationId xmlns:a16="http://schemas.microsoft.com/office/drawing/2014/main" id="{E3F7AF19-00BA-5E87-25CD-E59377827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6962">
            <a:off x="8891958" y="950449"/>
            <a:ext cx="2986075" cy="2986075"/>
          </a:xfrm>
          <a:prstGeom prst="rect">
            <a:avLst/>
          </a:prstGeom>
        </p:spPr>
      </p:pic>
    </p:spTree>
    <p:extLst>
      <p:ext uri="{BB962C8B-B14F-4D97-AF65-F5344CB8AC3E}">
        <p14:creationId xmlns:p14="http://schemas.microsoft.com/office/powerpoint/2010/main" val="2966548468"/>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3966</TotalTime>
  <Words>1328</Words>
  <Application>Microsoft Office PowerPoint</Application>
  <PresentationFormat>Breedbeeld</PresentationFormat>
  <Paragraphs>91</Paragraphs>
  <Slides>14</Slides>
  <Notes>10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74</cp:revision>
  <dcterms:created xsi:type="dcterms:W3CDTF">2025-03-13T12:26:38Z</dcterms:created>
  <dcterms:modified xsi:type="dcterms:W3CDTF">2025-09-26T11:33:26Z</dcterms:modified>
</cp:coreProperties>
</file>