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96" r:id="rId5"/>
    <p:sldId id="259" r:id="rId6"/>
    <p:sldId id="260" r:id="rId7"/>
    <p:sldId id="261" r:id="rId8"/>
    <p:sldId id="288" r:id="rId9"/>
    <p:sldId id="306" r:id="rId10"/>
    <p:sldId id="307" r:id="rId11"/>
    <p:sldId id="305" r:id="rId12"/>
    <p:sldId id="264" r:id="rId13"/>
    <p:sldId id="265" r:id="rId14"/>
    <p:sldId id="294" r:id="rId15"/>
    <p:sldId id="302"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09" autoAdjust="0"/>
  </p:normalViewPr>
  <p:slideViewPr>
    <p:cSldViewPr snapToGrid="0">
      <p:cViewPr varScale="1">
        <p:scale>
          <a:sx n="91" d="100"/>
          <a:sy n="91" d="100"/>
        </p:scale>
        <p:origin x="135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55F1-DAC8-45FF-AE94-8D08E98FA4FB}" type="datetimeFigureOut">
              <a:rPr lang="nl-NL" smtClean="0"/>
              <a:t>18-9-2025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F96-ACCF-45F3-93A2-B308BC42A2F8}" type="slidenum">
              <a:rPr lang="nl-NL" smtClean="0"/>
              <a:t>‹nr.›</a:t>
            </a:fld>
            <a:endParaRPr lang="nl-NL"/>
          </a:p>
        </p:txBody>
      </p:sp>
    </p:spTree>
    <p:extLst>
      <p:ext uri="{BB962C8B-B14F-4D97-AF65-F5344CB8AC3E}">
        <p14:creationId xmlns:p14="http://schemas.microsoft.com/office/powerpoint/2010/main" val="425836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a:t>
            </a:fld>
            <a:endParaRPr lang="nl-NL"/>
          </a:p>
        </p:txBody>
      </p:sp>
    </p:spTree>
    <p:extLst>
      <p:ext uri="{BB962C8B-B14F-4D97-AF65-F5344CB8AC3E}">
        <p14:creationId xmlns:p14="http://schemas.microsoft.com/office/powerpoint/2010/main" val="618503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14</a:t>
            </a:fld>
            <a:endParaRPr lang="nl-NL"/>
          </a:p>
        </p:txBody>
      </p:sp>
    </p:spTree>
    <p:extLst>
      <p:ext uri="{BB962C8B-B14F-4D97-AF65-F5344CB8AC3E}">
        <p14:creationId xmlns:p14="http://schemas.microsoft.com/office/powerpoint/2010/main" val="1008664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67E0D-5065-3FF6-BADF-C46B9CAA524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A858B0B-11CE-FCF3-6ED3-C99E34B452E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5960605-003E-9C54-E7FC-13905EA7F2EB}"/>
              </a:ext>
            </a:extLst>
          </p:cNvPr>
          <p:cNvSpPr>
            <a:spLocks noGrp="1"/>
          </p:cNvSpPr>
          <p:nvPr>
            <p:ph type="body" idx="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DF3B1E5D-A264-A260-4EE2-888E32A7DFD7}"/>
              </a:ext>
            </a:extLst>
          </p:cNvPr>
          <p:cNvSpPr>
            <a:spLocks noGrp="1"/>
          </p:cNvSpPr>
          <p:nvPr>
            <p:ph type="sldNum" sz="quarter" idx="5"/>
          </p:nvPr>
        </p:nvSpPr>
        <p:spPr/>
        <p:txBody>
          <a:bodyPr/>
          <a:lstStyle/>
          <a:p>
            <a:fld id="{50240F96-ACCF-45F3-93A2-B308BC42A2F8}" type="slidenum">
              <a:rPr lang="nl-NL" smtClean="0"/>
              <a:t>15</a:t>
            </a:fld>
            <a:endParaRPr lang="nl-NL"/>
          </a:p>
        </p:txBody>
      </p:sp>
    </p:spTree>
    <p:extLst>
      <p:ext uri="{BB962C8B-B14F-4D97-AF65-F5344CB8AC3E}">
        <p14:creationId xmlns:p14="http://schemas.microsoft.com/office/powerpoint/2010/main" val="576507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3</a:t>
            </a:fld>
            <a:endParaRPr lang="nl-NL"/>
          </a:p>
        </p:txBody>
      </p:sp>
    </p:spTree>
    <p:extLst>
      <p:ext uri="{BB962C8B-B14F-4D97-AF65-F5344CB8AC3E}">
        <p14:creationId xmlns:p14="http://schemas.microsoft.com/office/powerpoint/2010/main" val="3572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4</a:t>
            </a:fld>
            <a:endParaRPr lang="nl-NL"/>
          </a:p>
        </p:txBody>
      </p:sp>
    </p:spTree>
    <p:extLst>
      <p:ext uri="{BB962C8B-B14F-4D97-AF65-F5344CB8AC3E}">
        <p14:creationId xmlns:p14="http://schemas.microsoft.com/office/powerpoint/2010/main" val="193597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365236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2AFC8-4F85-0291-64E1-843A368AE86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9C1F4D8-6410-A3C7-1F20-C3A13D27CDE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22B774F-1621-C4B0-3114-AE344731645B}"/>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F23835C9-4647-F7FB-836E-8498224C3BF8}"/>
              </a:ext>
            </a:extLst>
          </p:cNvPr>
          <p:cNvSpPr>
            <a:spLocks noGrp="1"/>
          </p:cNvSpPr>
          <p:nvPr>
            <p:ph type="sldNum" sz="quarter" idx="5"/>
          </p:nvPr>
        </p:nvSpPr>
        <p:spPr/>
        <p:txBody>
          <a:bodyPr/>
          <a:lstStyle/>
          <a:p>
            <a:fld id="{50240F96-ACCF-45F3-93A2-B308BC42A2F8}" type="slidenum">
              <a:rPr lang="nl-NL" smtClean="0"/>
              <a:t>9</a:t>
            </a:fld>
            <a:endParaRPr lang="nl-NL"/>
          </a:p>
        </p:txBody>
      </p:sp>
    </p:spTree>
    <p:extLst>
      <p:ext uri="{BB962C8B-B14F-4D97-AF65-F5344CB8AC3E}">
        <p14:creationId xmlns:p14="http://schemas.microsoft.com/office/powerpoint/2010/main" val="3055307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94930-F59D-6FED-1911-E3945C472AC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7FEDF65-1D91-8D40-3222-86847FB455B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1C376E7-F674-F167-BD2F-B49C106797C1}"/>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AE0BB6EB-25B7-CE4C-AC17-69A81D07D35B}"/>
              </a:ext>
            </a:extLst>
          </p:cNvPr>
          <p:cNvSpPr>
            <a:spLocks noGrp="1"/>
          </p:cNvSpPr>
          <p:nvPr>
            <p:ph type="sldNum" sz="quarter" idx="5"/>
          </p:nvPr>
        </p:nvSpPr>
        <p:spPr/>
        <p:txBody>
          <a:bodyPr/>
          <a:lstStyle/>
          <a:p>
            <a:fld id="{50240F96-ACCF-45F3-93A2-B308BC42A2F8}" type="slidenum">
              <a:rPr lang="nl-NL" smtClean="0"/>
              <a:t>10</a:t>
            </a:fld>
            <a:endParaRPr lang="nl-NL"/>
          </a:p>
        </p:txBody>
      </p:sp>
    </p:spTree>
    <p:extLst>
      <p:ext uri="{BB962C8B-B14F-4D97-AF65-F5344CB8AC3E}">
        <p14:creationId xmlns:p14="http://schemas.microsoft.com/office/powerpoint/2010/main" val="2049955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18-9-2025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856385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1629003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74767519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493030246"/>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4069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076802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003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7739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18-9-2025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1612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17780584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59860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415670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38878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55383670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08000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3475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728774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18-9-2025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412292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leesbevorderingindeklas.nl/book-review/500-appjes-die-ik-niet-wil-lezen/" TargetMode="External"/><Relationship Id="rId2" Type="http://schemas.openxmlformats.org/officeDocument/2006/relationships/hyperlink" Target="https://leesbevorderingindeklas.nl/book-review/schatpakkers/" TargetMode="Externa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jeugdjournaal.nl/artikel/2582907-podcast-waarom-is-pesten-niet-verboden"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hyperlink" Target="https://www.zapp.nl/programmas/nos-jeugdjournaal-podcas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6.jpg"/><Relationship Id="rId5" Type="http://schemas.openxmlformats.org/officeDocument/2006/relationships/image" Target="../media/image25.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iB_hmwTOgKA"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hyperlink" Target="https://mediabegrip.nl/voor-leerkrachten/week-16-zeg-dag-tegen-pesten-groep-5-6/"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video" Target="https://www.youtube.com/embed/FB1uTP-15MU?feature=oembed" TargetMode="External"/><Relationship Id="rId5" Type="http://schemas.openxmlformats.org/officeDocument/2006/relationships/image" Target="../media/image12.jpeg"/><Relationship Id="rId4" Type="http://schemas.openxmlformats.org/officeDocument/2006/relationships/hyperlink" Target="https://www.weektegenpesten.nl/over-on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slide" Target="slide10.xml"/><Relationship Id="rId5" Type="http://schemas.openxmlformats.org/officeDocument/2006/relationships/image" Target="../media/image16.png"/><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9988DAB-EF75-D7F3-D617-A158AD5A44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205" r="30633" b="167"/>
          <a:stretch>
            <a:fillRect/>
          </a:stretch>
        </p:blipFill>
        <p:spPr>
          <a:xfrm>
            <a:off x="7304690" y="0"/>
            <a:ext cx="4887310" cy="5592695"/>
          </a:xfrm>
        </p:spPr>
      </p:pic>
      <p:sp>
        <p:nvSpPr>
          <p:cNvPr id="10" name="Text Placeholder 2">
            <a:extLst>
              <a:ext uri="{FF2B5EF4-FFF2-40B4-BE49-F238E27FC236}">
                <a16:creationId xmlns:a16="http://schemas.microsoft.com/office/drawing/2014/main" id="{2770B2AC-19BE-7B78-0BB0-ADBCEDE58EE4}"/>
              </a:ext>
            </a:extLst>
          </p:cNvPr>
          <p:cNvSpPr>
            <a:spLocks noGrp="1"/>
          </p:cNvSpPr>
          <p:nvPr>
            <p:ph type="body" sz="quarter" idx="11"/>
          </p:nvPr>
        </p:nvSpPr>
        <p:spPr>
          <a:xfrm>
            <a:off x="615662" y="1784504"/>
            <a:ext cx="5480338" cy="2233914"/>
          </a:xfrm>
        </p:spPr>
        <p:txBody>
          <a:bodyPr/>
          <a:lstStyle/>
          <a:p>
            <a:r>
              <a:rPr lang="nl-NL" dirty="0"/>
              <a:t>Kijk eens m</a:t>
            </a:r>
            <a:r>
              <a:rPr lang="nl-NL" noProof="0" dirty="0"/>
              <a:t>et een andere bril</a:t>
            </a:r>
          </a:p>
        </p:txBody>
      </p:sp>
      <p:sp>
        <p:nvSpPr>
          <p:cNvPr id="12" name="Text Placeholder 3">
            <a:extLst>
              <a:ext uri="{FF2B5EF4-FFF2-40B4-BE49-F238E27FC236}">
                <a16:creationId xmlns:a16="http://schemas.microsoft.com/office/drawing/2014/main" id="{E6EEB4FA-E1DA-101E-37FD-6F119013107F}"/>
              </a:ext>
            </a:extLst>
          </p:cNvPr>
          <p:cNvSpPr>
            <a:spLocks noGrp="1"/>
          </p:cNvSpPr>
          <p:nvPr>
            <p:ph type="body" sz="quarter" idx="14"/>
          </p:nvPr>
        </p:nvSpPr>
        <p:spPr>
          <a:xfrm>
            <a:off x="612959" y="397035"/>
            <a:ext cx="3634186" cy="370376"/>
          </a:xfrm>
        </p:spPr>
        <p:txBody>
          <a:bodyPr>
            <a:normAutofit fontScale="85000" lnSpcReduction="10000"/>
          </a:bodyPr>
          <a:lstStyle/>
          <a:p>
            <a:r>
              <a:rPr lang="en-US" dirty="0"/>
              <a:t>Week 39, 2025 – Groep 7/8 </a:t>
            </a:r>
            <a:r>
              <a:rPr lang="en-US" dirty="0" err="1"/>
              <a:t>en</a:t>
            </a:r>
            <a:r>
              <a:rPr lang="en-US" dirty="0"/>
              <a:t> Klas 1/2</a:t>
            </a:r>
          </a:p>
        </p:txBody>
      </p:sp>
    </p:spTree>
    <p:extLst>
      <p:ext uri="{BB962C8B-B14F-4D97-AF65-F5344CB8AC3E}">
        <p14:creationId xmlns:p14="http://schemas.microsoft.com/office/powerpoint/2010/main" val="1591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859FC-F136-F61F-0280-A200191C744B}"/>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ED7455D-31DF-4DF1-9BF4-5DA711328068}"/>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r>
              <a:rPr lang="nl-NL" dirty="0">
                <a:solidFill>
                  <a:schemeClr val="bg1"/>
                </a:solidFill>
              </a:rPr>
              <a:t>Het Positief Portfolio.</a:t>
            </a:r>
          </a:p>
          <a:p>
            <a:endParaRPr lang="nl-NL" dirty="0"/>
          </a:p>
        </p:txBody>
      </p:sp>
      <p:sp>
        <p:nvSpPr>
          <p:cNvPr id="3" name="Tijdelijke aanduiding voor tekst 2">
            <a:extLst>
              <a:ext uri="{FF2B5EF4-FFF2-40B4-BE49-F238E27FC236}">
                <a16:creationId xmlns:a16="http://schemas.microsoft.com/office/drawing/2014/main" id="{E9767A2B-F80B-6DE9-59A5-B65B389522F0}"/>
              </a:ext>
            </a:extLst>
          </p:cNvPr>
          <p:cNvSpPr>
            <a:spLocks noGrp="1"/>
          </p:cNvSpPr>
          <p:nvPr>
            <p:ph type="body" sz="quarter" idx="12"/>
          </p:nvPr>
        </p:nvSpPr>
        <p:spPr>
          <a:xfrm>
            <a:off x="609598" y="1000763"/>
            <a:ext cx="8944305" cy="4370023"/>
          </a:xfrm>
        </p:spPr>
        <p:txBody>
          <a:bodyPr>
            <a:noAutofit/>
          </a:bodyPr>
          <a:lstStyle/>
          <a:p>
            <a:r>
              <a:rPr lang="nl-NL" sz="1400" dirty="0">
                <a:solidFill>
                  <a:schemeClr val="bg1"/>
                </a:solidFill>
              </a:rPr>
              <a:t>Vanuit je “stille” rol verwerk je nu al die positieve feedback die je ontvangen hebt in een Positief Portfolio. Dit kun je doen in de vorm van een </a:t>
            </a:r>
            <a:r>
              <a:rPr lang="nl-NL" sz="1400" dirty="0" err="1">
                <a:solidFill>
                  <a:schemeClr val="bg1"/>
                </a:solidFill>
              </a:rPr>
              <a:t>lapboek</a:t>
            </a:r>
            <a:r>
              <a:rPr lang="nl-NL" sz="1400" dirty="0">
                <a:solidFill>
                  <a:schemeClr val="bg1"/>
                </a:solidFill>
              </a:rPr>
              <a:t> of een digitale presentatie. </a:t>
            </a:r>
          </a:p>
          <a:p>
            <a:r>
              <a:rPr lang="nl-NL" sz="1400" dirty="0">
                <a:solidFill>
                  <a:schemeClr val="bg1"/>
                </a:solidFill>
              </a:rPr>
              <a:t>Je mag de door anderen genoemde positieve kanten en talenten aanvullen met eigen voorbeelden. Plak er voor jou inspirerende quotes bij, zoek passende afbeeldingen en symbolen.</a:t>
            </a:r>
          </a:p>
          <a:p>
            <a:r>
              <a:rPr lang="nl-NL" sz="1400" dirty="0">
                <a:solidFill>
                  <a:schemeClr val="bg1"/>
                </a:solidFill>
              </a:rPr>
              <a:t>Maak dit jouw eigen persoonlijke motivatiebron! </a:t>
            </a:r>
          </a:p>
        </p:txBody>
      </p:sp>
      <p:pic>
        <p:nvPicPr>
          <p:cNvPr id="5" name="Afbeelding 4">
            <a:extLst>
              <a:ext uri="{FF2B5EF4-FFF2-40B4-BE49-F238E27FC236}">
                <a16:creationId xmlns:a16="http://schemas.microsoft.com/office/drawing/2014/main" id="{7876232A-A3AA-81A5-21D0-DE0148A1AD18}"/>
              </a:ext>
            </a:extLst>
          </p:cNvPr>
          <p:cNvPicPr>
            <a:picLocks noChangeAspect="1"/>
          </p:cNvPicPr>
          <p:nvPr/>
        </p:nvPicPr>
        <p:blipFill>
          <a:blip r:embed="rId3"/>
          <a:srcRect l="2138" t="17226" r="47379" b="15639"/>
          <a:stretch>
            <a:fillRect/>
          </a:stretch>
        </p:blipFill>
        <p:spPr>
          <a:xfrm>
            <a:off x="8262680" y="3636579"/>
            <a:ext cx="3846787" cy="2890345"/>
          </a:xfrm>
          <a:prstGeom prst="rect">
            <a:avLst/>
          </a:prstGeom>
        </p:spPr>
      </p:pic>
    </p:spTree>
    <p:extLst>
      <p:ext uri="{BB962C8B-B14F-4D97-AF65-F5344CB8AC3E}">
        <p14:creationId xmlns:p14="http://schemas.microsoft.com/office/powerpoint/2010/main" val="2022576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B5D56E0-CF9D-E5B5-8685-B55A037A0485}"/>
              </a:ext>
            </a:extLst>
          </p:cNvPr>
          <p:cNvSpPr>
            <a:spLocks noGrp="1"/>
          </p:cNvSpPr>
          <p:nvPr>
            <p:ph type="body" sz="quarter" idx="11"/>
          </p:nvPr>
        </p:nvSpPr>
        <p:spPr/>
        <p:txBody>
          <a:bodyPr/>
          <a:lstStyle/>
          <a:p>
            <a:r>
              <a:rPr lang="nl-NL" dirty="0">
                <a:solidFill>
                  <a:schemeClr val="bg1"/>
                </a:solidFill>
              </a:rPr>
              <a:t>Boekentips bij deze les:</a:t>
            </a:r>
          </a:p>
        </p:txBody>
      </p:sp>
      <p:sp>
        <p:nvSpPr>
          <p:cNvPr id="3" name="Tijdelijke aanduiding voor tekst 2">
            <a:extLst>
              <a:ext uri="{FF2B5EF4-FFF2-40B4-BE49-F238E27FC236}">
                <a16:creationId xmlns:a16="http://schemas.microsoft.com/office/drawing/2014/main" id="{00706176-7A9B-C43A-8A6E-5DC212BACED5}"/>
              </a:ext>
            </a:extLst>
          </p:cNvPr>
          <p:cNvSpPr>
            <a:spLocks noGrp="1"/>
          </p:cNvSpPr>
          <p:nvPr>
            <p:ph type="body" sz="quarter" idx="12"/>
          </p:nvPr>
        </p:nvSpPr>
        <p:spPr>
          <a:xfrm>
            <a:off x="582549" y="1774601"/>
            <a:ext cx="8677065" cy="3569650"/>
          </a:xfrm>
        </p:spPr>
        <p:txBody>
          <a:bodyPr>
            <a:normAutofit fontScale="55000" lnSpcReduction="20000"/>
          </a:bodyPr>
          <a:lstStyle/>
          <a:p>
            <a:r>
              <a:rPr lang="nl-NL" dirty="0">
                <a:solidFill>
                  <a:schemeClr val="bg1"/>
                </a:solidFill>
              </a:rPr>
              <a:t>Voor 9-12 jaar: Schatpakkers – Pieter Koolwijk</a:t>
            </a:r>
          </a:p>
          <a:p>
            <a:r>
              <a:rPr lang="nl-NL" dirty="0"/>
              <a:t>“</a:t>
            </a:r>
            <a:r>
              <a:rPr lang="nl-NL" dirty="0" err="1"/>
              <a:t>Nevin</a:t>
            </a:r>
            <a:r>
              <a:rPr lang="nl-NL" dirty="0"/>
              <a:t> mag niet gamen, maar moet buiten gaan spelen van haar vader. Stom, vindt ze. Dus neemt zij de autosleutel mee, zodat hij niet naar een voetbalwedstrijd kan. Maar dan laat ze de sleutel in een put vallen…</a:t>
            </a:r>
          </a:p>
          <a:p>
            <a:r>
              <a:rPr lang="nl-NL" dirty="0"/>
              <a:t>Ineens klinkt er een vreemd, hoog stemmetje uit de put. ‘</a:t>
            </a:r>
            <a:r>
              <a:rPr lang="nl-NL" dirty="0" err="1"/>
              <a:t>Ooo</a:t>
            </a:r>
            <a:r>
              <a:rPr lang="nl-NL" dirty="0"/>
              <a:t>… Schat!’ Een donkerblauw handje komt tevoorschijn, graait de sleutel weg en verdwijnt weer. Dan heeft </a:t>
            </a:r>
            <a:r>
              <a:rPr lang="nl-NL" dirty="0" err="1"/>
              <a:t>Nevin</a:t>
            </a:r>
            <a:r>
              <a:rPr lang="nl-NL" dirty="0"/>
              <a:t> een probleem. Dat wordt oorlog thuis… Hoe kan ze haar vader ooit nog onder ogen komen?</a:t>
            </a:r>
          </a:p>
          <a:p>
            <a:r>
              <a:rPr lang="nl-NL" dirty="0"/>
              <a:t>Gelukkig zijn er twee kinderen die haar willen helpen. Kinderen die op school altijd gepest worden. Ook door </a:t>
            </a:r>
            <a:r>
              <a:rPr lang="nl-NL" dirty="0" err="1"/>
              <a:t>Nevin</a:t>
            </a:r>
            <a:r>
              <a:rPr lang="nl-NL" dirty="0"/>
              <a:t>…” (</a:t>
            </a:r>
            <a:r>
              <a:rPr lang="nl-NL" dirty="0">
                <a:solidFill>
                  <a:schemeClr val="accent4"/>
                </a:solidFill>
                <a:hlinkClick r:id="rId2">
                  <a:extLst>
                    <a:ext uri="{A12FA001-AC4F-418D-AE19-62706E023703}">
                      <ahyp:hlinkClr xmlns:ahyp="http://schemas.microsoft.com/office/drawing/2018/hyperlinkcolor" val="tx"/>
                    </a:ext>
                  </a:extLst>
                </a:hlinkClick>
              </a:rPr>
              <a:t>leesbevorderingindeklas.nl</a:t>
            </a:r>
            <a:r>
              <a:rPr lang="nl-NL" dirty="0">
                <a:solidFill>
                  <a:schemeClr val="accent4"/>
                </a:solidFill>
              </a:rPr>
              <a:t>)</a:t>
            </a:r>
          </a:p>
          <a:p>
            <a:r>
              <a:rPr lang="nl-NL" dirty="0">
                <a:solidFill>
                  <a:schemeClr val="bg1"/>
                </a:solidFill>
              </a:rPr>
              <a:t>Voor 12-15 jaar: 500 appjes die ik niet wil lezen – Maren Stoffels</a:t>
            </a:r>
          </a:p>
          <a:p>
            <a:r>
              <a:rPr lang="nl-NL" dirty="0"/>
              <a:t>“Op school wordt </a:t>
            </a:r>
            <a:r>
              <a:rPr lang="nl-NL" dirty="0" err="1"/>
              <a:t>Esper</a:t>
            </a:r>
            <a:r>
              <a:rPr lang="nl-NL" dirty="0"/>
              <a:t> gepest, maar zo dat de meester het niet merkt. Wanneer </a:t>
            </a:r>
            <a:r>
              <a:rPr lang="nl-NL" dirty="0" err="1"/>
              <a:t>Esper</a:t>
            </a:r>
            <a:r>
              <a:rPr lang="nl-NL" dirty="0"/>
              <a:t> aan het einde van de dag thuiskomt, gaat het pesten gewoon door. Sterker nog: het wordt alleen maar erger. Zijn klas maakt een groepsapp aan om foto’s en berichten over </a:t>
            </a:r>
            <a:r>
              <a:rPr lang="nl-NL" dirty="0" err="1"/>
              <a:t>Esper</a:t>
            </a:r>
            <a:r>
              <a:rPr lang="nl-NL" dirty="0"/>
              <a:t> te versturen. Ze laten hem geen seconde met rust – en niemand heeft het in de gaten…” (</a:t>
            </a:r>
            <a:r>
              <a:rPr lang="nl-NL" dirty="0">
                <a:solidFill>
                  <a:schemeClr val="accent4"/>
                </a:solidFill>
                <a:hlinkClick r:id="rId3">
                  <a:extLst>
                    <a:ext uri="{A12FA001-AC4F-418D-AE19-62706E023703}">
                      <ahyp:hlinkClr xmlns:ahyp="http://schemas.microsoft.com/office/drawing/2018/hyperlinkcolor" val="tx"/>
                    </a:ext>
                  </a:extLst>
                </a:hlinkClick>
              </a:rPr>
              <a:t>leesbevorderingindeklas.nl</a:t>
            </a:r>
            <a:r>
              <a:rPr lang="nl-NL" dirty="0">
                <a:solidFill>
                  <a:schemeClr val="accent4"/>
                </a:solidFill>
              </a:rPr>
              <a:t>)</a:t>
            </a:r>
            <a:endParaRPr lang="nl-NL" dirty="0">
              <a:solidFill>
                <a:schemeClr val="bg1"/>
              </a:solidFill>
            </a:endParaRPr>
          </a:p>
        </p:txBody>
      </p:sp>
      <p:pic>
        <p:nvPicPr>
          <p:cNvPr id="4" name="Afbeelding 3">
            <a:extLst>
              <a:ext uri="{FF2B5EF4-FFF2-40B4-BE49-F238E27FC236}">
                <a16:creationId xmlns:a16="http://schemas.microsoft.com/office/drawing/2014/main" id="{84D51DD0-98D7-3219-5133-3703A60C4BC8}"/>
              </a:ext>
            </a:extLst>
          </p:cNvPr>
          <p:cNvPicPr>
            <a:picLocks noChangeAspect="1"/>
          </p:cNvPicPr>
          <p:nvPr/>
        </p:nvPicPr>
        <p:blipFill>
          <a:blip r:embed="rId4"/>
          <a:stretch>
            <a:fillRect/>
          </a:stretch>
        </p:blipFill>
        <p:spPr>
          <a:xfrm>
            <a:off x="10245861" y="2946109"/>
            <a:ext cx="1715978" cy="2490103"/>
          </a:xfrm>
          <a:prstGeom prst="rect">
            <a:avLst/>
          </a:prstGeom>
        </p:spPr>
      </p:pic>
      <p:pic>
        <p:nvPicPr>
          <p:cNvPr id="7" name="Afbeelding 6">
            <a:extLst>
              <a:ext uri="{FF2B5EF4-FFF2-40B4-BE49-F238E27FC236}">
                <a16:creationId xmlns:a16="http://schemas.microsoft.com/office/drawing/2014/main" id="{B75F938C-0E24-2137-D66C-92633A741EC3}"/>
              </a:ext>
            </a:extLst>
          </p:cNvPr>
          <p:cNvPicPr>
            <a:picLocks noChangeAspect="1"/>
          </p:cNvPicPr>
          <p:nvPr/>
        </p:nvPicPr>
        <p:blipFill>
          <a:blip r:embed="rId5"/>
          <a:stretch>
            <a:fillRect/>
          </a:stretch>
        </p:blipFill>
        <p:spPr>
          <a:xfrm>
            <a:off x="9428846" y="893565"/>
            <a:ext cx="1505772" cy="2264319"/>
          </a:xfrm>
          <a:prstGeom prst="rect">
            <a:avLst/>
          </a:prstGeom>
        </p:spPr>
      </p:pic>
    </p:spTree>
    <p:extLst>
      <p:ext uri="{BB962C8B-B14F-4D97-AF65-F5344CB8AC3E}">
        <p14:creationId xmlns:p14="http://schemas.microsoft.com/office/powerpoint/2010/main" val="2256149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90944" y="-84083"/>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8000306" cy="3569650"/>
          </a:xfrm>
        </p:spPr>
        <p:txBody>
          <a:bodyPr>
            <a:normAutofit/>
          </a:bodyPr>
          <a:lstStyle/>
          <a:p>
            <a:r>
              <a:rPr lang="nl-NL" dirty="0">
                <a:solidFill>
                  <a:schemeClr val="bg1"/>
                </a:solidFill>
              </a:rPr>
              <a:t>Laat de leerlingen presenteren. Iedereen presenteert kort Positief Portfolio. Er mag uiteraard positieve feedback gegeven worden!!!</a:t>
            </a: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CFBA90-A6FA-159C-02EE-A9A09D62AB7E}"/>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0623733A-03F7-6CCC-80BA-54B461B36207}"/>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4293861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E14675-9109-D8DC-E669-3266A01F65D5}"/>
              </a:ext>
            </a:extLst>
          </p:cNvPr>
          <p:cNvSpPr>
            <a:spLocks noGrp="1"/>
          </p:cNvSpPr>
          <p:nvPr>
            <p:ph type="body" sz="quarter" idx="11"/>
          </p:nvPr>
        </p:nvSpPr>
        <p:spPr>
          <a:xfrm>
            <a:off x="618177" y="845915"/>
            <a:ext cx="11026902" cy="701041"/>
          </a:xfrm>
        </p:spPr>
        <p:txBody>
          <a:bodyPr/>
          <a:lstStyle/>
          <a:p>
            <a:r>
              <a:rPr lang="nl-NL" dirty="0">
                <a:solidFill>
                  <a:schemeClr val="bg1"/>
                </a:solidFill>
              </a:rPr>
              <a:t>Waarom is pesten niet verboden?</a:t>
            </a:r>
          </a:p>
        </p:txBody>
      </p:sp>
      <p:sp>
        <p:nvSpPr>
          <p:cNvPr id="3" name="Tijdelijke aanduiding voor tekst 2">
            <a:extLst>
              <a:ext uri="{FF2B5EF4-FFF2-40B4-BE49-F238E27FC236}">
                <a16:creationId xmlns:a16="http://schemas.microsoft.com/office/drawing/2014/main" id="{3D918592-4015-6880-23A0-FA38D47CD134}"/>
              </a:ext>
            </a:extLst>
          </p:cNvPr>
          <p:cNvSpPr>
            <a:spLocks noGrp="1"/>
          </p:cNvSpPr>
          <p:nvPr>
            <p:ph type="body" sz="quarter" idx="12"/>
          </p:nvPr>
        </p:nvSpPr>
        <p:spPr>
          <a:xfrm>
            <a:off x="609600" y="1518137"/>
            <a:ext cx="6684579" cy="3989284"/>
          </a:xfrm>
        </p:spPr>
        <p:txBody>
          <a:bodyPr>
            <a:normAutofit fontScale="70000" lnSpcReduction="20000"/>
          </a:bodyPr>
          <a:lstStyle/>
          <a:p>
            <a:r>
              <a:rPr lang="nl-NL" dirty="0">
                <a:solidFill>
                  <a:schemeClr val="bg1"/>
                </a:solidFill>
              </a:rPr>
              <a:t>Die vraag stelden onderzoekers van het NOS Jeugdjournaal zichzelf. Zij maakten hier een podcast over. Van </a:t>
            </a:r>
            <a:r>
              <a:rPr lang="nl-NL" dirty="0">
                <a:solidFill>
                  <a:schemeClr val="accent4"/>
                </a:solidFill>
                <a:hlinkClick r:id="rId3">
                  <a:extLst>
                    <a:ext uri="{A12FA001-AC4F-418D-AE19-62706E023703}">
                      <ahyp:hlinkClr xmlns:ahyp="http://schemas.microsoft.com/office/drawing/2018/hyperlinkcolor" val="tx"/>
                    </a:ext>
                  </a:extLst>
                </a:hlinkClick>
              </a:rPr>
              <a:t>jeugdjournaal.nl</a:t>
            </a:r>
            <a:r>
              <a:rPr lang="nl-NL" dirty="0">
                <a:solidFill>
                  <a:schemeClr val="bg1"/>
                </a:solidFill>
              </a:rPr>
              <a:t>:</a:t>
            </a:r>
          </a:p>
          <a:p>
            <a:r>
              <a:rPr lang="nl-NL" dirty="0"/>
              <a:t>“Pesten is niet oké. Daar is iedereen het mee eens. Maar waarom wordt er dan toch nog gepest? En wat kun je er tegen doen?</a:t>
            </a:r>
          </a:p>
          <a:p>
            <a:r>
              <a:rPr lang="nl-NL" dirty="0"/>
              <a:t>Daarover gaat de nieuwste Jeugdjournaal-podcast. Jennifer en Bart zoeken uit waarom kinderen pesten en of er wetten en regels zijn om pesten tegen te gaan.</a:t>
            </a:r>
          </a:p>
          <a:p>
            <a:r>
              <a:rPr lang="nl-NL" dirty="0"/>
              <a:t>Wist je dat dieren elkaar ook kunnen pesten? En dat er in Frankrijk een officiële anti-</a:t>
            </a:r>
            <a:r>
              <a:rPr lang="nl-NL" dirty="0" err="1"/>
              <a:t>pestwet</a:t>
            </a:r>
            <a:r>
              <a:rPr lang="nl-NL" dirty="0"/>
              <a:t> is? Pesters kunnen daar een boete of gevangenisstraf krijgen.</a:t>
            </a:r>
          </a:p>
          <a:p>
            <a:r>
              <a:rPr lang="nl-NL" dirty="0"/>
              <a:t>Je hoort het allemaal in de podcast!” Kijk op de volgende dia voor de opdracht.</a:t>
            </a:r>
          </a:p>
          <a:p>
            <a:endParaRPr lang="nl-NL" dirty="0">
              <a:solidFill>
                <a:schemeClr val="bg1"/>
              </a:solidFill>
            </a:endParaRPr>
          </a:p>
          <a:p>
            <a:endParaRPr lang="nl-NL" dirty="0">
              <a:solidFill>
                <a:schemeClr val="bg1"/>
              </a:solidFill>
            </a:endParaRPr>
          </a:p>
        </p:txBody>
      </p:sp>
      <p:pic>
        <p:nvPicPr>
          <p:cNvPr id="6" name="Afbeelding 5">
            <a:extLst>
              <a:ext uri="{FF2B5EF4-FFF2-40B4-BE49-F238E27FC236}">
                <a16:creationId xmlns:a16="http://schemas.microsoft.com/office/drawing/2014/main" id="{A9A34C79-8C12-F20B-560B-21D22ACF348F}"/>
              </a:ext>
            </a:extLst>
          </p:cNvPr>
          <p:cNvPicPr>
            <a:picLocks noChangeAspect="1"/>
          </p:cNvPicPr>
          <p:nvPr/>
        </p:nvPicPr>
        <p:blipFill>
          <a:blip r:embed="rId4">
            <a:extLst>
              <a:ext uri="{28A0092B-C50C-407E-A947-70E740481C1C}">
                <a14:useLocalDpi xmlns:a14="http://schemas.microsoft.com/office/drawing/2010/main" val="0"/>
              </a:ext>
            </a:extLst>
          </a:blip>
          <a:srcRect b="10778"/>
          <a:stretch>
            <a:fillRect/>
          </a:stretch>
        </p:blipFill>
        <p:spPr>
          <a:xfrm>
            <a:off x="8306772" y="1061858"/>
            <a:ext cx="2960098" cy="3741370"/>
          </a:xfrm>
          <a:prstGeom prst="rect">
            <a:avLst/>
          </a:prstGeom>
        </p:spPr>
      </p:pic>
    </p:spTree>
    <p:extLst>
      <p:ext uri="{BB962C8B-B14F-4D97-AF65-F5344CB8AC3E}">
        <p14:creationId xmlns:p14="http://schemas.microsoft.com/office/powerpoint/2010/main" val="2950385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AAFF2-29CC-551D-B486-AF4E84DE5096}"/>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12A12BB-D901-632E-0AD2-4251968EE2C6}"/>
              </a:ext>
            </a:extLst>
          </p:cNvPr>
          <p:cNvSpPr>
            <a:spLocks noGrp="1"/>
          </p:cNvSpPr>
          <p:nvPr>
            <p:ph type="body" sz="quarter" idx="11"/>
          </p:nvPr>
        </p:nvSpPr>
        <p:spPr/>
        <p:txBody>
          <a:bodyPr/>
          <a:lstStyle/>
          <a:p>
            <a:r>
              <a:rPr lang="nl-NL" dirty="0">
                <a:solidFill>
                  <a:schemeClr val="bg1"/>
                </a:solidFill>
              </a:rPr>
              <a:t>Opdracht </a:t>
            </a:r>
          </a:p>
        </p:txBody>
      </p:sp>
      <p:sp>
        <p:nvSpPr>
          <p:cNvPr id="3" name="Tijdelijke aanduiding voor tekst 2">
            <a:extLst>
              <a:ext uri="{FF2B5EF4-FFF2-40B4-BE49-F238E27FC236}">
                <a16:creationId xmlns:a16="http://schemas.microsoft.com/office/drawing/2014/main" id="{0CA72462-4829-F6E0-38BB-5A8807121C94}"/>
              </a:ext>
            </a:extLst>
          </p:cNvPr>
          <p:cNvSpPr>
            <a:spLocks noGrp="1"/>
          </p:cNvSpPr>
          <p:nvPr>
            <p:ph type="body" sz="quarter" idx="12"/>
          </p:nvPr>
        </p:nvSpPr>
        <p:spPr>
          <a:xfrm>
            <a:off x="609599" y="1303283"/>
            <a:ext cx="7054679" cy="4340771"/>
          </a:xfrm>
        </p:spPr>
        <p:txBody>
          <a:bodyPr>
            <a:normAutofit/>
          </a:bodyPr>
          <a:lstStyle/>
          <a:p>
            <a:r>
              <a:rPr lang="nl-NL" dirty="0">
                <a:solidFill>
                  <a:schemeClr val="bg1"/>
                </a:solidFill>
              </a:rPr>
              <a:t>Beluister de podcast en beantwoord de luistervragen in een Microsoft Word of Google Document. Sla goed op en mail het naar je leerkracht.</a:t>
            </a:r>
          </a:p>
          <a:p>
            <a:r>
              <a:rPr lang="nl-NL" dirty="0">
                <a:solidFill>
                  <a:schemeClr val="bg1"/>
                </a:solidFill>
              </a:rPr>
              <a:t>Bespreek deze daarna samen.</a:t>
            </a:r>
          </a:p>
          <a:p>
            <a:endParaRPr lang="nl-NL" dirty="0">
              <a:solidFill>
                <a:schemeClr val="bg1"/>
              </a:solidFill>
            </a:endParaRPr>
          </a:p>
          <a:p>
            <a:r>
              <a:rPr lang="nl-NL" dirty="0">
                <a:solidFill>
                  <a:schemeClr val="bg1"/>
                </a:solidFill>
              </a:rPr>
              <a:t>Luister de podcast via </a:t>
            </a:r>
            <a:r>
              <a:rPr lang="nl-NL" dirty="0">
                <a:solidFill>
                  <a:schemeClr val="accent4"/>
                </a:solidFill>
                <a:hlinkClick r:id="rId3">
                  <a:extLst>
                    <a:ext uri="{A12FA001-AC4F-418D-AE19-62706E023703}">
                      <ahyp:hlinkClr xmlns:ahyp="http://schemas.microsoft.com/office/drawing/2018/hyperlinkcolor" val="tx"/>
                    </a:ext>
                  </a:extLst>
                </a:hlinkClick>
              </a:rPr>
              <a:t>deze site</a:t>
            </a:r>
            <a:r>
              <a:rPr lang="nl-NL" dirty="0">
                <a:solidFill>
                  <a:schemeClr val="bg1"/>
                </a:solidFill>
              </a:rPr>
              <a:t>.</a:t>
            </a:r>
          </a:p>
          <a:p>
            <a:endParaRPr lang="nl-NL" dirty="0">
              <a:solidFill>
                <a:schemeClr val="tx1"/>
              </a:solidFill>
            </a:endParaRPr>
          </a:p>
        </p:txBody>
      </p:sp>
      <p:pic>
        <p:nvPicPr>
          <p:cNvPr id="8" name="Graphic 7" descr="Podcast met effen opvulling">
            <a:extLst>
              <a:ext uri="{FF2B5EF4-FFF2-40B4-BE49-F238E27FC236}">
                <a16:creationId xmlns:a16="http://schemas.microsoft.com/office/drawing/2014/main" id="{2F8CB295-D831-DBCE-846D-728EC9940B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86248" y="3473668"/>
            <a:ext cx="1939158" cy="1939158"/>
          </a:xfrm>
          <a:prstGeom prst="rect">
            <a:avLst/>
          </a:prstGeom>
        </p:spPr>
      </p:pic>
      <p:pic>
        <p:nvPicPr>
          <p:cNvPr id="14" name="Afbeelding 13">
            <a:extLst>
              <a:ext uri="{FF2B5EF4-FFF2-40B4-BE49-F238E27FC236}">
                <a16:creationId xmlns:a16="http://schemas.microsoft.com/office/drawing/2014/main" id="{EE26B3BA-C111-6F46-8A73-EAC8F1FB3C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3697" y="178676"/>
            <a:ext cx="3752561" cy="5307724"/>
          </a:xfrm>
          <a:prstGeom prst="rect">
            <a:avLst/>
          </a:prstGeom>
        </p:spPr>
      </p:pic>
    </p:spTree>
    <p:extLst>
      <p:ext uri="{BB962C8B-B14F-4D97-AF65-F5344CB8AC3E}">
        <p14:creationId xmlns:p14="http://schemas.microsoft.com/office/powerpoint/2010/main" val="443368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EA7816-657A-92C8-D789-CF2F56339320}"/>
              </a:ext>
            </a:extLst>
          </p:cNvPr>
          <p:cNvSpPr>
            <a:spLocks noGrp="1"/>
          </p:cNvSpPr>
          <p:nvPr>
            <p:ph type="body" sz="quarter" idx="11"/>
          </p:nvPr>
        </p:nvSpPr>
        <p:spPr/>
        <p:txBody>
          <a:bodyPr/>
          <a:lstStyle/>
          <a:p>
            <a:r>
              <a:rPr lang="nl-NL" dirty="0"/>
              <a:t>Melle</a:t>
            </a:r>
          </a:p>
        </p:txBody>
      </p:sp>
      <p:sp>
        <p:nvSpPr>
          <p:cNvPr id="7" name="Tijdelijke aanduiding voor tekst 6">
            <a:extLst>
              <a:ext uri="{FF2B5EF4-FFF2-40B4-BE49-F238E27FC236}">
                <a16:creationId xmlns:a16="http://schemas.microsoft.com/office/drawing/2014/main" id="{05DF2983-877B-2005-9A41-0CA3E5FB1C9E}"/>
              </a:ext>
            </a:extLst>
          </p:cNvPr>
          <p:cNvSpPr>
            <a:spLocks noGrp="1"/>
          </p:cNvSpPr>
          <p:nvPr>
            <p:ph type="body" sz="quarter" idx="12"/>
          </p:nvPr>
        </p:nvSpPr>
        <p:spPr>
          <a:xfrm>
            <a:off x="609599" y="1344106"/>
            <a:ext cx="11026902" cy="4528633"/>
          </a:xfrm>
        </p:spPr>
        <p:txBody>
          <a:bodyPr>
            <a:noAutofit/>
          </a:bodyPr>
          <a:lstStyle/>
          <a:p>
            <a:r>
              <a:rPr lang="nl-NL" sz="1050" dirty="0"/>
              <a:t>Hoi allemaal!</a:t>
            </a:r>
          </a:p>
          <a:p>
            <a:r>
              <a:rPr lang="nl-NL" sz="1050" dirty="0"/>
              <a:t>Nou, die Prinsjesdag viel wel een beetje tegen, zeg. Weinig nieuwe plannen en alleen maar wat politici die onaardige dingen tegen elkaar riepen. En dan zeggen ze dat pesten een probleem is wat vooral onder kinderen leeft. Nou, die volwassenen kunnen er ook wat van! Als die nu eens het goede voorbeeld zouden geven…. Wist je bijvoorbeeld dat er </a:t>
            </a:r>
            <a:r>
              <a:rPr lang="nl-NL" sz="1050" dirty="0">
                <a:hlinkClick r:id="rId3"/>
              </a:rPr>
              <a:t>in verzorgingstehuizen </a:t>
            </a:r>
            <a:r>
              <a:rPr lang="nl-NL" sz="1050" dirty="0"/>
              <a:t>ook heel vaak pestgedrag voorkomt? Dan wordt bijvoorbeeld gezegd dat iemand niet bij ze aan tafel mag zitten of iemand mag niet mee doen met spelletjes. Echt heftige dingen soms, hoor!</a:t>
            </a:r>
          </a:p>
          <a:p>
            <a:r>
              <a:rPr lang="nl-NL" sz="1050" dirty="0"/>
              <a:t>Ik snap ook gewoon niet zo goed waarom mensen soms zo onaardig tegen elkaar doen. Ik heb ook wel mensen die ik minder aardig vind, maar dan doe ik nog steeds wel normaal tegen hen. Ik ga ze echt niet uitschelden of buitensluiten ofzo. </a:t>
            </a:r>
          </a:p>
          <a:p>
            <a:r>
              <a:rPr lang="nl-NL" sz="1050" dirty="0"/>
              <a:t>Daar zag ik trouwens ook nog wel een best wel heftige video over. Een of andere reclame waar een jongen wordt buitengesloten en gepest door een hele groep uit zijn klas. Gelukkig zijn er in zijn groep ook mensen die hem komen helpen. Dat vind ik ook wel echt heel knap, dat je dat dan durft te doen. Zou natuurlijk gewoon normaal moeten zijn. Maar ja. </a:t>
            </a:r>
          </a:p>
          <a:p>
            <a:r>
              <a:rPr lang="nl-NL" sz="1050" dirty="0"/>
              <a:t>Zelf heb ik er gelukkig niet zo heel veel mee te maken gehad. Mijn broer wel! Die werd 2 jaar geleden echt flink </a:t>
            </a:r>
            <a:r>
              <a:rPr lang="nl-NL" sz="1050" dirty="0">
                <a:hlinkClick r:id="rId4"/>
              </a:rPr>
              <a:t>gepest op school. </a:t>
            </a:r>
            <a:r>
              <a:rPr lang="nl-NL" sz="1050" dirty="0"/>
              <a:t>Gelukkig heeft hij dat toen aan onze ouders verteld. Die zijn toen voor een gesprek naar school gegaan en toe ging het iets beter. Nu zit hij inmiddels op een andere school en daar gaat het gelukkig weer goed met hem. Maar ik merk soms nog wel aan hem dat hij snel onzeker over zichzelf is. Dat is echt sinds die tijd bij hem ontstaan. Heeft toch wel flink wat impact, dus… Goed om af en toe weer eens aan te denken. Ik zou toch echt niet de reden willen zijn dat iemand zich zo rot voelt. Hoe denk jij daarover?</a:t>
            </a:r>
          </a:p>
          <a:p>
            <a:r>
              <a:rPr lang="nl-NL" sz="1050" dirty="0"/>
              <a:t>Groetjes,</a:t>
            </a:r>
          </a:p>
          <a:p>
            <a:r>
              <a:rPr lang="nl-NL" sz="1050" dirty="0"/>
              <a:t>Melle.</a:t>
            </a:r>
          </a:p>
        </p:txBody>
      </p:sp>
      <p:sp>
        <p:nvSpPr>
          <p:cNvPr id="4" name="Tekstballon: ovaal 3">
            <a:extLst>
              <a:ext uri="{FF2B5EF4-FFF2-40B4-BE49-F238E27FC236}">
                <a16:creationId xmlns:a16="http://schemas.microsoft.com/office/drawing/2014/main" id="{E2C06148-42B5-99E9-5673-2E38FF81FF87}"/>
              </a:ext>
            </a:extLst>
          </p:cNvPr>
          <p:cNvSpPr/>
          <p:nvPr/>
        </p:nvSpPr>
        <p:spPr>
          <a:xfrm>
            <a:off x="9900745" y="1"/>
            <a:ext cx="1954924" cy="1518136"/>
          </a:xfrm>
          <a:prstGeom prst="wedgeEllipseCallou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16770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356801"/>
            <a:ext cx="5986354" cy="5054509"/>
          </a:xfrm>
        </p:spPr>
        <p:txBody>
          <a:bodyPr>
            <a:normAutofit fontScale="55000" lnSpcReduction="20000"/>
          </a:bodyPr>
          <a:lstStyle/>
          <a:p>
            <a:r>
              <a:rPr lang="nl-NL" b="1" dirty="0"/>
              <a:t>Week tegen pesten</a:t>
            </a:r>
          </a:p>
          <a:p>
            <a:r>
              <a:rPr lang="nl-NL" dirty="0"/>
              <a:t>Van </a:t>
            </a:r>
            <a:r>
              <a:rPr lang="nl-NL" dirty="0">
                <a:hlinkClick r:id="rId4"/>
              </a:rPr>
              <a:t>weektegenpesten.nl</a:t>
            </a:r>
            <a:r>
              <a:rPr lang="nl-NL" dirty="0"/>
              <a:t>:</a:t>
            </a:r>
          </a:p>
          <a:p>
            <a:r>
              <a:rPr lang="nl-NL" dirty="0"/>
              <a:t>“Leerlingen en studenten hebben een veilige schoolomgeving nodig om zich optimaal te kunnen ontwikkelen. Stichting School &amp; Veiligheid ondersteunt en stimuleert scholen daarbij, met ondersteuning van het ministerie van OCW.</a:t>
            </a:r>
          </a:p>
          <a:p>
            <a:r>
              <a:rPr lang="nl-NL" dirty="0"/>
              <a:t>School &amp; Veiligheid biedt – vanuit een centrale positie in het onderwijsveld – informatie en deskundig advies over het bevorderen van een sociaal veilig klimaat en sociaal gedrag en het tegengaan van en omgaan met grensoverschrijdend en ongewenst gedrag. Wij doen dat via onze verschillende websites, landelijke conferenties, trainingen en publicaties. Hierbij richten wij ons op docenten, schoolleiders en vertrouwenspersonen.</a:t>
            </a:r>
          </a:p>
          <a:p>
            <a:r>
              <a:rPr lang="nl-NL" dirty="0"/>
              <a:t>Ieder jaar in september organiseert Stichting School &amp; Veiligheid de Week tegen Pesten. Jaarlijks doen meer dan 2.000 scholen in het primair-, voortgezet, middelbaar en gespecialiseerd beroepsonderwijs mee.”</a:t>
            </a:r>
          </a:p>
          <a:p>
            <a:r>
              <a:rPr lang="nl-NL" dirty="0"/>
              <a:t>Bekijk de startvideo van de Week tegen Pesten hiernaast. </a:t>
            </a:r>
          </a:p>
        </p:txBody>
      </p:sp>
      <p:pic>
        <p:nvPicPr>
          <p:cNvPr id="7" name="Onlinemedia 6" title="Openingsvideo Week tegen Pesten 2025">
            <a:hlinkClick r:id="" action="ppaction://media"/>
            <a:extLst>
              <a:ext uri="{FF2B5EF4-FFF2-40B4-BE49-F238E27FC236}">
                <a16:creationId xmlns:a16="http://schemas.microsoft.com/office/drawing/2014/main" id="{D42657D9-DF9F-99C3-21E5-00587321C347}"/>
              </a:ext>
            </a:extLst>
          </p:cNvPr>
          <p:cNvPicPr>
            <a:picLocks noRot="1" noChangeAspect="1"/>
          </p:cNvPicPr>
          <p:nvPr>
            <a:videoFile r:link="rId1"/>
          </p:nvPr>
        </p:nvPicPr>
        <p:blipFill>
          <a:blip r:embed="rId5"/>
          <a:stretch>
            <a:fillRect/>
          </a:stretch>
        </p:blipFill>
        <p:spPr>
          <a:xfrm>
            <a:off x="6595953" y="1907496"/>
            <a:ext cx="5385840" cy="3043007"/>
          </a:xfrm>
          <a:prstGeom prst="rect">
            <a:avLst/>
          </a:prstGeom>
        </p:spPr>
      </p:pic>
    </p:spTree>
    <p:extLst>
      <p:ext uri="{BB962C8B-B14F-4D97-AF65-F5344CB8AC3E}">
        <p14:creationId xmlns:p14="http://schemas.microsoft.com/office/powerpoint/2010/main" val="411502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Hoe zit dat:</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324304"/>
            <a:ext cx="7830208" cy="4939862"/>
          </a:xfrm>
        </p:spPr>
        <p:txBody>
          <a:bodyPr>
            <a:noAutofit/>
          </a:bodyPr>
          <a:lstStyle/>
          <a:p>
            <a:r>
              <a:rPr lang="nl-NL" sz="1400" dirty="0"/>
              <a:t>In de video wordt de indruk gewekt dat er over het meisje geroddeld wordt en dat ze vervelende reacties online krijgt. Ook doet men het voorkomen dat ze voor het karretje wordt gespannen door haar klasgenoten. Allemaal veel voorkomende vormen van pestgedrag. Gelukkig worden we in deze video op het verkeerde been gezet. En is hier juist sprake van bewondering, complimenten en samenwerking. </a:t>
            </a:r>
          </a:p>
          <a:p>
            <a:r>
              <a:rPr lang="nl-NL" sz="1400" dirty="0"/>
              <a:t>De klas werkt als een team. Of zoals het motto van de Week tegen Pesten het benoemd: ‘Kijk ’s door een andere bril en zie: je klas is een team’.</a:t>
            </a:r>
          </a:p>
          <a:p>
            <a:r>
              <a:rPr lang="nl-NL" sz="1400" dirty="0"/>
              <a:t>Iedereen heeft eigen unieke talenten. Het meisje in de video kan goed presenteren, de andere twee zijn goed met presentatiesoftware. Door gebruik te maken van elkaars talenten, verloopt de samenwerking soepel. De verschillen tussen de leerlingen maken dat het team krachtig wordt in plaats van dat het tot pestgedrag leidt.</a:t>
            </a:r>
          </a:p>
          <a:p>
            <a:r>
              <a:rPr lang="nl-NL" sz="1400" dirty="0"/>
              <a:t>Zo kan het ook. Dus: kijk eens door een andere bril en bespreek de stelling(en op de volgende dia(‘s).</a:t>
            </a:r>
          </a:p>
        </p:txBody>
      </p:sp>
      <p:pic>
        <p:nvPicPr>
          <p:cNvPr id="4" name="Afbeelding 3">
            <a:extLst>
              <a:ext uri="{FF2B5EF4-FFF2-40B4-BE49-F238E27FC236}">
                <a16:creationId xmlns:a16="http://schemas.microsoft.com/office/drawing/2014/main" id="{50332B2A-57CA-841F-83ED-A6EC72E76A3E}"/>
              </a:ext>
            </a:extLst>
          </p:cNvPr>
          <p:cNvPicPr>
            <a:picLocks noChangeAspect="1"/>
          </p:cNvPicPr>
          <p:nvPr/>
        </p:nvPicPr>
        <p:blipFill>
          <a:blip r:embed="rId3"/>
          <a:srcRect l="21495" r="21275"/>
          <a:stretch>
            <a:fillRect/>
          </a:stretch>
        </p:blipFill>
        <p:spPr>
          <a:xfrm>
            <a:off x="8621364" y="1324304"/>
            <a:ext cx="3341918" cy="4193465"/>
          </a:xfrm>
          <a:prstGeom prst="rect">
            <a:avLst/>
          </a:prstGeom>
        </p:spPr>
      </p:pic>
    </p:spTree>
    <p:extLst>
      <p:ext uri="{BB962C8B-B14F-4D97-AF65-F5344CB8AC3E}">
        <p14:creationId xmlns:p14="http://schemas.microsoft.com/office/powerpoint/2010/main" val="229955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“Het is juist fijn dat we niet allemaal hetzelfde zijn.”</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"Respect tonen betekent niet dat je het altijd met iemand eens hoeft te zijn."</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“Sociale media zorgen ervoor dat meningsverschillen sneller uit de hand lopen.”</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0BBF9A-BB63-39CF-55BE-14C3F89A6B8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r>
              <a:rPr lang="nl-NL" dirty="0">
                <a:solidFill>
                  <a:schemeClr val="bg1"/>
                </a:solidFill>
              </a:rPr>
              <a:t>De spiegel en de portfolio.</a:t>
            </a:r>
          </a:p>
          <a:p>
            <a:endParaRPr lang="nl-NL" dirty="0"/>
          </a:p>
        </p:txBody>
      </p:sp>
      <p:sp>
        <p:nvSpPr>
          <p:cNvPr id="3" name="Tijdelijke aanduiding voor tekst 2">
            <a:extLst>
              <a:ext uri="{FF2B5EF4-FFF2-40B4-BE49-F238E27FC236}">
                <a16:creationId xmlns:a16="http://schemas.microsoft.com/office/drawing/2014/main" id="{3E63CCFA-02EB-6E74-A6B5-2CF677A77587}"/>
              </a:ext>
            </a:extLst>
          </p:cNvPr>
          <p:cNvSpPr>
            <a:spLocks noGrp="1"/>
          </p:cNvSpPr>
          <p:nvPr>
            <p:ph type="body" sz="quarter" idx="12"/>
          </p:nvPr>
        </p:nvSpPr>
        <p:spPr>
          <a:xfrm>
            <a:off x="609599" y="1000763"/>
            <a:ext cx="8145518" cy="4370023"/>
          </a:xfrm>
        </p:spPr>
        <p:txBody>
          <a:bodyPr>
            <a:noAutofit/>
          </a:bodyPr>
          <a:lstStyle/>
          <a:p>
            <a:r>
              <a:rPr lang="nl-NL" sz="1400" dirty="0">
                <a:solidFill>
                  <a:schemeClr val="bg1"/>
                </a:solidFill>
              </a:rPr>
              <a:t>Deze opdracht bestaat uit 2 delen:</a:t>
            </a:r>
          </a:p>
          <a:p>
            <a:pPr marL="342900" indent="-342900">
              <a:buAutoNum type="arabicParenR"/>
            </a:pPr>
            <a:r>
              <a:rPr lang="nl-NL" sz="1400" dirty="0">
                <a:solidFill>
                  <a:schemeClr val="bg1"/>
                </a:solidFill>
              </a:rPr>
              <a:t>Het Spiegelgesprek</a:t>
            </a:r>
          </a:p>
          <a:p>
            <a:pPr marL="342900" indent="-342900">
              <a:buAutoNum type="arabicParenR"/>
            </a:pPr>
            <a:r>
              <a:rPr lang="nl-NL" sz="1400" dirty="0">
                <a:solidFill>
                  <a:schemeClr val="bg1"/>
                </a:solidFill>
              </a:rPr>
              <a:t>Het Positief Portfolio</a:t>
            </a:r>
          </a:p>
          <a:p>
            <a:endParaRPr lang="nl-NL" sz="1400" dirty="0">
              <a:solidFill>
                <a:schemeClr val="bg1"/>
              </a:solidFill>
            </a:endParaRPr>
          </a:p>
        </p:txBody>
      </p:sp>
      <mc:AlternateContent xmlns:mc="http://schemas.openxmlformats.org/markup-compatibility/2006">
        <mc:Choice xmlns:pslz="http://schemas.microsoft.com/office/powerpoint/2016/slidezoom" Requires="pslz">
          <p:graphicFrame>
            <p:nvGraphicFramePr>
              <p:cNvPr id="5" name="Diazoom 4">
                <a:extLst>
                  <a:ext uri="{FF2B5EF4-FFF2-40B4-BE49-F238E27FC236}">
                    <a16:creationId xmlns:a16="http://schemas.microsoft.com/office/drawing/2014/main" id="{50CB3786-F727-A539-3FF3-F7D3F17FD171}"/>
                  </a:ext>
                </a:extLst>
              </p:cNvPr>
              <p:cNvGraphicFramePr>
                <a:graphicFrameLocks noChangeAspect="1"/>
              </p:cNvGraphicFramePr>
              <p:nvPr>
                <p:extLst>
                  <p:ext uri="{D42A27DB-BD31-4B8C-83A1-F6EECF244321}">
                    <p14:modId xmlns:p14="http://schemas.microsoft.com/office/powerpoint/2010/main" val="2987842467"/>
                  </p:ext>
                </p:extLst>
              </p:nvPr>
            </p:nvGraphicFramePr>
            <p:xfrm>
              <a:off x="974060" y="2808543"/>
              <a:ext cx="3048000" cy="1714500"/>
            </p:xfrm>
            <a:graphic>
              <a:graphicData uri="http://schemas.microsoft.com/office/powerpoint/2016/slidezoom">
                <pslz:sldZm>
                  <pslz:sldZmObj sldId="306" cId="1163856863">
                    <pslz:zmPr id="{18A9456C-6144-4EC5-A284-5E4ED035261B}"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5" name="Diazoom 4">
                <a:hlinkClick r:id="rId4" action="ppaction://hlinksldjump"/>
                <a:extLst>
                  <a:ext uri="{FF2B5EF4-FFF2-40B4-BE49-F238E27FC236}">
                    <a16:creationId xmlns:a16="http://schemas.microsoft.com/office/drawing/2014/main" id="{50CB3786-F727-A539-3FF3-F7D3F17FD171}"/>
                  </a:ext>
                </a:extLst>
              </p:cNvPr>
              <p:cNvPicPr>
                <a:picLocks noGrp="1" noRot="1" noChangeAspect="1" noMove="1" noResize="1" noEditPoints="1" noAdjustHandles="1" noChangeArrowheads="1" noChangeShapeType="1"/>
              </p:cNvPicPr>
              <p:nvPr/>
            </p:nvPicPr>
            <p:blipFill>
              <a:blip r:embed="rId3"/>
              <a:stretch>
                <a:fillRect/>
              </a:stretch>
            </p:blipFill>
            <p:spPr>
              <a:xfrm>
                <a:off x="974060" y="2808543"/>
                <a:ext cx="3048000" cy="1714500"/>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8" name="Diazoom 7">
                <a:extLst>
                  <a:ext uri="{FF2B5EF4-FFF2-40B4-BE49-F238E27FC236}">
                    <a16:creationId xmlns:a16="http://schemas.microsoft.com/office/drawing/2014/main" id="{5E25C472-A3A1-01D9-EBD2-779E6961708F}"/>
                  </a:ext>
                </a:extLst>
              </p:cNvPr>
              <p:cNvGraphicFramePr>
                <a:graphicFrameLocks noChangeAspect="1"/>
              </p:cNvGraphicFramePr>
              <p:nvPr>
                <p:extLst>
                  <p:ext uri="{D42A27DB-BD31-4B8C-83A1-F6EECF244321}">
                    <p14:modId xmlns:p14="http://schemas.microsoft.com/office/powerpoint/2010/main" val="3203340189"/>
                  </p:ext>
                </p:extLst>
              </p:nvPr>
            </p:nvGraphicFramePr>
            <p:xfrm>
              <a:off x="7043480" y="2808543"/>
              <a:ext cx="3048000" cy="1714500"/>
            </p:xfrm>
            <a:graphic>
              <a:graphicData uri="http://schemas.microsoft.com/office/powerpoint/2016/slidezoom">
                <pslz:sldZm>
                  <pslz:sldZmObj sldId="307" cId="2022576193">
                    <pslz:zmPr id="{C3142722-030F-4A9B-8BB4-0E3B74912C93}" returnToParent="0" transitionDur="1000">
                      <p166:blipFill xmlns:p166="http://schemas.microsoft.com/office/powerpoint/2016/6/main">
                        <a:blip r:embed="rId5"/>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8" name="Diazoom 7">
                <a:hlinkClick r:id="rId6" action="ppaction://hlinksldjump"/>
                <a:extLst>
                  <a:ext uri="{FF2B5EF4-FFF2-40B4-BE49-F238E27FC236}">
                    <a16:creationId xmlns:a16="http://schemas.microsoft.com/office/drawing/2014/main" id="{5E25C472-A3A1-01D9-EBD2-779E6961708F}"/>
                  </a:ext>
                </a:extLst>
              </p:cNvPr>
              <p:cNvPicPr>
                <a:picLocks noGrp="1" noRot="1" noChangeAspect="1" noMove="1" noResize="1" noEditPoints="1" noAdjustHandles="1" noChangeArrowheads="1" noChangeShapeType="1"/>
              </p:cNvPicPr>
              <p:nvPr/>
            </p:nvPicPr>
            <p:blipFill>
              <a:blip r:embed="rId5"/>
              <a:stretch>
                <a:fillRect/>
              </a:stretch>
            </p:blipFill>
            <p:spPr>
              <a:xfrm>
                <a:off x="7043480" y="2808543"/>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61995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D4E1E-0977-3EEE-5EBF-36B9057D1C03}"/>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53C8B5E-D62A-002F-8B76-F40E8F3B27AB}"/>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r>
              <a:rPr lang="nl-NL" dirty="0">
                <a:solidFill>
                  <a:schemeClr val="bg1"/>
                </a:solidFill>
              </a:rPr>
              <a:t>Het Spiegelgesprek.</a:t>
            </a:r>
          </a:p>
          <a:p>
            <a:endParaRPr lang="nl-NL" dirty="0"/>
          </a:p>
        </p:txBody>
      </p:sp>
      <p:sp>
        <p:nvSpPr>
          <p:cNvPr id="3" name="Tijdelijke aanduiding voor tekst 2">
            <a:extLst>
              <a:ext uri="{FF2B5EF4-FFF2-40B4-BE49-F238E27FC236}">
                <a16:creationId xmlns:a16="http://schemas.microsoft.com/office/drawing/2014/main" id="{58500A69-AA83-DF71-FAE8-EEA65CFF8E91}"/>
              </a:ext>
            </a:extLst>
          </p:cNvPr>
          <p:cNvSpPr>
            <a:spLocks noGrp="1"/>
          </p:cNvSpPr>
          <p:nvPr>
            <p:ph type="body" sz="quarter" idx="12"/>
          </p:nvPr>
        </p:nvSpPr>
        <p:spPr>
          <a:xfrm>
            <a:off x="609598" y="1000763"/>
            <a:ext cx="8944305" cy="4370023"/>
          </a:xfrm>
        </p:spPr>
        <p:txBody>
          <a:bodyPr>
            <a:noAutofit/>
          </a:bodyPr>
          <a:lstStyle/>
          <a:p>
            <a:r>
              <a:rPr lang="nl-NL" sz="1400" dirty="0">
                <a:solidFill>
                  <a:schemeClr val="bg1"/>
                </a:solidFill>
              </a:rPr>
              <a:t>De groep wordt verdeeld in groepje van 3 (evt. 1 groepje van 4). Deze 3 personen gaan bij elkaar zitten. </a:t>
            </a:r>
          </a:p>
          <a:p>
            <a:r>
              <a:rPr lang="nl-NL" sz="1400" dirty="0">
                <a:solidFill>
                  <a:schemeClr val="bg1"/>
                </a:solidFill>
              </a:rPr>
              <a:t>Twee personen* zijn de “Spiegels”, de derde persoon de “Stille”. </a:t>
            </a:r>
          </a:p>
          <a:p>
            <a:r>
              <a:rPr lang="nl-NL" sz="1400" dirty="0">
                <a:solidFill>
                  <a:schemeClr val="bg1"/>
                </a:solidFill>
              </a:rPr>
              <a:t>De “spiegels” gaan 2 minuten </a:t>
            </a:r>
            <a:r>
              <a:rPr lang="nl-NL" sz="1400" b="1" i="1" u="sng" dirty="0">
                <a:solidFill>
                  <a:schemeClr val="bg1"/>
                </a:solidFill>
              </a:rPr>
              <a:t>positief </a:t>
            </a:r>
            <a:r>
              <a:rPr lang="nl-NL" sz="1400" dirty="0">
                <a:solidFill>
                  <a:schemeClr val="bg1"/>
                </a:solidFill>
              </a:rPr>
              <a:t>roddelen over de “stille”. (Bijvoorbeeld: "Ik vind dat Fatima heel goed is in het samenvatten van de lesstof, dat helpt ons altijd enorm." of "Als Daan presenteert, merk je dat hij echt passie heeft voor het onderwerp.“ Er mogen alleen positieve kanten en talenten besproken worden!)</a:t>
            </a:r>
          </a:p>
          <a:p>
            <a:r>
              <a:rPr lang="nl-NL" sz="1400" dirty="0">
                <a:solidFill>
                  <a:schemeClr val="bg1"/>
                </a:solidFill>
              </a:rPr>
              <a:t>De “stille” mag alleen maar luisteren (en evt. aantekeningen maken) en vooral niet reageren.</a:t>
            </a:r>
          </a:p>
          <a:p>
            <a:r>
              <a:rPr lang="nl-NL" sz="1400" dirty="0">
                <a:solidFill>
                  <a:schemeClr val="bg1"/>
                </a:solidFill>
              </a:rPr>
              <a:t>Na de 2 minuten bedankt de “stille” de “spiegels” en wordt iemand anders de “stille”. Zo doen we 3 ronden, zodat iedereen door de “spiegels” positief besproken is.</a:t>
            </a:r>
          </a:p>
          <a:p>
            <a:r>
              <a:rPr lang="nl-NL" sz="1400" dirty="0">
                <a:solidFill>
                  <a:schemeClr val="bg1"/>
                </a:solidFill>
              </a:rPr>
              <a:t>Vervolgens gaat iedereen naar zijn/haar/hen eigen plaats en begint met deel 2 van de opdracht.</a:t>
            </a:r>
          </a:p>
          <a:p>
            <a:endParaRPr lang="nl-NL" sz="1400" dirty="0">
              <a:solidFill>
                <a:schemeClr val="bg1"/>
              </a:solidFill>
            </a:endParaRPr>
          </a:p>
          <a:p>
            <a:r>
              <a:rPr lang="nl-NL" sz="1000" dirty="0">
                <a:solidFill>
                  <a:schemeClr val="bg1"/>
                </a:solidFill>
              </a:rPr>
              <a:t>* In het groepje van 4 zijn er 3 “spiegels”, zij hebben een extra ronde, zodat iedereen “stille” is geweest.</a:t>
            </a:r>
          </a:p>
        </p:txBody>
      </p:sp>
      <p:pic>
        <p:nvPicPr>
          <p:cNvPr id="4" name="Afbeelding 3">
            <a:extLst>
              <a:ext uri="{FF2B5EF4-FFF2-40B4-BE49-F238E27FC236}">
                <a16:creationId xmlns:a16="http://schemas.microsoft.com/office/drawing/2014/main" id="{B3D98CE0-BA1A-AFDB-F107-B08E24967554}"/>
              </a:ext>
            </a:extLst>
          </p:cNvPr>
          <p:cNvPicPr>
            <a:picLocks noChangeAspect="1"/>
          </p:cNvPicPr>
          <p:nvPr/>
        </p:nvPicPr>
        <p:blipFill>
          <a:blip r:embed="rId3"/>
          <a:stretch>
            <a:fillRect/>
          </a:stretch>
        </p:blipFill>
        <p:spPr>
          <a:xfrm>
            <a:off x="9741448" y="1749972"/>
            <a:ext cx="2000250" cy="2286000"/>
          </a:xfrm>
          <a:prstGeom prst="rect">
            <a:avLst/>
          </a:prstGeom>
        </p:spPr>
      </p:pic>
    </p:spTree>
    <p:extLst>
      <p:ext uri="{BB962C8B-B14F-4D97-AF65-F5344CB8AC3E}">
        <p14:creationId xmlns:p14="http://schemas.microsoft.com/office/powerpoint/2010/main" val="1163856863"/>
      </p:ext>
    </p:extLst>
  </p:cSld>
  <p:clrMapOvr>
    <a:masterClrMapping/>
  </p:clrMapOvr>
</p:sld>
</file>

<file path=ppt/theme/theme1.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Mediabegrip week 27 Blijf in Balans Groep 7-8-klas 1-2</Template>
  <TotalTime>3876</TotalTime>
  <Words>1569</Words>
  <Application>Microsoft Office PowerPoint</Application>
  <PresentationFormat>Breedbeeld</PresentationFormat>
  <Paragraphs>89</Paragraphs>
  <Slides>15</Slides>
  <Notes>11</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Aptos</vt:lpstr>
      <vt:lpstr>Arial</vt:lpstr>
      <vt:lpstr>Poppins</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Barry Kuijpers</cp:lastModifiedBy>
  <cp:revision>70</cp:revision>
  <dcterms:created xsi:type="dcterms:W3CDTF">2025-03-13T12:26:38Z</dcterms:created>
  <dcterms:modified xsi:type="dcterms:W3CDTF">2025-09-18T13:02:37Z</dcterms:modified>
</cp:coreProperties>
</file>