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57" r:id="rId3"/>
    <p:sldId id="258" r:id="rId4"/>
    <p:sldId id="296" r:id="rId5"/>
    <p:sldId id="259" r:id="rId6"/>
    <p:sldId id="261" r:id="rId7"/>
    <p:sldId id="260" r:id="rId8"/>
    <p:sldId id="288" r:id="rId9"/>
    <p:sldId id="305" r:id="rId10"/>
    <p:sldId id="264" r:id="rId11"/>
    <p:sldId id="265" r:id="rId12"/>
    <p:sldId id="294" r:id="rId13"/>
    <p:sldId id="302"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709" autoAdjust="0"/>
  </p:normalViewPr>
  <p:slideViewPr>
    <p:cSldViewPr snapToGrid="0">
      <p:cViewPr varScale="1">
        <p:scale>
          <a:sx n="91" d="100"/>
          <a:sy n="91" d="100"/>
        </p:scale>
        <p:origin x="135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955F1-DAC8-45FF-AE94-8D08E98FA4FB}" type="datetimeFigureOut">
              <a:rPr lang="nl-NL" smtClean="0"/>
              <a:t>18-9-2025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240F96-ACCF-45F3-93A2-B308BC42A2F8}" type="slidenum">
              <a:rPr lang="nl-NL" smtClean="0"/>
              <a:t>‹nr.›</a:t>
            </a:fld>
            <a:endParaRPr lang="nl-NL"/>
          </a:p>
        </p:txBody>
      </p:sp>
    </p:spTree>
    <p:extLst>
      <p:ext uri="{BB962C8B-B14F-4D97-AF65-F5344CB8AC3E}">
        <p14:creationId xmlns:p14="http://schemas.microsoft.com/office/powerpoint/2010/main" val="425836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2</a:t>
            </a:fld>
            <a:endParaRPr lang="nl-NL"/>
          </a:p>
        </p:txBody>
      </p:sp>
    </p:spTree>
    <p:extLst>
      <p:ext uri="{BB962C8B-B14F-4D97-AF65-F5344CB8AC3E}">
        <p14:creationId xmlns:p14="http://schemas.microsoft.com/office/powerpoint/2010/main" val="618503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3</a:t>
            </a:fld>
            <a:endParaRPr lang="nl-NL"/>
          </a:p>
        </p:txBody>
      </p:sp>
    </p:spTree>
    <p:extLst>
      <p:ext uri="{BB962C8B-B14F-4D97-AF65-F5344CB8AC3E}">
        <p14:creationId xmlns:p14="http://schemas.microsoft.com/office/powerpoint/2010/main" val="35724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4</a:t>
            </a:fld>
            <a:endParaRPr lang="nl-NL"/>
          </a:p>
        </p:txBody>
      </p:sp>
    </p:spTree>
    <p:extLst>
      <p:ext uri="{BB962C8B-B14F-4D97-AF65-F5344CB8AC3E}">
        <p14:creationId xmlns:p14="http://schemas.microsoft.com/office/powerpoint/2010/main" val="193597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5</a:t>
            </a:fld>
            <a:endParaRPr lang="nl-NL"/>
          </a:p>
        </p:txBody>
      </p:sp>
    </p:spTree>
    <p:extLst>
      <p:ext uri="{BB962C8B-B14F-4D97-AF65-F5344CB8AC3E}">
        <p14:creationId xmlns:p14="http://schemas.microsoft.com/office/powerpoint/2010/main" val="243755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E5AA-C2A6-7A66-2D55-C8709916E5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354D03-BA02-4723-D4AB-B2923218213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364A03E-1CAD-E991-BCE7-FF2C10B0600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13A4C482-99BC-BE02-1555-15BD5048E8E8}"/>
              </a:ext>
            </a:extLst>
          </p:cNvPr>
          <p:cNvSpPr>
            <a:spLocks noGrp="1"/>
          </p:cNvSpPr>
          <p:nvPr>
            <p:ph type="sldNum" sz="quarter" idx="5"/>
          </p:nvPr>
        </p:nvSpPr>
        <p:spPr/>
        <p:txBody>
          <a:bodyPr/>
          <a:lstStyle/>
          <a:p>
            <a:fld id="{50240F96-ACCF-45F3-93A2-B308BC42A2F8}" type="slidenum">
              <a:rPr lang="nl-NL" smtClean="0"/>
              <a:t>6</a:t>
            </a:fld>
            <a:endParaRPr lang="nl-NL"/>
          </a:p>
        </p:txBody>
      </p:sp>
    </p:spTree>
    <p:extLst>
      <p:ext uri="{BB962C8B-B14F-4D97-AF65-F5344CB8AC3E}">
        <p14:creationId xmlns:p14="http://schemas.microsoft.com/office/powerpoint/2010/main" val="2471725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1EE18-DC17-2A8B-A1B4-9B4D4BCA2F4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2D30C15-974F-BDDB-F79A-6FB7E34EE5C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3BAD1-5252-1421-853D-A2EE82192BFE}"/>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AD1C75-80F6-5FA2-B893-00DAF204C2D5}"/>
              </a:ext>
            </a:extLst>
          </p:cNvPr>
          <p:cNvSpPr>
            <a:spLocks noGrp="1"/>
          </p:cNvSpPr>
          <p:nvPr>
            <p:ph type="sldNum" sz="quarter" idx="5"/>
          </p:nvPr>
        </p:nvSpPr>
        <p:spPr/>
        <p:txBody>
          <a:bodyPr/>
          <a:lstStyle/>
          <a:p>
            <a:fld id="{50240F96-ACCF-45F3-93A2-B308BC42A2F8}" type="slidenum">
              <a:rPr lang="nl-NL" smtClean="0"/>
              <a:t>7</a:t>
            </a:fld>
            <a:endParaRPr lang="nl-NL"/>
          </a:p>
        </p:txBody>
      </p:sp>
    </p:spTree>
    <p:extLst>
      <p:ext uri="{BB962C8B-B14F-4D97-AF65-F5344CB8AC3E}">
        <p14:creationId xmlns:p14="http://schemas.microsoft.com/office/powerpoint/2010/main" val="2420694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Char char="•"/>
            </a:pPr>
            <a:r>
              <a:rPr lang="nl-NL" dirty="0"/>
              <a:t>Inleidende dia</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8</a:t>
            </a:fld>
            <a:endParaRPr lang="nl-NL"/>
          </a:p>
        </p:txBody>
      </p:sp>
    </p:spTree>
    <p:extLst>
      <p:ext uri="{BB962C8B-B14F-4D97-AF65-F5344CB8AC3E}">
        <p14:creationId xmlns:p14="http://schemas.microsoft.com/office/powerpoint/2010/main" val="3652368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r>
          </a:p>
        </p:txBody>
      </p:sp>
      <p:sp>
        <p:nvSpPr>
          <p:cNvPr id="4" name="Tijdelijke aanduiding voor dianummer 3"/>
          <p:cNvSpPr>
            <a:spLocks noGrp="1"/>
          </p:cNvSpPr>
          <p:nvPr>
            <p:ph type="sldNum" sz="quarter" idx="5"/>
          </p:nvPr>
        </p:nvSpPr>
        <p:spPr/>
        <p:txBody>
          <a:bodyPr/>
          <a:lstStyle/>
          <a:p>
            <a:fld id="{50240F96-ACCF-45F3-93A2-B308BC42A2F8}" type="slidenum">
              <a:rPr lang="nl-NL" smtClean="0"/>
              <a:t>12</a:t>
            </a:fld>
            <a:endParaRPr lang="nl-NL"/>
          </a:p>
        </p:txBody>
      </p:sp>
    </p:spTree>
    <p:extLst>
      <p:ext uri="{BB962C8B-B14F-4D97-AF65-F5344CB8AC3E}">
        <p14:creationId xmlns:p14="http://schemas.microsoft.com/office/powerpoint/2010/main" val="1008664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7E0D-5065-3FF6-BADF-C46B9CAA52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A858B0B-11CE-FCF3-6ED3-C99E34B452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5960605-003E-9C54-E7FC-13905EA7F2EB}"/>
              </a:ext>
            </a:extLst>
          </p:cNvPr>
          <p:cNvSpPr>
            <a:spLocks noGrp="1"/>
          </p:cNvSpPr>
          <p:nvPr>
            <p:ph type="body" idx="1"/>
          </p:nvPr>
        </p:nvSpPr>
        <p:spPr/>
        <p:txBody>
          <a:bodyPr/>
          <a:lstStyle/>
          <a:p>
            <a:r>
              <a:rPr lang="nl-NL" dirty="0"/>
              <a:t>.</a:t>
            </a:r>
          </a:p>
        </p:txBody>
      </p:sp>
      <p:sp>
        <p:nvSpPr>
          <p:cNvPr id="4" name="Tijdelijke aanduiding voor dianummer 3">
            <a:extLst>
              <a:ext uri="{FF2B5EF4-FFF2-40B4-BE49-F238E27FC236}">
                <a16:creationId xmlns:a16="http://schemas.microsoft.com/office/drawing/2014/main" id="{DF3B1E5D-A264-A260-4EE2-888E32A7DFD7}"/>
              </a:ext>
            </a:extLst>
          </p:cNvPr>
          <p:cNvSpPr>
            <a:spLocks noGrp="1"/>
          </p:cNvSpPr>
          <p:nvPr>
            <p:ph type="sldNum" sz="quarter" idx="5"/>
          </p:nvPr>
        </p:nvSpPr>
        <p:spPr/>
        <p:txBody>
          <a:bodyPr/>
          <a:lstStyle/>
          <a:p>
            <a:fld id="{50240F96-ACCF-45F3-93A2-B308BC42A2F8}" type="slidenum">
              <a:rPr lang="nl-NL" smtClean="0"/>
              <a:t>13</a:t>
            </a:fld>
            <a:endParaRPr lang="nl-NL"/>
          </a:p>
        </p:txBody>
      </p:sp>
    </p:spTree>
    <p:extLst>
      <p:ext uri="{BB962C8B-B14F-4D97-AF65-F5344CB8AC3E}">
        <p14:creationId xmlns:p14="http://schemas.microsoft.com/office/powerpoint/2010/main" val="5765078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D775BD55-1F1A-4A78-996D-7A3DB6217DBC}" type="datetimeFigureOut">
              <a:rPr lang="nl-NL" smtClean="0"/>
              <a:t>18-9-2025</a:t>
            </a:fld>
            <a:endParaRPr lang="nl-NL"/>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3856385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16290030"/>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74767519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49303024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4" pos="4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40690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80">
          <p15:clr>
            <a:srgbClr val="FBAE40"/>
          </p15:clr>
        </p15:guide>
        <p15:guide id="4"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0768021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guide id="3" pos="7680">
          <p15:clr>
            <a:srgbClr val="FBAE40"/>
          </p15:clr>
        </p15:guide>
        <p15:guide id="4" pos="4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0037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7773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A8F9-4722-B61C-E5B0-D304AE3D408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1217E77-6224-043E-4165-033D49C2E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B4D0AF9-E3FC-FC68-D64D-D81A5E03EE0E}"/>
              </a:ext>
            </a:extLst>
          </p:cNvPr>
          <p:cNvSpPr>
            <a:spLocks noGrp="1"/>
          </p:cNvSpPr>
          <p:nvPr>
            <p:ph type="dt" sz="half" idx="10"/>
          </p:nvPr>
        </p:nvSpPr>
        <p:spPr/>
        <p:txBody>
          <a:bodyPr/>
          <a:lstStyle/>
          <a:p>
            <a:fld id="{D775BD55-1F1A-4A78-996D-7A3DB6217DBC}" type="datetimeFigureOut">
              <a:rPr lang="nl-NL" smtClean="0"/>
              <a:t>18-9-2025</a:t>
            </a:fld>
            <a:endParaRPr lang="nl-NL"/>
          </a:p>
        </p:txBody>
      </p:sp>
      <p:sp>
        <p:nvSpPr>
          <p:cNvPr id="5" name="Tijdelijke aanduiding voor voettekst 4">
            <a:extLst>
              <a:ext uri="{FF2B5EF4-FFF2-40B4-BE49-F238E27FC236}">
                <a16:creationId xmlns:a16="http://schemas.microsoft.com/office/drawing/2014/main" id="{81701A03-E36D-6D88-A1E2-79E3D82B72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0AAC8DF-3D3B-B9BF-E124-CD4AE9A052D3}"/>
              </a:ext>
            </a:extLst>
          </p:cNvPr>
          <p:cNvSpPr>
            <a:spLocks noGrp="1"/>
          </p:cNvSpPr>
          <p:nvPr>
            <p:ph type="sldNum" sz="quarter" idx="12"/>
          </p:nvPr>
        </p:nvSpPr>
        <p:spPr/>
        <p:txBody>
          <a:bodyPr/>
          <a:lstStyle/>
          <a:p>
            <a:fld id="{DD1C2A8B-342B-493B-A37B-49DEC1A4CA06}" type="slidenum">
              <a:rPr lang="nl-NL" smtClean="0"/>
              <a:t>‹nr.›</a:t>
            </a:fld>
            <a:endParaRPr lang="nl-NL"/>
          </a:p>
        </p:txBody>
      </p:sp>
    </p:spTree>
    <p:extLst>
      <p:ext uri="{BB962C8B-B14F-4D97-AF65-F5344CB8AC3E}">
        <p14:creationId xmlns:p14="http://schemas.microsoft.com/office/powerpoint/2010/main" val="16120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177805845"/>
      </p:ext>
    </p:extLst>
  </p:cSld>
  <p:clrMapOvr>
    <a:masterClrMapping/>
  </p:clrMapOvr>
  <p:extLst>
    <p:ext uri="{DCECCB84-F9BA-43D5-87BE-67443E8EF086}">
      <p15:sldGuideLst xmlns:p15="http://schemas.microsoft.com/office/powerpoint/2012/main">
        <p15:guide id="1" orient="horz" pos="2160">
          <p15:clr>
            <a:srgbClr val="FBAE40"/>
          </p15:clr>
        </p15:guide>
        <p15:guide id="2" pos="3522">
          <p15:clr>
            <a:srgbClr val="FBAE40"/>
          </p15:clr>
        </p15:guide>
        <p15:guide id="3"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345986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4156702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388782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55383670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7242">
          <p15:clr>
            <a:srgbClr val="FBAE40"/>
          </p15:clr>
        </p15:guide>
        <p15:guide id="4" pos="438">
          <p15:clr>
            <a:srgbClr val="FBAE40"/>
          </p15:clr>
        </p15:guide>
        <p15:guide id="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4080005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3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553475481"/>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72877407"/>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4" pos="438">
          <p15:clr>
            <a:srgbClr val="FBAE40"/>
          </p15:clr>
        </p15:guide>
        <p15:guide id="5" pos="767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5BD55-1F1A-4A78-996D-7A3DB6217DBC}" type="datetimeFigureOut">
              <a:rPr lang="nl-NL" smtClean="0"/>
              <a:t>18-9-2025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C2A8B-342B-493B-A37B-49DEC1A4CA06}" type="slidenum">
              <a:rPr lang="nl-NL" smtClean="0"/>
              <a:t>‹nr.›</a:t>
            </a:fld>
            <a:endParaRPr lang="nl-NL"/>
          </a:p>
        </p:txBody>
      </p:sp>
    </p:spTree>
    <p:extLst>
      <p:ext uri="{BB962C8B-B14F-4D97-AF65-F5344CB8AC3E}">
        <p14:creationId xmlns:p14="http://schemas.microsoft.com/office/powerpoint/2010/main" val="4122927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jeugdjournaal.nl/artikel/2582907-podcast-waarom-is-pesten-niet-verboden"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www.zapp.nl/programmas/nos-jeugdjournaal-podcast"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3.jpg"/><Relationship Id="rId5" Type="http://schemas.openxmlformats.org/officeDocument/2006/relationships/image" Target="../media/image22.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iB_hmwTOgKA"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hyperlink" Target="https://mediabegrip.nl/voor-leerkrachten/week-16-zeg-dag-tegen-pesten-groep-5-6/"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video" Target="https://www.youtube.com/embed/FB1uTP-15MU?feature=oembed" TargetMode="External"/><Relationship Id="rId5" Type="http://schemas.openxmlformats.org/officeDocument/2006/relationships/image" Target="../media/image12.jpeg"/><Relationship Id="rId4" Type="http://schemas.openxmlformats.org/officeDocument/2006/relationships/hyperlink" Target="https://www.weektegenpesten.nl/over-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leesbevorderingindeklas.nl/book-review/500-appjes-die-ik-niet-wil-lezen/" TargetMode="External"/><Relationship Id="rId2" Type="http://schemas.openxmlformats.org/officeDocument/2006/relationships/hyperlink" Target="https://leesbevorderingindeklas.nl/book-review/schatpakkers/" TargetMode="Externa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99988DAB-EF75-D7F3-D617-A158AD5A445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205" r="30633" b="167"/>
          <a:stretch>
            <a:fillRect/>
          </a:stretch>
        </p:blipFill>
        <p:spPr>
          <a:xfrm>
            <a:off x="7304690" y="0"/>
            <a:ext cx="4887310" cy="5592695"/>
          </a:xfrm>
        </p:spPr>
      </p:pic>
      <p:sp>
        <p:nvSpPr>
          <p:cNvPr id="10" name="Text Placeholder 2">
            <a:extLst>
              <a:ext uri="{FF2B5EF4-FFF2-40B4-BE49-F238E27FC236}">
                <a16:creationId xmlns:a16="http://schemas.microsoft.com/office/drawing/2014/main" id="{2770B2AC-19BE-7B78-0BB0-ADBCEDE58EE4}"/>
              </a:ext>
            </a:extLst>
          </p:cNvPr>
          <p:cNvSpPr>
            <a:spLocks noGrp="1"/>
          </p:cNvSpPr>
          <p:nvPr>
            <p:ph type="body" sz="quarter" idx="11"/>
          </p:nvPr>
        </p:nvSpPr>
        <p:spPr>
          <a:xfrm>
            <a:off x="615662" y="1784504"/>
            <a:ext cx="5480338" cy="2233914"/>
          </a:xfrm>
        </p:spPr>
        <p:txBody>
          <a:bodyPr/>
          <a:lstStyle/>
          <a:p>
            <a:r>
              <a:rPr lang="nl-NL" dirty="0"/>
              <a:t>Kijk eens m</a:t>
            </a:r>
            <a:r>
              <a:rPr lang="nl-NL" noProof="0" dirty="0"/>
              <a:t>et een andere bril</a:t>
            </a:r>
          </a:p>
        </p:txBody>
      </p:sp>
      <p:sp>
        <p:nvSpPr>
          <p:cNvPr id="12" name="Text Placeholder 3">
            <a:extLst>
              <a:ext uri="{FF2B5EF4-FFF2-40B4-BE49-F238E27FC236}">
                <a16:creationId xmlns:a16="http://schemas.microsoft.com/office/drawing/2014/main" id="{E6EEB4FA-E1DA-101E-37FD-6F119013107F}"/>
              </a:ext>
            </a:extLst>
          </p:cNvPr>
          <p:cNvSpPr>
            <a:spLocks noGrp="1"/>
          </p:cNvSpPr>
          <p:nvPr>
            <p:ph type="body" sz="quarter" idx="14"/>
          </p:nvPr>
        </p:nvSpPr>
        <p:spPr>
          <a:xfrm>
            <a:off x="612959" y="397035"/>
            <a:ext cx="3634186" cy="370376"/>
          </a:xfrm>
        </p:spPr>
        <p:txBody>
          <a:bodyPr>
            <a:normAutofit fontScale="85000" lnSpcReduction="10000"/>
          </a:bodyPr>
          <a:lstStyle/>
          <a:p>
            <a:r>
              <a:rPr lang="en-US" dirty="0"/>
              <a:t>Week 39, 2025 – Groep 5/6 </a:t>
            </a:r>
            <a:r>
              <a:rPr lang="en-US" dirty="0" err="1"/>
              <a:t>en</a:t>
            </a:r>
            <a:r>
              <a:rPr lang="en-US" dirty="0"/>
              <a:t> (V)SO</a:t>
            </a:r>
          </a:p>
        </p:txBody>
      </p:sp>
    </p:spTree>
    <p:extLst>
      <p:ext uri="{BB962C8B-B14F-4D97-AF65-F5344CB8AC3E}">
        <p14:creationId xmlns:p14="http://schemas.microsoft.com/office/powerpoint/2010/main" val="15913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loeilamp en potlood silhouet">
            <a:extLst>
              <a:ext uri="{FF2B5EF4-FFF2-40B4-BE49-F238E27FC236}">
                <a16:creationId xmlns:a16="http://schemas.microsoft.com/office/drawing/2014/main" id="{32782AF4-24B5-FB0F-DFFF-A9AF5CA2CA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90944" y="-84083"/>
            <a:ext cx="5759669" cy="5759669"/>
          </a:xfrm>
          <a:prstGeom prst="rect">
            <a:avLst/>
          </a:prstGeom>
        </p:spPr>
      </p:pic>
      <p:sp>
        <p:nvSpPr>
          <p:cNvPr id="2" name="Tijdelijke aanduiding voor tekst 1">
            <a:extLst>
              <a:ext uri="{FF2B5EF4-FFF2-40B4-BE49-F238E27FC236}">
                <a16:creationId xmlns:a16="http://schemas.microsoft.com/office/drawing/2014/main" id="{938FA9B3-6D66-6202-B4E3-C4189F9866D1}"/>
              </a:ext>
            </a:extLst>
          </p:cNvPr>
          <p:cNvSpPr>
            <a:spLocks noGrp="1"/>
          </p:cNvSpPr>
          <p:nvPr>
            <p:ph type="body" sz="quarter" idx="11"/>
          </p:nvPr>
        </p:nvSpPr>
        <p:spPr>
          <a:xfrm>
            <a:off x="618177" y="844239"/>
            <a:ext cx="11026902" cy="701041"/>
          </a:xfrm>
        </p:spPr>
        <p:txBody>
          <a:bodyPr/>
          <a:lstStyle/>
          <a:p>
            <a:r>
              <a:rPr lang="nl-NL" dirty="0">
                <a:solidFill>
                  <a:schemeClr val="bg1"/>
                </a:solidFill>
              </a:rPr>
              <a:t>Reflectie</a:t>
            </a:r>
          </a:p>
        </p:txBody>
      </p:sp>
      <p:sp>
        <p:nvSpPr>
          <p:cNvPr id="3" name="Tijdelijke aanduiding voor tekst 2">
            <a:extLst>
              <a:ext uri="{FF2B5EF4-FFF2-40B4-BE49-F238E27FC236}">
                <a16:creationId xmlns:a16="http://schemas.microsoft.com/office/drawing/2014/main" id="{D23243CE-6BB5-9E99-10B8-068B07D0764F}"/>
              </a:ext>
            </a:extLst>
          </p:cNvPr>
          <p:cNvSpPr>
            <a:spLocks noGrp="1"/>
          </p:cNvSpPr>
          <p:nvPr>
            <p:ph type="body" sz="quarter" idx="12"/>
          </p:nvPr>
        </p:nvSpPr>
        <p:spPr>
          <a:xfrm>
            <a:off x="618177" y="1743070"/>
            <a:ext cx="8000306" cy="3569650"/>
          </a:xfrm>
        </p:spPr>
        <p:txBody>
          <a:bodyPr>
            <a:normAutofit fontScale="92500"/>
          </a:bodyPr>
          <a:lstStyle/>
          <a:p>
            <a:r>
              <a:rPr lang="nl-NL" dirty="0">
                <a:solidFill>
                  <a:schemeClr val="bg1"/>
                </a:solidFill>
              </a:rPr>
              <a:t>Laat de leerlingen presenteren. Iedereen presenteert kort de A4 (laat de naam nog niet zien!).</a:t>
            </a:r>
          </a:p>
          <a:p>
            <a:r>
              <a:rPr lang="nl-NL" dirty="0">
                <a:solidFill>
                  <a:schemeClr val="bg1"/>
                </a:solidFill>
              </a:rPr>
              <a:t>De toehoorders proberen te raden om wie het gaat. Bespreek de genoemde zaken samen. Wat heb je over anderen geleerd?</a:t>
            </a:r>
          </a:p>
          <a:p>
            <a:endParaRPr lang="nl-NL" dirty="0">
              <a:solidFill>
                <a:schemeClr val="bg1"/>
              </a:solidFill>
            </a:endParaRPr>
          </a:p>
          <a:p>
            <a:r>
              <a:rPr lang="nl-NL" dirty="0">
                <a:solidFill>
                  <a:schemeClr val="bg1"/>
                </a:solidFill>
              </a:rPr>
              <a:t>Maak van de A4-tjes een lange slinger en hang deze op in de klas of op de gang.</a:t>
            </a:r>
          </a:p>
          <a:p>
            <a:pPr marL="457200" indent="-457200">
              <a:buAutoNum type="arabicParenR"/>
            </a:pPr>
            <a:endParaRPr lang="nl-NL" dirty="0">
              <a:solidFill>
                <a:schemeClr val="bg1"/>
              </a:solidFill>
            </a:endParaRPr>
          </a:p>
          <a:p>
            <a:endParaRPr lang="nl-NL" dirty="0">
              <a:solidFill>
                <a:schemeClr val="bg1"/>
              </a:solidFill>
            </a:endParaRPr>
          </a:p>
        </p:txBody>
      </p:sp>
    </p:spTree>
    <p:extLst>
      <p:ext uri="{BB962C8B-B14F-4D97-AF65-F5344CB8AC3E}">
        <p14:creationId xmlns:p14="http://schemas.microsoft.com/office/powerpoint/2010/main" val="70159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7CFBA90-A6FA-159C-02EE-A9A09D62AB7E}"/>
              </a:ext>
            </a:extLst>
          </p:cNvPr>
          <p:cNvSpPr>
            <a:spLocks noGrp="1"/>
          </p:cNvSpPr>
          <p:nvPr>
            <p:ph type="body" sz="quarter" idx="15"/>
          </p:nvPr>
        </p:nvSpPr>
        <p:spPr/>
        <p:txBody>
          <a:bodyPr>
            <a:normAutofit/>
          </a:bodyPr>
          <a:lstStyle/>
          <a:p>
            <a:r>
              <a:rPr lang="nl-NL" sz="4800" dirty="0">
                <a:latin typeface="+mj-lt"/>
              </a:rPr>
              <a:t>Onderdeel Burgerschap</a:t>
            </a:r>
          </a:p>
        </p:txBody>
      </p:sp>
      <p:sp>
        <p:nvSpPr>
          <p:cNvPr id="3" name="Tijdelijke aanduiding voor tekst 2">
            <a:extLst>
              <a:ext uri="{FF2B5EF4-FFF2-40B4-BE49-F238E27FC236}">
                <a16:creationId xmlns:a16="http://schemas.microsoft.com/office/drawing/2014/main" id="{0623733A-03F7-6CCC-80BA-54B461B36207}"/>
              </a:ext>
            </a:extLst>
          </p:cNvPr>
          <p:cNvSpPr>
            <a:spLocks noGrp="1"/>
          </p:cNvSpPr>
          <p:nvPr>
            <p:ph type="body" sz="quarter" idx="16"/>
          </p:nvPr>
        </p:nvSpPr>
        <p:spPr/>
        <p:txBody>
          <a:bodyPr/>
          <a:lstStyle/>
          <a:p>
            <a:r>
              <a:rPr lang="nl-NL" dirty="0"/>
              <a:t>Iedere week een opdracht om te werken aan de doelen van Burgerschap! De opdracht sluit aan bij de les van Mediabegrip.</a:t>
            </a:r>
          </a:p>
          <a:p>
            <a:endParaRPr lang="nl-NL" dirty="0"/>
          </a:p>
        </p:txBody>
      </p:sp>
    </p:spTree>
    <p:extLst>
      <p:ext uri="{BB962C8B-B14F-4D97-AF65-F5344CB8AC3E}">
        <p14:creationId xmlns:p14="http://schemas.microsoft.com/office/powerpoint/2010/main" val="4293861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E14675-9109-D8DC-E669-3266A01F65D5}"/>
              </a:ext>
            </a:extLst>
          </p:cNvPr>
          <p:cNvSpPr>
            <a:spLocks noGrp="1"/>
          </p:cNvSpPr>
          <p:nvPr>
            <p:ph type="body" sz="quarter" idx="11"/>
          </p:nvPr>
        </p:nvSpPr>
        <p:spPr>
          <a:xfrm>
            <a:off x="618177" y="845915"/>
            <a:ext cx="11026902" cy="701041"/>
          </a:xfrm>
        </p:spPr>
        <p:txBody>
          <a:bodyPr/>
          <a:lstStyle/>
          <a:p>
            <a:r>
              <a:rPr lang="nl-NL" dirty="0">
                <a:solidFill>
                  <a:schemeClr val="bg1"/>
                </a:solidFill>
              </a:rPr>
              <a:t>Waarom is pesten niet verboden?</a:t>
            </a:r>
          </a:p>
        </p:txBody>
      </p:sp>
      <p:sp>
        <p:nvSpPr>
          <p:cNvPr id="3" name="Tijdelijke aanduiding voor tekst 2">
            <a:extLst>
              <a:ext uri="{FF2B5EF4-FFF2-40B4-BE49-F238E27FC236}">
                <a16:creationId xmlns:a16="http://schemas.microsoft.com/office/drawing/2014/main" id="{3D918592-4015-6880-23A0-FA38D47CD134}"/>
              </a:ext>
            </a:extLst>
          </p:cNvPr>
          <p:cNvSpPr>
            <a:spLocks noGrp="1"/>
          </p:cNvSpPr>
          <p:nvPr>
            <p:ph type="body" sz="quarter" idx="12"/>
          </p:nvPr>
        </p:nvSpPr>
        <p:spPr>
          <a:xfrm>
            <a:off x="609600" y="1518137"/>
            <a:ext cx="6684579" cy="3989284"/>
          </a:xfrm>
        </p:spPr>
        <p:txBody>
          <a:bodyPr>
            <a:normAutofit fontScale="70000" lnSpcReduction="20000"/>
          </a:bodyPr>
          <a:lstStyle/>
          <a:p>
            <a:r>
              <a:rPr lang="nl-NL" dirty="0">
                <a:solidFill>
                  <a:schemeClr val="bg1"/>
                </a:solidFill>
              </a:rPr>
              <a:t>Die vraag stelden onderzoekers van het NOS Jeugdjournaal zichzelf. Zij maakten hier een podcast over. Van </a:t>
            </a:r>
            <a:r>
              <a:rPr lang="nl-NL" dirty="0">
                <a:solidFill>
                  <a:schemeClr val="accent4"/>
                </a:solidFill>
                <a:hlinkClick r:id="rId3">
                  <a:extLst>
                    <a:ext uri="{A12FA001-AC4F-418D-AE19-62706E023703}">
                      <ahyp:hlinkClr xmlns:ahyp="http://schemas.microsoft.com/office/drawing/2018/hyperlinkcolor" val="tx"/>
                    </a:ext>
                  </a:extLst>
                </a:hlinkClick>
              </a:rPr>
              <a:t>jeugdjournaal.nl</a:t>
            </a:r>
            <a:r>
              <a:rPr lang="nl-NL" dirty="0">
                <a:solidFill>
                  <a:schemeClr val="bg1"/>
                </a:solidFill>
              </a:rPr>
              <a:t>:</a:t>
            </a:r>
          </a:p>
          <a:p>
            <a:r>
              <a:rPr lang="nl-NL" dirty="0"/>
              <a:t>“Pesten is niet oké. Daar is iedereen het mee eens. Maar waarom wordt er dan toch nog gepest? En wat kun je er tegen doen?</a:t>
            </a:r>
          </a:p>
          <a:p>
            <a:r>
              <a:rPr lang="nl-NL" dirty="0"/>
              <a:t>Daarover gaat de nieuwste Jeugdjournaal-podcast. Jennifer en Bart zoeken uit waarom kinderen pesten en of er wetten en regels zijn om pesten tegen te gaan.</a:t>
            </a:r>
          </a:p>
          <a:p>
            <a:r>
              <a:rPr lang="nl-NL" dirty="0"/>
              <a:t>Wist je dat dieren elkaar ook kunnen pesten? En dat er in Frankrijk een officiële anti-</a:t>
            </a:r>
            <a:r>
              <a:rPr lang="nl-NL" dirty="0" err="1"/>
              <a:t>pestwet</a:t>
            </a:r>
            <a:r>
              <a:rPr lang="nl-NL" dirty="0"/>
              <a:t> is? Pesters kunnen daar een boete of gevangenisstraf krijgen.</a:t>
            </a:r>
          </a:p>
          <a:p>
            <a:r>
              <a:rPr lang="nl-NL" dirty="0"/>
              <a:t>Je hoort het allemaal in de podcast!” Kijk op de volgende dia voor de opdracht.</a:t>
            </a:r>
          </a:p>
          <a:p>
            <a:endParaRPr lang="nl-NL" dirty="0">
              <a:solidFill>
                <a:schemeClr val="bg1"/>
              </a:solidFill>
            </a:endParaRPr>
          </a:p>
          <a:p>
            <a:endParaRPr lang="nl-NL" dirty="0">
              <a:solidFill>
                <a:schemeClr val="bg1"/>
              </a:solidFill>
            </a:endParaRPr>
          </a:p>
        </p:txBody>
      </p:sp>
      <p:pic>
        <p:nvPicPr>
          <p:cNvPr id="6" name="Afbeelding 5">
            <a:extLst>
              <a:ext uri="{FF2B5EF4-FFF2-40B4-BE49-F238E27FC236}">
                <a16:creationId xmlns:a16="http://schemas.microsoft.com/office/drawing/2014/main" id="{A9A34C79-8C12-F20B-560B-21D22ACF348F}"/>
              </a:ext>
            </a:extLst>
          </p:cNvPr>
          <p:cNvPicPr>
            <a:picLocks noChangeAspect="1"/>
          </p:cNvPicPr>
          <p:nvPr/>
        </p:nvPicPr>
        <p:blipFill>
          <a:blip r:embed="rId4">
            <a:extLst>
              <a:ext uri="{28A0092B-C50C-407E-A947-70E740481C1C}">
                <a14:useLocalDpi xmlns:a14="http://schemas.microsoft.com/office/drawing/2010/main" val="0"/>
              </a:ext>
            </a:extLst>
          </a:blip>
          <a:srcRect b="10778"/>
          <a:stretch>
            <a:fillRect/>
          </a:stretch>
        </p:blipFill>
        <p:spPr>
          <a:xfrm>
            <a:off x="8306772" y="1061858"/>
            <a:ext cx="2960098" cy="3741370"/>
          </a:xfrm>
          <a:prstGeom prst="rect">
            <a:avLst/>
          </a:prstGeom>
        </p:spPr>
      </p:pic>
    </p:spTree>
    <p:extLst>
      <p:ext uri="{BB962C8B-B14F-4D97-AF65-F5344CB8AC3E}">
        <p14:creationId xmlns:p14="http://schemas.microsoft.com/office/powerpoint/2010/main" val="2950385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AAFF2-29CC-551D-B486-AF4E84DE5096}"/>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12A12BB-D901-632E-0AD2-4251968EE2C6}"/>
              </a:ext>
            </a:extLst>
          </p:cNvPr>
          <p:cNvSpPr>
            <a:spLocks noGrp="1"/>
          </p:cNvSpPr>
          <p:nvPr>
            <p:ph type="body" sz="quarter" idx="11"/>
          </p:nvPr>
        </p:nvSpPr>
        <p:spPr/>
        <p:txBody>
          <a:bodyPr/>
          <a:lstStyle/>
          <a:p>
            <a:r>
              <a:rPr lang="nl-NL" dirty="0">
                <a:solidFill>
                  <a:schemeClr val="bg1"/>
                </a:solidFill>
              </a:rPr>
              <a:t>Opdracht </a:t>
            </a:r>
          </a:p>
        </p:txBody>
      </p:sp>
      <p:sp>
        <p:nvSpPr>
          <p:cNvPr id="3" name="Tijdelijke aanduiding voor tekst 2">
            <a:extLst>
              <a:ext uri="{FF2B5EF4-FFF2-40B4-BE49-F238E27FC236}">
                <a16:creationId xmlns:a16="http://schemas.microsoft.com/office/drawing/2014/main" id="{0CA72462-4829-F6E0-38BB-5A8807121C94}"/>
              </a:ext>
            </a:extLst>
          </p:cNvPr>
          <p:cNvSpPr>
            <a:spLocks noGrp="1"/>
          </p:cNvSpPr>
          <p:nvPr>
            <p:ph type="body" sz="quarter" idx="12"/>
          </p:nvPr>
        </p:nvSpPr>
        <p:spPr>
          <a:xfrm>
            <a:off x="609599" y="1303283"/>
            <a:ext cx="7054679" cy="4340771"/>
          </a:xfrm>
        </p:spPr>
        <p:txBody>
          <a:bodyPr>
            <a:normAutofit/>
          </a:bodyPr>
          <a:lstStyle/>
          <a:p>
            <a:r>
              <a:rPr lang="nl-NL" dirty="0">
                <a:solidFill>
                  <a:schemeClr val="bg1"/>
                </a:solidFill>
              </a:rPr>
              <a:t>Beluister de podcast en beantwoord de luistervragen in een Microsoft Word of Google Document. Sla goed op en mail het naar je leerkracht.</a:t>
            </a:r>
          </a:p>
          <a:p>
            <a:r>
              <a:rPr lang="nl-NL" dirty="0">
                <a:solidFill>
                  <a:schemeClr val="bg1"/>
                </a:solidFill>
              </a:rPr>
              <a:t>Bespreek deze daarna samen.</a:t>
            </a:r>
          </a:p>
          <a:p>
            <a:endParaRPr lang="nl-NL" dirty="0">
              <a:solidFill>
                <a:schemeClr val="bg1"/>
              </a:solidFill>
            </a:endParaRPr>
          </a:p>
          <a:p>
            <a:r>
              <a:rPr lang="nl-NL" dirty="0">
                <a:solidFill>
                  <a:schemeClr val="bg1"/>
                </a:solidFill>
              </a:rPr>
              <a:t>Luister de podcast via </a:t>
            </a:r>
            <a:r>
              <a:rPr lang="nl-NL" dirty="0">
                <a:solidFill>
                  <a:schemeClr val="accent4"/>
                </a:solidFill>
                <a:hlinkClick r:id="rId3">
                  <a:extLst>
                    <a:ext uri="{A12FA001-AC4F-418D-AE19-62706E023703}">
                      <ahyp:hlinkClr xmlns:ahyp="http://schemas.microsoft.com/office/drawing/2018/hyperlinkcolor" val="tx"/>
                    </a:ext>
                  </a:extLst>
                </a:hlinkClick>
              </a:rPr>
              <a:t>deze site</a:t>
            </a:r>
            <a:r>
              <a:rPr lang="nl-NL" dirty="0">
                <a:solidFill>
                  <a:schemeClr val="bg1"/>
                </a:solidFill>
              </a:rPr>
              <a:t>.</a:t>
            </a:r>
          </a:p>
          <a:p>
            <a:endParaRPr lang="nl-NL" dirty="0">
              <a:solidFill>
                <a:schemeClr val="tx1"/>
              </a:solidFill>
            </a:endParaRPr>
          </a:p>
        </p:txBody>
      </p:sp>
      <p:pic>
        <p:nvPicPr>
          <p:cNvPr id="8" name="Graphic 7" descr="Podcast met effen opvulling">
            <a:extLst>
              <a:ext uri="{FF2B5EF4-FFF2-40B4-BE49-F238E27FC236}">
                <a16:creationId xmlns:a16="http://schemas.microsoft.com/office/drawing/2014/main" id="{2F8CB295-D831-DBCE-846D-728EC9940B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6248" y="3473668"/>
            <a:ext cx="1939158" cy="1939158"/>
          </a:xfrm>
          <a:prstGeom prst="rect">
            <a:avLst/>
          </a:prstGeom>
        </p:spPr>
      </p:pic>
      <p:pic>
        <p:nvPicPr>
          <p:cNvPr id="14" name="Afbeelding 13">
            <a:extLst>
              <a:ext uri="{FF2B5EF4-FFF2-40B4-BE49-F238E27FC236}">
                <a16:creationId xmlns:a16="http://schemas.microsoft.com/office/drawing/2014/main" id="{EE26B3BA-C111-6F46-8A73-EAC8F1FB3C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3697" y="178676"/>
            <a:ext cx="3752561" cy="5307724"/>
          </a:xfrm>
          <a:prstGeom prst="rect">
            <a:avLst/>
          </a:prstGeom>
        </p:spPr>
      </p:pic>
    </p:spTree>
    <p:extLst>
      <p:ext uri="{BB962C8B-B14F-4D97-AF65-F5344CB8AC3E}">
        <p14:creationId xmlns:p14="http://schemas.microsoft.com/office/powerpoint/2010/main" val="44336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7EA7816-657A-92C8-D789-CF2F56339320}"/>
              </a:ext>
            </a:extLst>
          </p:cNvPr>
          <p:cNvSpPr>
            <a:spLocks noGrp="1"/>
          </p:cNvSpPr>
          <p:nvPr>
            <p:ph type="body" sz="quarter" idx="11"/>
          </p:nvPr>
        </p:nvSpPr>
        <p:spPr/>
        <p:txBody>
          <a:bodyPr/>
          <a:lstStyle/>
          <a:p>
            <a:r>
              <a:rPr lang="nl-NL" dirty="0"/>
              <a:t>Melle</a:t>
            </a:r>
          </a:p>
        </p:txBody>
      </p:sp>
      <p:sp>
        <p:nvSpPr>
          <p:cNvPr id="7" name="Tijdelijke aanduiding voor tekst 6">
            <a:extLst>
              <a:ext uri="{FF2B5EF4-FFF2-40B4-BE49-F238E27FC236}">
                <a16:creationId xmlns:a16="http://schemas.microsoft.com/office/drawing/2014/main" id="{05DF2983-877B-2005-9A41-0CA3E5FB1C9E}"/>
              </a:ext>
            </a:extLst>
          </p:cNvPr>
          <p:cNvSpPr>
            <a:spLocks noGrp="1"/>
          </p:cNvSpPr>
          <p:nvPr>
            <p:ph type="body" sz="quarter" idx="12"/>
          </p:nvPr>
        </p:nvSpPr>
        <p:spPr>
          <a:xfrm>
            <a:off x="609599" y="1344106"/>
            <a:ext cx="11026902" cy="4528633"/>
          </a:xfrm>
        </p:spPr>
        <p:txBody>
          <a:bodyPr>
            <a:noAutofit/>
          </a:bodyPr>
          <a:lstStyle/>
          <a:p>
            <a:r>
              <a:rPr lang="nl-NL" sz="1050" dirty="0"/>
              <a:t>Hoi allemaal!</a:t>
            </a:r>
          </a:p>
          <a:p>
            <a:r>
              <a:rPr lang="nl-NL" sz="1050" dirty="0"/>
              <a:t>Nou, die Prinsjesdag viel wel een beetje tegen, zeg. Weinig nieuwe plannen en alleen maar wat politici die onaardige dingen tegen elkaar riepen. En dan zeggen ze dat pesten een probleem is wat vooral onder kinderen leeft. Nou, die volwassenen kunnen er ook wat van! Als die nu eens het goede voorbeeld zouden geven…. Wist je bijvoorbeeld dat er </a:t>
            </a:r>
            <a:r>
              <a:rPr lang="nl-NL" sz="1050" dirty="0">
                <a:hlinkClick r:id="rId3"/>
              </a:rPr>
              <a:t>in verzorgingstehuizen </a:t>
            </a:r>
            <a:r>
              <a:rPr lang="nl-NL" sz="1050" dirty="0"/>
              <a:t>ook heel vaak pestgedrag voorkomt? Dan wordt bijvoorbeeld gezegd dat iemand niet bij ze aan tafel mag zitten of iemand mag niet mee doen met spelletjes. Echt heftige dingen soms, hoor!</a:t>
            </a:r>
          </a:p>
          <a:p>
            <a:r>
              <a:rPr lang="nl-NL" sz="1050" dirty="0"/>
              <a:t>Ik snap ook gewoon niet zo goed waarom mensen soms zo onaardig tegen elkaar doen. Ik heb ook wel mensen die ik minder aardig vind, maar dan doe ik nog steeds wel normaal tegen hen. Ik ga ze echt niet uitschelden of buitensluiten ofzo. </a:t>
            </a:r>
          </a:p>
          <a:p>
            <a:r>
              <a:rPr lang="nl-NL" sz="1050" dirty="0"/>
              <a:t>Daar zag ik trouwens ook nog wel een best wel heftige video over. Een of andere reclame waar een jongen wordt buitengesloten en gepest door een hele groep uit zijn klas. Gelukkig zijn er in zijn groep ook mensen die hem komen helpen. Dat vind ik ook wel echt heel knap, dat je dat dan durft te doen. Zou natuurlijk gewoon normaal moeten zijn. Maar ja. </a:t>
            </a:r>
          </a:p>
          <a:p>
            <a:r>
              <a:rPr lang="nl-NL" sz="1050" dirty="0"/>
              <a:t>Zelf heb ik er gelukkig niet zo heel veel mee te maken gehad. Mijn broer wel! Die werd 2 jaar geleden echt flink </a:t>
            </a:r>
            <a:r>
              <a:rPr lang="nl-NL" sz="1050" dirty="0">
                <a:hlinkClick r:id="rId4"/>
              </a:rPr>
              <a:t>gepest op school. </a:t>
            </a:r>
            <a:r>
              <a:rPr lang="nl-NL" sz="1050" dirty="0"/>
              <a:t>Gelukkig heeft hij dat toen aan onze ouders verteld. Die zijn toen voor een gesprek naar school gegaan en toe ging het iets beter. Nu zit hij inmiddels op een andere school en daar gaat het gelukkig weer goed met hem. Maar ik merk soms nog wel aan hem dat hij snel onzeker over zichzelf is. Dat is echt sinds die tijd bij hem ontstaan. Heeft toch wel flink wat impact, dus… Goed om af en toe weer eens aan te denken. Ik zou toch echt niet de reden willen zijn dat iemand zich zo rot voelt. Hoe denk jij daarover?</a:t>
            </a:r>
          </a:p>
          <a:p>
            <a:r>
              <a:rPr lang="nl-NL" sz="1050" dirty="0"/>
              <a:t>Groetjes,</a:t>
            </a:r>
          </a:p>
          <a:p>
            <a:r>
              <a:rPr lang="nl-NL" sz="1050" dirty="0"/>
              <a:t>Melle.</a:t>
            </a:r>
          </a:p>
        </p:txBody>
      </p:sp>
      <p:sp>
        <p:nvSpPr>
          <p:cNvPr id="4" name="Tekstballon: ovaal 3">
            <a:extLst>
              <a:ext uri="{FF2B5EF4-FFF2-40B4-BE49-F238E27FC236}">
                <a16:creationId xmlns:a16="http://schemas.microsoft.com/office/drawing/2014/main" id="{E2C06148-42B5-99E9-5673-2E38FF81FF87}"/>
              </a:ext>
            </a:extLst>
          </p:cNvPr>
          <p:cNvSpPr/>
          <p:nvPr/>
        </p:nvSpPr>
        <p:spPr>
          <a:xfrm>
            <a:off x="9900745" y="1"/>
            <a:ext cx="1954924" cy="1518136"/>
          </a:xfrm>
          <a:prstGeom prst="wedgeEllipseCallou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Tree>
    <p:extLst>
      <p:ext uri="{BB962C8B-B14F-4D97-AF65-F5344CB8AC3E}">
        <p14:creationId xmlns:p14="http://schemas.microsoft.com/office/powerpoint/2010/main" val="2167705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In de media:</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356801"/>
            <a:ext cx="5986354" cy="5054509"/>
          </a:xfrm>
        </p:spPr>
        <p:txBody>
          <a:bodyPr>
            <a:normAutofit fontScale="55000" lnSpcReduction="20000"/>
          </a:bodyPr>
          <a:lstStyle/>
          <a:p>
            <a:r>
              <a:rPr lang="nl-NL" b="1" dirty="0"/>
              <a:t>Week tegen pesten</a:t>
            </a:r>
          </a:p>
          <a:p>
            <a:r>
              <a:rPr lang="nl-NL" dirty="0"/>
              <a:t>Van </a:t>
            </a:r>
            <a:r>
              <a:rPr lang="nl-NL" dirty="0">
                <a:hlinkClick r:id="rId4"/>
              </a:rPr>
              <a:t>weektegenpesten.nl</a:t>
            </a:r>
            <a:r>
              <a:rPr lang="nl-NL" dirty="0"/>
              <a:t>:</a:t>
            </a:r>
          </a:p>
          <a:p>
            <a:r>
              <a:rPr lang="nl-NL" dirty="0"/>
              <a:t>“Leerlingen en studenten hebben een veilige schoolomgeving nodig om zich optimaal te kunnen ontwikkelen. Stichting School &amp; Veiligheid ondersteunt en stimuleert scholen daarbij, met ondersteuning van het ministerie van OCW.</a:t>
            </a:r>
          </a:p>
          <a:p>
            <a:r>
              <a:rPr lang="nl-NL" dirty="0"/>
              <a:t>School &amp; Veiligheid biedt – vanuit een centrale positie in het onderwijsveld – informatie en deskundig advies over het bevorderen van een sociaal veilig klimaat en sociaal gedrag en het tegengaan van en omgaan met grensoverschrijdend en ongewenst gedrag. Wij doen dat via onze verschillende websites, landelijke conferenties, trainingen en publicaties. Hierbij richten wij ons op docenten, schoolleiders en vertrouwenspersonen.</a:t>
            </a:r>
          </a:p>
          <a:p>
            <a:r>
              <a:rPr lang="nl-NL" dirty="0"/>
              <a:t>Ieder jaar in september organiseert Stichting School &amp; Veiligheid de Week tegen Pesten. Jaarlijks doen meer dan 2.000 scholen in het primair-, voortgezet, middelbaar en gespecialiseerd beroepsonderwijs mee.”</a:t>
            </a:r>
          </a:p>
          <a:p>
            <a:r>
              <a:rPr lang="nl-NL" dirty="0"/>
              <a:t>Bekijk de startvideo van de Week tegen Pesten hiernaast. </a:t>
            </a:r>
          </a:p>
        </p:txBody>
      </p:sp>
      <p:pic>
        <p:nvPicPr>
          <p:cNvPr id="7" name="Onlinemedia 6" title="Openingsvideo Week tegen Pesten 2025">
            <a:hlinkClick r:id="" action="ppaction://media"/>
            <a:extLst>
              <a:ext uri="{FF2B5EF4-FFF2-40B4-BE49-F238E27FC236}">
                <a16:creationId xmlns:a16="http://schemas.microsoft.com/office/drawing/2014/main" id="{D42657D9-DF9F-99C3-21E5-00587321C347}"/>
              </a:ext>
            </a:extLst>
          </p:cNvPr>
          <p:cNvPicPr>
            <a:picLocks noRot="1" noChangeAspect="1"/>
          </p:cNvPicPr>
          <p:nvPr>
            <a:videoFile r:link="rId1"/>
          </p:nvPr>
        </p:nvPicPr>
        <p:blipFill>
          <a:blip r:embed="rId5"/>
          <a:stretch>
            <a:fillRect/>
          </a:stretch>
        </p:blipFill>
        <p:spPr>
          <a:xfrm>
            <a:off x="6595953" y="1907496"/>
            <a:ext cx="5385840" cy="3043007"/>
          </a:xfrm>
          <a:prstGeom prst="rect">
            <a:avLst/>
          </a:prstGeom>
        </p:spPr>
      </p:pic>
    </p:spTree>
    <p:extLst>
      <p:ext uri="{BB962C8B-B14F-4D97-AF65-F5344CB8AC3E}">
        <p14:creationId xmlns:p14="http://schemas.microsoft.com/office/powerpoint/2010/main" val="411502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B9FC26-9F3D-C913-6CAA-B9082314D240}"/>
              </a:ext>
            </a:extLst>
          </p:cNvPr>
          <p:cNvSpPr>
            <a:spLocks noGrp="1"/>
          </p:cNvSpPr>
          <p:nvPr>
            <p:ph type="body" sz="quarter" idx="11"/>
          </p:nvPr>
        </p:nvSpPr>
        <p:spPr/>
        <p:txBody>
          <a:bodyPr/>
          <a:lstStyle/>
          <a:p>
            <a:r>
              <a:rPr lang="nl-NL" dirty="0"/>
              <a:t>Hoe zit dat:</a:t>
            </a:r>
          </a:p>
        </p:txBody>
      </p:sp>
      <p:sp>
        <p:nvSpPr>
          <p:cNvPr id="3" name="Tijdelijke aanduiding voor tekst 2">
            <a:extLst>
              <a:ext uri="{FF2B5EF4-FFF2-40B4-BE49-F238E27FC236}">
                <a16:creationId xmlns:a16="http://schemas.microsoft.com/office/drawing/2014/main" id="{BF931BB1-7A56-6860-93BD-68C7B294EEB9}"/>
              </a:ext>
            </a:extLst>
          </p:cNvPr>
          <p:cNvSpPr>
            <a:spLocks noGrp="1"/>
          </p:cNvSpPr>
          <p:nvPr>
            <p:ph type="body" sz="quarter" idx="12"/>
          </p:nvPr>
        </p:nvSpPr>
        <p:spPr>
          <a:xfrm>
            <a:off x="609599" y="1324304"/>
            <a:ext cx="7830208" cy="4939862"/>
          </a:xfrm>
        </p:spPr>
        <p:txBody>
          <a:bodyPr>
            <a:noAutofit/>
          </a:bodyPr>
          <a:lstStyle/>
          <a:p>
            <a:r>
              <a:rPr lang="nl-NL" sz="1400" dirty="0"/>
              <a:t>In de video wordt de indruk gewekt dat er over het meisje geroddeld wordt en dat ze vervelende reacties online krijgt. Ook doet men het voorkomen dat ze voor het karretje wordt gespannen door haar klasgenoten. Allemaal veel voorkomende vormen van pestgedrag. Gelukkig worden we in deze video op het verkeerde been gezet. En is hier juist sprake van bewondering, complimenten en samenwerking. </a:t>
            </a:r>
          </a:p>
          <a:p>
            <a:r>
              <a:rPr lang="nl-NL" sz="1400" dirty="0"/>
              <a:t>De klas werkt als een team. Of zoals het motto van de Week tegen Pesten het benoemd: ‘Kijk ’s door een andere bril en zie: je klas is een team’.</a:t>
            </a:r>
          </a:p>
          <a:p>
            <a:r>
              <a:rPr lang="nl-NL" sz="1400" dirty="0"/>
              <a:t>Iedereen heeft eigen unieke talenten. Het meisje in de video kan goed presenteren, de andere twee zijn goed met presentatiesoftware. Door gebruik te maken van elkaars talenten, verloopt de samenwerking soepel. De verschillen tussen de leerlingen maken dat het team krachtig wordt in plaats van dat het tot pestgedrag leidt.</a:t>
            </a:r>
          </a:p>
          <a:p>
            <a:r>
              <a:rPr lang="nl-NL" sz="1400" dirty="0"/>
              <a:t>Zo kan het ook. Dus: kijk eens door een andere bril en bespreek de stelling(en op de volgende dia(‘s).</a:t>
            </a:r>
          </a:p>
        </p:txBody>
      </p:sp>
      <p:pic>
        <p:nvPicPr>
          <p:cNvPr id="4" name="Afbeelding 3">
            <a:extLst>
              <a:ext uri="{FF2B5EF4-FFF2-40B4-BE49-F238E27FC236}">
                <a16:creationId xmlns:a16="http://schemas.microsoft.com/office/drawing/2014/main" id="{50332B2A-57CA-841F-83ED-A6EC72E76A3E}"/>
              </a:ext>
            </a:extLst>
          </p:cNvPr>
          <p:cNvPicPr>
            <a:picLocks noChangeAspect="1"/>
          </p:cNvPicPr>
          <p:nvPr/>
        </p:nvPicPr>
        <p:blipFill>
          <a:blip r:embed="rId3"/>
          <a:srcRect l="21495" r="21275"/>
          <a:stretch>
            <a:fillRect/>
          </a:stretch>
        </p:blipFill>
        <p:spPr>
          <a:xfrm>
            <a:off x="8621364" y="1324304"/>
            <a:ext cx="3341918" cy="4193465"/>
          </a:xfrm>
          <a:prstGeom prst="rect">
            <a:avLst/>
          </a:prstGeom>
        </p:spPr>
      </p:pic>
    </p:spTree>
    <p:extLst>
      <p:ext uri="{BB962C8B-B14F-4D97-AF65-F5344CB8AC3E}">
        <p14:creationId xmlns:p14="http://schemas.microsoft.com/office/powerpoint/2010/main" val="2299557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136264E-E2F2-8188-1F85-EE827F17CF2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E8574D6F-3779-0D35-7479-A2A5E47CD4A3}"/>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“Iemand die anders is dan ik, kan nooit mijn vriend worden.”</a:t>
            </a:r>
          </a:p>
        </p:txBody>
      </p:sp>
      <p:sp>
        <p:nvSpPr>
          <p:cNvPr id="5" name="Tekstballon: ovaal 4" descr="Twee telefoons met gespreksballonnen">
            <a:extLst>
              <a:ext uri="{FF2B5EF4-FFF2-40B4-BE49-F238E27FC236}">
                <a16:creationId xmlns:a16="http://schemas.microsoft.com/office/drawing/2014/main" id="{A07FB9A9-905D-B293-607F-BEC3997891EC}"/>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88431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12825-23FD-1C55-A439-9824BA52FD84}"/>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7425B16-3890-22F2-8E4D-7F30D466AAAC}"/>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710B2B98-CD88-ECA4-2715-E02645DF17F4}"/>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“Ik weet heel goed van mezelf wat mijn talenten zijn.”</a:t>
            </a:r>
          </a:p>
        </p:txBody>
      </p:sp>
      <p:sp>
        <p:nvSpPr>
          <p:cNvPr id="7" name="Tekstballon: ovaal 6" descr="Twee telefoons met gespreksballonnen">
            <a:extLst>
              <a:ext uri="{FF2B5EF4-FFF2-40B4-BE49-F238E27FC236}">
                <a16:creationId xmlns:a16="http://schemas.microsoft.com/office/drawing/2014/main" id="{7A0C7DE6-5778-242B-7231-F8D7EA1E18F1}"/>
              </a:ext>
            </a:extLst>
          </p:cNvPr>
          <p:cNvSpPr/>
          <p:nvPr/>
        </p:nvSpPr>
        <p:spPr>
          <a:xfrm>
            <a:off x="4787462" y="3776911"/>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61611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C7F41-0E42-3CDF-197C-A7AFA3634538}"/>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D267A9-3F31-DA95-1249-6DD726FAE908}"/>
              </a:ext>
            </a:extLst>
          </p:cNvPr>
          <p:cNvSpPr>
            <a:spLocks noGrp="1"/>
          </p:cNvSpPr>
          <p:nvPr>
            <p:ph type="body" sz="quarter" idx="11"/>
          </p:nvPr>
        </p:nvSpPr>
        <p:spPr/>
        <p:txBody>
          <a:bodyPr/>
          <a:lstStyle/>
          <a:p>
            <a:r>
              <a:rPr lang="nl-NL" dirty="0"/>
              <a:t>Ga in gesprek</a:t>
            </a:r>
          </a:p>
        </p:txBody>
      </p:sp>
      <p:sp>
        <p:nvSpPr>
          <p:cNvPr id="3" name="Tijdelijke aanduiding voor tekst 2">
            <a:extLst>
              <a:ext uri="{FF2B5EF4-FFF2-40B4-BE49-F238E27FC236}">
                <a16:creationId xmlns:a16="http://schemas.microsoft.com/office/drawing/2014/main" id="{441C0CBE-D2D7-B877-D20E-FC0ECD46163E}"/>
              </a:ext>
            </a:extLst>
          </p:cNvPr>
          <p:cNvSpPr>
            <a:spLocks noGrp="1"/>
          </p:cNvSpPr>
          <p:nvPr>
            <p:ph type="body" sz="quarter" idx="12"/>
          </p:nvPr>
        </p:nvSpPr>
        <p:spPr>
          <a:xfrm>
            <a:off x="609599" y="1644175"/>
            <a:ext cx="11026902" cy="3569650"/>
          </a:xfrm>
        </p:spPr>
        <p:txBody>
          <a:bodyPr>
            <a:normAutofit/>
          </a:bodyPr>
          <a:lstStyle/>
          <a:p>
            <a:pPr algn="ctr"/>
            <a:r>
              <a:rPr lang="nl-NL" dirty="0"/>
              <a:t>Bespreek de stelling:</a:t>
            </a:r>
          </a:p>
          <a:p>
            <a:endParaRPr lang="nl-NL" dirty="0"/>
          </a:p>
          <a:p>
            <a:pPr algn="ctr"/>
            <a:r>
              <a:rPr lang="nl-NL" dirty="0"/>
              <a:t>“Ik ken alle talenten van mijn klasgenoten.”</a:t>
            </a:r>
          </a:p>
        </p:txBody>
      </p:sp>
      <p:sp>
        <p:nvSpPr>
          <p:cNvPr id="4" name="Tekstballon: ovaal 3" descr="Twee telefoons met gespreksballonnen">
            <a:extLst>
              <a:ext uri="{FF2B5EF4-FFF2-40B4-BE49-F238E27FC236}">
                <a16:creationId xmlns:a16="http://schemas.microsoft.com/office/drawing/2014/main" id="{D123E9AC-C199-B414-8CA7-93F0D152F7EE}"/>
              </a:ext>
            </a:extLst>
          </p:cNvPr>
          <p:cNvSpPr/>
          <p:nvPr/>
        </p:nvSpPr>
        <p:spPr>
          <a:xfrm>
            <a:off x="4787462" y="3771655"/>
            <a:ext cx="2617076" cy="1807780"/>
          </a:xfrm>
          <a:prstGeom prst="wedgeEllipseCallou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488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E0BBF9A-BB63-39CF-55BE-14C3F89A6B8E}"/>
              </a:ext>
            </a:extLst>
          </p:cNvPr>
          <p:cNvSpPr>
            <a:spLocks noGrp="1"/>
          </p:cNvSpPr>
          <p:nvPr>
            <p:ph type="body" sz="quarter" idx="11"/>
          </p:nvPr>
        </p:nvSpPr>
        <p:spPr>
          <a:xfrm>
            <a:off x="609599" y="466574"/>
            <a:ext cx="11026902" cy="701041"/>
          </a:xfrm>
        </p:spPr>
        <p:txBody>
          <a:bodyPr/>
          <a:lstStyle/>
          <a:p>
            <a:r>
              <a:rPr lang="nl-NL" dirty="0">
                <a:solidFill>
                  <a:schemeClr val="bg1"/>
                </a:solidFill>
              </a:rPr>
              <a:t>Opdracht</a:t>
            </a:r>
            <a:r>
              <a:rPr lang="nl-NL" dirty="0"/>
              <a:t> </a:t>
            </a:r>
          </a:p>
        </p:txBody>
      </p:sp>
      <p:sp>
        <p:nvSpPr>
          <p:cNvPr id="3" name="Tijdelijke aanduiding voor tekst 2">
            <a:extLst>
              <a:ext uri="{FF2B5EF4-FFF2-40B4-BE49-F238E27FC236}">
                <a16:creationId xmlns:a16="http://schemas.microsoft.com/office/drawing/2014/main" id="{3E63CCFA-02EB-6E74-A6B5-2CF677A77587}"/>
              </a:ext>
            </a:extLst>
          </p:cNvPr>
          <p:cNvSpPr>
            <a:spLocks noGrp="1"/>
          </p:cNvSpPr>
          <p:nvPr>
            <p:ph type="body" sz="quarter" idx="12"/>
          </p:nvPr>
        </p:nvSpPr>
        <p:spPr>
          <a:xfrm>
            <a:off x="609599" y="1000763"/>
            <a:ext cx="8755118" cy="4370023"/>
          </a:xfrm>
        </p:spPr>
        <p:txBody>
          <a:bodyPr>
            <a:noAutofit/>
          </a:bodyPr>
          <a:lstStyle/>
          <a:p>
            <a:r>
              <a:rPr lang="nl-NL" sz="1400" dirty="0">
                <a:solidFill>
                  <a:schemeClr val="bg1"/>
                </a:solidFill>
              </a:rPr>
              <a:t>We gaan lootjes trekken. Je leerkracht heeft jullie namen op papiertjes geschreven (of gebruikt de beurtstokjes) en jij mag er 1 uittrekken.</a:t>
            </a:r>
          </a:p>
          <a:p>
            <a:r>
              <a:rPr lang="nl-NL" sz="1400" dirty="0">
                <a:solidFill>
                  <a:schemeClr val="bg1"/>
                </a:solidFill>
              </a:rPr>
              <a:t>Op een A4-papier maak jij over deze persoon een talentenkaart. Zet hiervoor de naam van diegene duidelijk en mooi versierd in het midden van het papier. Aan </a:t>
            </a:r>
            <a:r>
              <a:rPr lang="nl-NL" sz="1400" b="1" dirty="0">
                <a:solidFill>
                  <a:schemeClr val="bg1"/>
                </a:solidFill>
              </a:rPr>
              <a:t>de andere kant </a:t>
            </a:r>
            <a:r>
              <a:rPr lang="nl-NL" sz="1400" dirty="0">
                <a:solidFill>
                  <a:schemeClr val="bg1"/>
                </a:solidFill>
              </a:rPr>
              <a:t>van het papier schrijf en teken je zoveel mogelijk positieve kanten en talenten van die persoon.  </a:t>
            </a:r>
          </a:p>
          <a:p>
            <a:r>
              <a:rPr lang="nl-NL" sz="1400" dirty="0">
                <a:solidFill>
                  <a:schemeClr val="bg1"/>
                </a:solidFill>
              </a:rPr>
              <a:t>Let op! Laat niet aan anderen zien voor wie jij aan het werk bent! Het is straks de bedoeling dat anderen raden om wie het gaat aan de hand van de genoemde positieve kanten en talenten.. </a:t>
            </a:r>
          </a:p>
          <a:p>
            <a:r>
              <a:rPr lang="nl-NL" sz="1400" dirty="0">
                <a:solidFill>
                  <a:schemeClr val="bg1"/>
                </a:solidFill>
              </a:rPr>
              <a:t>Aan het eind van de les presenteer je kort je A4 (laat de naam nog niet zien!) en proberen anderen te raden om wie het gaat. </a:t>
            </a:r>
          </a:p>
          <a:p>
            <a:r>
              <a:rPr lang="nl-NL" sz="1400" b="1" dirty="0">
                <a:solidFill>
                  <a:schemeClr val="bg1"/>
                </a:solidFill>
              </a:rPr>
              <a:t>Belangrijk: </a:t>
            </a:r>
            <a:r>
              <a:rPr lang="nl-NL" sz="1400" dirty="0">
                <a:solidFill>
                  <a:schemeClr val="bg1"/>
                </a:solidFill>
              </a:rPr>
              <a:t>als jij je eigen naam hebt getrokken, is dat prima! Je hoeft dan niet een nieuwe te trekken, maar maak je de opdracht over jezelf!</a:t>
            </a:r>
          </a:p>
        </p:txBody>
      </p:sp>
      <p:pic>
        <p:nvPicPr>
          <p:cNvPr id="4" name="Afbeelding 3">
            <a:extLst>
              <a:ext uri="{FF2B5EF4-FFF2-40B4-BE49-F238E27FC236}">
                <a16:creationId xmlns:a16="http://schemas.microsoft.com/office/drawing/2014/main" id="{87C33A41-3262-524A-7AA6-DA5A00665DAF}"/>
              </a:ext>
            </a:extLst>
          </p:cNvPr>
          <p:cNvPicPr>
            <a:picLocks noChangeAspect="1"/>
          </p:cNvPicPr>
          <p:nvPr/>
        </p:nvPicPr>
        <p:blipFill>
          <a:blip r:embed="rId3"/>
          <a:srcRect l="28763" t="8451" r="23429" b="11047"/>
          <a:stretch>
            <a:fillRect/>
          </a:stretch>
        </p:blipFill>
        <p:spPr>
          <a:xfrm>
            <a:off x="9301512" y="1167615"/>
            <a:ext cx="2890488" cy="3258207"/>
          </a:xfrm>
          <a:prstGeom prst="rect">
            <a:avLst/>
          </a:prstGeom>
        </p:spPr>
      </p:pic>
    </p:spTree>
    <p:extLst>
      <p:ext uri="{BB962C8B-B14F-4D97-AF65-F5344CB8AC3E}">
        <p14:creationId xmlns:p14="http://schemas.microsoft.com/office/powerpoint/2010/main" val="3619957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B5D56E0-CF9D-E5B5-8685-B55A037A0485}"/>
              </a:ext>
            </a:extLst>
          </p:cNvPr>
          <p:cNvSpPr>
            <a:spLocks noGrp="1"/>
          </p:cNvSpPr>
          <p:nvPr>
            <p:ph type="body" sz="quarter" idx="11"/>
          </p:nvPr>
        </p:nvSpPr>
        <p:spPr/>
        <p:txBody>
          <a:bodyPr/>
          <a:lstStyle/>
          <a:p>
            <a:r>
              <a:rPr lang="nl-NL" dirty="0">
                <a:solidFill>
                  <a:schemeClr val="bg1"/>
                </a:solidFill>
              </a:rPr>
              <a:t>Boekentip bij deze les:</a:t>
            </a:r>
          </a:p>
        </p:txBody>
      </p:sp>
      <p:sp>
        <p:nvSpPr>
          <p:cNvPr id="3" name="Tijdelijke aanduiding voor tekst 2">
            <a:extLst>
              <a:ext uri="{FF2B5EF4-FFF2-40B4-BE49-F238E27FC236}">
                <a16:creationId xmlns:a16="http://schemas.microsoft.com/office/drawing/2014/main" id="{00706176-7A9B-C43A-8A6E-5DC212BACED5}"/>
              </a:ext>
            </a:extLst>
          </p:cNvPr>
          <p:cNvSpPr>
            <a:spLocks noGrp="1"/>
          </p:cNvSpPr>
          <p:nvPr>
            <p:ph type="body" sz="quarter" idx="12"/>
          </p:nvPr>
        </p:nvSpPr>
        <p:spPr>
          <a:xfrm>
            <a:off x="582549" y="1774601"/>
            <a:ext cx="8677065" cy="3569650"/>
          </a:xfrm>
        </p:spPr>
        <p:txBody>
          <a:bodyPr>
            <a:normAutofit fontScale="47500" lnSpcReduction="20000"/>
          </a:bodyPr>
          <a:lstStyle/>
          <a:p>
            <a:r>
              <a:rPr lang="nl-NL" dirty="0"/>
              <a:t>Ieder boek past natuurlijk bij deze les. Maar hierbij een paar van onze favorieten.</a:t>
            </a:r>
          </a:p>
          <a:p>
            <a:r>
              <a:rPr lang="nl-NL" dirty="0">
                <a:solidFill>
                  <a:schemeClr val="bg1"/>
                </a:solidFill>
              </a:rPr>
              <a:t>Voor 9-12 jaar: Schatpakkers – Pieter Koolwijk</a:t>
            </a:r>
          </a:p>
          <a:p>
            <a:r>
              <a:rPr lang="nl-NL" dirty="0"/>
              <a:t>“</a:t>
            </a:r>
            <a:r>
              <a:rPr lang="nl-NL" dirty="0" err="1"/>
              <a:t>Nevin</a:t>
            </a:r>
            <a:r>
              <a:rPr lang="nl-NL" dirty="0"/>
              <a:t> mag niet gamen, maar moet buiten gaan spelen van haar vader. Stom, vindt ze. Dus neemt zij de autosleutel mee, zodat hij niet naar een voetbalwedstrijd kan. Maar dan laat ze de sleutel in een put vallen…</a:t>
            </a:r>
          </a:p>
          <a:p>
            <a:r>
              <a:rPr lang="nl-NL" dirty="0"/>
              <a:t>Ineens klinkt er een vreemd, hoog stemmetje uit de put. ‘</a:t>
            </a:r>
            <a:r>
              <a:rPr lang="nl-NL" dirty="0" err="1"/>
              <a:t>Ooo</a:t>
            </a:r>
            <a:r>
              <a:rPr lang="nl-NL" dirty="0"/>
              <a:t>… Schat!’ Een donkerblauw handje komt tevoorschijn, graait de sleutel weg en verdwijnt weer. Dan heeft </a:t>
            </a:r>
            <a:r>
              <a:rPr lang="nl-NL" dirty="0" err="1"/>
              <a:t>Nevin</a:t>
            </a:r>
            <a:r>
              <a:rPr lang="nl-NL" dirty="0"/>
              <a:t> een probleem. Dat wordt oorlog thuis… Hoe kan ze haar vader ooit nog onder ogen komen?</a:t>
            </a:r>
          </a:p>
          <a:p>
            <a:r>
              <a:rPr lang="nl-NL" dirty="0"/>
              <a:t>Gelukkig zijn er twee kinderen die haar willen helpen. Kinderen die op school altijd gepest worden. Ook door </a:t>
            </a:r>
            <a:r>
              <a:rPr lang="nl-NL" dirty="0" err="1"/>
              <a:t>Nevin</a:t>
            </a:r>
            <a:r>
              <a:rPr lang="nl-NL" dirty="0"/>
              <a:t>…” (</a:t>
            </a:r>
            <a:r>
              <a:rPr lang="nl-NL" dirty="0">
                <a:solidFill>
                  <a:schemeClr val="accent4"/>
                </a:solidFill>
                <a:hlinkClick r:id="rId2">
                  <a:extLst>
                    <a:ext uri="{A12FA001-AC4F-418D-AE19-62706E023703}">
                      <ahyp:hlinkClr xmlns:ahyp="http://schemas.microsoft.com/office/drawing/2018/hyperlinkcolor" val="tx"/>
                    </a:ext>
                  </a:extLst>
                </a:hlinkClick>
              </a:rPr>
              <a:t>leesbevorderingindeklas.nl</a:t>
            </a:r>
            <a:r>
              <a:rPr lang="nl-NL" dirty="0">
                <a:solidFill>
                  <a:schemeClr val="accent4"/>
                </a:solidFill>
              </a:rPr>
              <a:t>)</a:t>
            </a:r>
          </a:p>
          <a:p>
            <a:r>
              <a:rPr lang="nl-NL" dirty="0">
                <a:solidFill>
                  <a:schemeClr val="bg1"/>
                </a:solidFill>
              </a:rPr>
              <a:t>Voor 12-15 jaar: 500 appjes die ik niet wil lezen – Maren Stoffels</a:t>
            </a:r>
          </a:p>
          <a:p>
            <a:r>
              <a:rPr lang="nl-NL" dirty="0"/>
              <a:t>“Op school wordt </a:t>
            </a:r>
            <a:r>
              <a:rPr lang="nl-NL" dirty="0" err="1"/>
              <a:t>Esper</a:t>
            </a:r>
            <a:r>
              <a:rPr lang="nl-NL" dirty="0"/>
              <a:t> gepest, maar zo dat de meester het niet merkt. Wanneer </a:t>
            </a:r>
            <a:r>
              <a:rPr lang="nl-NL" dirty="0" err="1"/>
              <a:t>Esper</a:t>
            </a:r>
            <a:r>
              <a:rPr lang="nl-NL" dirty="0"/>
              <a:t> aan het einde van de dag thuiskomt, gaat het pesten gewoon door. Sterker nog: het wordt alleen maar erger. Zijn klas maakt een groepsapp aan om foto’s en berichten over </a:t>
            </a:r>
            <a:r>
              <a:rPr lang="nl-NL" dirty="0" err="1"/>
              <a:t>Esper</a:t>
            </a:r>
            <a:r>
              <a:rPr lang="nl-NL" dirty="0"/>
              <a:t> te versturen. Ze laten hem geen seconde met rust – en niemand heeft het in de gaten…” (</a:t>
            </a:r>
            <a:r>
              <a:rPr lang="nl-NL" dirty="0">
                <a:solidFill>
                  <a:schemeClr val="accent4"/>
                </a:solidFill>
                <a:hlinkClick r:id="rId3">
                  <a:extLst>
                    <a:ext uri="{A12FA001-AC4F-418D-AE19-62706E023703}">
                      <ahyp:hlinkClr xmlns:ahyp="http://schemas.microsoft.com/office/drawing/2018/hyperlinkcolor" val="tx"/>
                    </a:ext>
                  </a:extLst>
                </a:hlinkClick>
              </a:rPr>
              <a:t>leesbevorderingindeklas.nl</a:t>
            </a:r>
            <a:r>
              <a:rPr lang="nl-NL" dirty="0">
                <a:solidFill>
                  <a:schemeClr val="accent4"/>
                </a:solidFill>
              </a:rPr>
              <a:t>)</a:t>
            </a:r>
            <a:endParaRPr lang="nl-NL" dirty="0">
              <a:solidFill>
                <a:schemeClr val="bg1"/>
              </a:solidFill>
            </a:endParaRPr>
          </a:p>
        </p:txBody>
      </p:sp>
      <p:pic>
        <p:nvPicPr>
          <p:cNvPr id="4" name="Afbeelding 3">
            <a:extLst>
              <a:ext uri="{FF2B5EF4-FFF2-40B4-BE49-F238E27FC236}">
                <a16:creationId xmlns:a16="http://schemas.microsoft.com/office/drawing/2014/main" id="{84D51DD0-98D7-3219-5133-3703A60C4BC8}"/>
              </a:ext>
            </a:extLst>
          </p:cNvPr>
          <p:cNvPicPr>
            <a:picLocks noChangeAspect="1"/>
          </p:cNvPicPr>
          <p:nvPr/>
        </p:nvPicPr>
        <p:blipFill>
          <a:blip r:embed="rId4"/>
          <a:stretch>
            <a:fillRect/>
          </a:stretch>
        </p:blipFill>
        <p:spPr>
          <a:xfrm>
            <a:off x="10245861" y="2946109"/>
            <a:ext cx="1715978" cy="2490103"/>
          </a:xfrm>
          <a:prstGeom prst="rect">
            <a:avLst/>
          </a:prstGeom>
        </p:spPr>
      </p:pic>
      <p:pic>
        <p:nvPicPr>
          <p:cNvPr id="7" name="Afbeelding 6">
            <a:extLst>
              <a:ext uri="{FF2B5EF4-FFF2-40B4-BE49-F238E27FC236}">
                <a16:creationId xmlns:a16="http://schemas.microsoft.com/office/drawing/2014/main" id="{B75F938C-0E24-2137-D66C-92633A741EC3}"/>
              </a:ext>
            </a:extLst>
          </p:cNvPr>
          <p:cNvPicPr>
            <a:picLocks noChangeAspect="1"/>
          </p:cNvPicPr>
          <p:nvPr/>
        </p:nvPicPr>
        <p:blipFill>
          <a:blip r:embed="rId5"/>
          <a:stretch>
            <a:fillRect/>
          </a:stretch>
        </p:blipFill>
        <p:spPr>
          <a:xfrm>
            <a:off x="9428846" y="893565"/>
            <a:ext cx="1505772" cy="2264319"/>
          </a:xfrm>
          <a:prstGeom prst="rect">
            <a:avLst/>
          </a:prstGeom>
        </p:spPr>
      </p:pic>
    </p:spTree>
    <p:extLst>
      <p:ext uri="{BB962C8B-B14F-4D97-AF65-F5344CB8AC3E}">
        <p14:creationId xmlns:p14="http://schemas.microsoft.com/office/powerpoint/2010/main" val="2256149573"/>
      </p:ext>
    </p:extLst>
  </p:cSld>
  <p:clrMapOvr>
    <a:masterClrMapping/>
  </p:clrMapOvr>
</p:sld>
</file>

<file path=ppt/theme/theme1.xml><?xml version="1.0" encoding="utf-8"?>
<a:theme xmlns:a="http://schemas.openxmlformats.org/drawingml/2006/main" name="Mediabegrip week 27 Blijf in Balans Groep 7-8-klas 1-2">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Mediabegrip week 27 Blijf in Balans Groep 7-8-klas 1-2</Template>
  <TotalTime>3813</TotalTime>
  <Words>1479</Words>
  <Application>Microsoft Office PowerPoint</Application>
  <PresentationFormat>Breedbeeld</PresentationFormat>
  <Paragraphs>78</Paragraphs>
  <Slides>13</Slides>
  <Notes>9</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Aptos</vt:lpstr>
      <vt:lpstr>Arial</vt:lpstr>
      <vt:lpstr>Poppins</vt:lpstr>
      <vt:lpstr>Mediabegrip week 27 Blijf in Balans Groep 7-8-klas 1-2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Barry Kuijpers</dc:creator>
  <cp:lastModifiedBy>Barry Kuijpers</cp:lastModifiedBy>
  <cp:revision>68</cp:revision>
  <dcterms:created xsi:type="dcterms:W3CDTF">2025-03-13T12:26:38Z</dcterms:created>
  <dcterms:modified xsi:type="dcterms:W3CDTF">2025-09-18T13:12:57Z</dcterms:modified>
</cp:coreProperties>
</file>