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306" r:id="rId4"/>
    <p:sldId id="258" r:id="rId5"/>
    <p:sldId id="307" r:id="rId6"/>
    <p:sldId id="296" r:id="rId7"/>
    <p:sldId id="259" r:id="rId8"/>
    <p:sldId id="261" r:id="rId9"/>
    <p:sldId id="260" r:id="rId10"/>
    <p:sldId id="288" r:id="rId11"/>
    <p:sldId id="304" r:id="rId12"/>
    <p:sldId id="308" r:id="rId13"/>
    <p:sldId id="305" r:id="rId14"/>
    <p:sldId id="264" r:id="rId15"/>
    <p:sldId id="265" r:id="rId16"/>
    <p:sldId id="294" r:id="rId17"/>
    <p:sldId id="302"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594"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4-9-2025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6EBE7-ADC1-D0F1-9011-72C300C39E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EED104-2F32-6747-04C9-02455A012E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CA43CA-B9FC-C4CD-D0D4-AC0FF23B48DF}"/>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04BC88EF-9513-95DE-3A6C-F863B79D9362}"/>
              </a:ext>
            </a:extLst>
          </p:cNvPr>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3258211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16</a:t>
            </a:fld>
            <a:endParaRPr lang="nl-NL"/>
          </a:p>
        </p:txBody>
      </p:sp>
    </p:spTree>
    <p:extLst>
      <p:ext uri="{BB962C8B-B14F-4D97-AF65-F5344CB8AC3E}">
        <p14:creationId xmlns:p14="http://schemas.microsoft.com/office/powerpoint/2010/main" val="100866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17</a:t>
            </a:fld>
            <a:endParaRPr lang="nl-NL"/>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CB604-4F36-2DC1-616D-FC3F77C6EA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748E3D-121A-BC6C-1964-ED5D2EB58E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5825F8-CCA0-985D-EB15-C96FF0BCF61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9D8BE06-37D7-B6E1-5343-A5F5291983FA}"/>
              </a:ext>
            </a:extLst>
          </p:cNvPr>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290868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10</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71C4-1053-8763-DEFC-0BADB6A16F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48A47C-DD53-6B3C-A6E4-2BFB27822F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43ED4D-A802-5867-6DB1-0B93C0935DA5}"/>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686839B4-D4CC-88FF-1081-B9AF277ED977}"/>
              </a:ext>
            </a:extLst>
          </p:cNvPr>
          <p:cNvSpPr>
            <a:spLocks noGrp="1"/>
          </p:cNvSpPr>
          <p:nvPr>
            <p:ph type="sldNum" sz="quarter" idx="5"/>
          </p:nvPr>
        </p:nvSpPr>
        <p:spPr/>
        <p:txBody>
          <a:bodyPr/>
          <a:lstStyle/>
          <a:p>
            <a:fld id="{50240F96-ACCF-45F3-93A2-B308BC42A2F8}" type="slidenum">
              <a:rPr lang="nl-NL" smtClean="0"/>
              <a:t>11</a:t>
            </a:fld>
            <a:endParaRPr lang="nl-NL"/>
          </a:p>
        </p:txBody>
      </p:sp>
    </p:spTree>
    <p:extLst>
      <p:ext uri="{BB962C8B-B14F-4D97-AF65-F5344CB8AC3E}">
        <p14:creationId xmlns:p14="http://schemas.microsoft.com/office/powerpoint/2010/main" val="2130889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4-9-2025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4-9-2025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4-9-2025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eessimpel.nl/" TargetMode="External"/><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hyperlink" Target="https://www.theek5.nl/leren-ontwikkelen/taal/digi-taalhuis" TargetMode="External"/><Relationship Id="rId4" Type="http://schemas.openxmlformats.org/officeDocument/2006/relationships/hyperlink" Target="https://www.steffie.n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slide" Target="slide5.xml"/><Relationship Id="rId2" Type="http://schemas.openxmlformats.org/officeDocument/2006/relationships/slideLayout" Target="../slideLayouts/slideLayout9.xml"/><Relationship Id="rId1" Type="http://schemas.openxmlformats.org/officeDocument/2006/relationships/video" Target="https://www.youtube.com/embed/_jhNlwHWmhg?feature=oembed"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hyperlink" Target="https://www.lezenenschrijven.nl/wat-doen-wij/oplossing-voor-je-vraagstuk/week-van-lezen-en-schrijven-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file:///C:\Users\24-DP1444nd\Downloads\Kennisblad_Laaggeletterdheid_2025.pdf"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449" b="9449"/>
          <a:stretch/>
        </p:blipFill>
        <p:spPr>
          <a:xfrm>
            <a:off x="7264400" y="0"/>
            <a:ext cx="4927600" cy="5638800"/>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dirty="0" err="1"/>
              <a:t>Lkeekr</a:t>
            </a:r>
            <a:r>
              <a:rPr lang="nl-NL" dirty="0"/>
              <a:t> </a:t>
            </a:r>
            <a:r>
              <a:rPr lang="nl-NL" dirty="0" err="1"/>
              <a:t>mikjaklek</a:t>
            </a:r>
            <a:r>
              <a:rPr lang="nl-NL" dirty="0"/>
              <a:t> </a:t>
            </a:r>
            <a:r>
              <a:rPr lang="nl-NL" dirty="0" err="1"/>
              <a:t>lzeen</a:t>
            </a:r>
            <a:r>
              <a:rPr lang="nl-NL" dirty="0"/>
              <a:t> en </a:t>
            </a:r>
            <a:r>
              <a:rPr lang="nl-NL" dirty="0" err="1"/>
              <a:t>shicrejvn</a:t>
            </a:r>
            <a:endParaRPr lang="nl-NL" noProof="0" dirty="0"/>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85000" lnSpcReduction="10000"/>
          </a:bodyPr>
          <a:lstStyle/>
          <a:p>
            <a:r>
              <a:rPr lang="en-US" dirty="0"/>
              <a:t>Week 36,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00763"/>
            <a:ext cx="6369269" cy="4485638"/>
          </a:xfrm>
        </p:spPr>
        <p:txBody>
          <a:bodyPr>
            <a:normAutofit fontScale="70000" lnSpcReduction="20000"/>
          </a:bodyPr>
          <a:lstStyle/>
          <a:p>
            <a:r>
              <a:rPr lang="nl-NL" dirty="0">
                <a:solidFill>
                  <a:schemeClr val="bg1"/>
                </a:solidFill>
              </a:rPr>
              <a:t>Er zijn verschillende manieren om mensen die laaggeletterd zijn te helpen, zoals: </a:t>
            </a:r>
          </a:p>
          <a:p>
            <a:pPr marL="342900" indent="-342900">
              <a:buClr>
                <a:schemeClr val="bg1"/>
              </a:buClr>
              <a:buFont typeface="Arial" panose="020B0604020202020204" pitchFamily="34" charset="0"/>
              <a:buChar char="•"/>
            </a:pPr>
            <a:r>
              <a:rPr lang="nl-NL" dirty="0">
                <a:solidFill>
                  <a:schemeClr val="bg1"/>
                </a:solidFill>
              </a:rPr>
              <a:t>de </a:t>
            </a:r>
            <a:r>
              <a:rPr lang="nl-NL" dirty="0">
                <a:solidFill>
                  <a:schemeClr val="accent4"/>
                </a:solidFill>
                <a:hlinkClick r:id="rId3">
                  <a:extLst>
                    <a:ext uri="{A12FA001-AC4F-418D-AE19-62706E023703}">
                      <ahyp:hlinkClr xmlns:ahyp="http://schemas.microsoft.com/office/drawing/2018/hyperlinkcolor" val="tx"/>
                    </a:ext>
                  </a:extLst>
                </a:hlinkClick>
              </a:rPr>
              <a:t>Lees Simpel App</a:t>
            </a:r>
            <a:r>
              <a:rPr lang="nl-NL" dirty="0">
                <a:solidFill>
                  <a:schemeClr val="bg1"/>
                </a:solidFill>
              </a:rPr>
              <a:t>: daarmee maak je een foto van een tekst en krijg je een samenvatting in eenvoudige taal.</a:t>
            </a:r>
          </a:p>
          <a:p>
            <a:pPr marL="342900" indent="-342900">
              <a:buClr>
                <a:schemeClr val="bg1"/>
              </a:buClr>
              <a:buFont typeface="Arial" panose="020B0604020202020204" pitchFamily="34" charset="0"/>
              <a:buChar char="•"/>
            </a:pPr>
            <a:r>
              <a:rPr lang="nl-NL" dirty="0">
                <a:solidFill>
                  <a:schemeClr val="accent4"/>
                </a:solidFill>
                <a:hlinkClick r:id="rId4">
                  <a:extLst>
                    <a:ext uri="{A12FA001-AC4F-418D-AE19-62706E023703}">
                      <ahyp:hlinkClr xmlns:ahyp="http://schemas.microsoft.com/office/drawing/2018/hyperlinkcolor" val="tx"/>
                    </a:ext>
                  </a:extLst>
                </a:hlinkClick>
              </a:rPr>
              <a:t>Steffie.nl</a:t>
            </a:r>
            <a:r>
              <a:rPr lang="nl-NL" dirty="0">
                <a:solidFill>
                  <a:schemeClr val="bg1"/>
                </a:solidFill>
              </a:rPr>
              <a:t>: een website die moeilijke dingen op een makkelijke manier uitlegt. Je kunt hier ook stickers bestellen die je op een te moeilijke brief kunt plakken en die vervolgens retour afzender sturen.</a:t>
            </a:r>
          </a:p>
          <a:p>
            <a:pPr marL="342900" indent="-342900">
              <a:buClr>
                <a:schemeClr val="bg1"/>
              </a:buClr>
              <a:buFont typeface="Arial" panose="020B0604020202020204" pitchFamily="34" charset="0"/>
              <a:buChar char="•"/>
            </a:pPr>
            <a:r>
              <a:rPr lang="nl-NL" dirty="0">
                <a:solidFill>
                  <a:schemeClr val="bg1"/>
                </a:solidFill>
              </a:rPr>
              <a:t>Het </a:t>
            </a:r>
            <a:r>
              <a:rPr lang="nl-NL" dirty="0" err="1">
                <a:solidFill>
                  <a:schemeClr val="accent4"/>
                </a:solidFill>
                <a:hlinkClick r:id="rId5">
                  <a:extLst>
                    <a:ext uri="{A12FA001-AC4F-418D-AE19-62706E023703}">
                      <ahyp:hlinkClr xmlns:ahyp="http://schemas.microsoft.com/office/drawing/2018/hyperlinkcolor" val="tx"/>
                    </a:ext>
                  </a:extLst>
                </a:hlinkClick>
              </a:rPr>
              <a:t>DigiTaalhuis</a:t>
            </a:r>
            <a:r>
              <a:rPr lang="nl-NL" dirty="0">
                <a:solidFill>
                  <a:schemeClr val="accent4"/>
                </a:solidFill>
              </a:rPr>
              <a:t> (of kijk bij je plaatselijke bieb) </a:t>
            </a:r>
            <a:r>
              <a:rPr lang="nl-NL" dirty="0">
                <a:solidFill>
                  <a:schemeClr val="bg1"/>
                </a:solidFill>
              </a:rPr>
              <a:t>van de bibliotheek: daar helpen ze  mensen bij het verbeteren van basisvaardigheden, zoals taal, rekenen en digitale vaardigheden.</a:t>
            </a:r>
          </a:p>
          <a:p>
            <a:pPr>
              <a:buClr>
                <a:schemeClr val="bg1"/>
              </a:buClr>
            </a:pPr>
            <a:r>
              <a:rPr lang="nl-NL" dirty="0">
                <a:solidFill>
                  <a:schemeClr val="bg1"/>
                </a:solidFill>
              </a:rPr>
              <a:t>En jij wat kan jij doen?  Jij kan de opdracht uitvoeren!</a:t>
            </a:r>
          </a:p>
          <a:p>
            <a:endParaRPr lang="nl-NL" dirty="0">
              <a:solidFill>
                <a:schemeClr val="bg1"/>
              </a:solidFill>
            </a:endParaRPr>
          </a:p>
          <a:p>
            <a:pPr marL="342900" indent="-342900">
              <a:buFontTx/>
              <a:buChar char="-"/>
            </a:pPr>
            <a:endParaRPr lang="nl-NL" dirty="0">
              <a:solidFill>
                <a:schemeClr val="bg1"/>
              </a:solidFill>
            </a:endParaRPr>
          </a:p>
        </p:txBody>
      </p:sp>
      <p:pic>
        <p:nvPicPr>
          <p:cNvPr id="8" name="Afbeelding 7">
            <a:extLst>
              <a:ext uri="{FF2B5EF4-FFF2-40B4-BE49-F238E27FC236}">
                <a16:creationId xmlns:a16="http://schemas.microsoft.com/office/drawing/2014/main" id="{94532D4A-9794-6953-2C8F-76D78C424122}"/>
              </a:ext>
            </a:extLst>
          </p:cNvPr>
          <p:cNvPicPr>
            <a:picLocks noChangeAspect="1"/>
          </p:cNvPicPr>
          <p:nvPr/>
        </p:nvPicPr>
        <p:blipFill>
          <a:blip r:embed="rId6"/>
          <a:stretch>
            <a:fillRect/>
          </a:stretch>
        </p:blipFill>
        <p:spPr>
          <a:xfrm>
            <a:off x="7064634" y="344570"/>
            <a:ext cx="4759504" cy="2560405"/>
          </a:xfrm>
          <a:prstGeom prst="rect">
            <a:avLst/>
          </a:prstGeom>
        </p:spPr>
      </p:pic>
      <p:pic>
        <p:nvPicPr>
          <p:cNvPr id="5" name="Afbeelding 4">
            <a:extLst>
              <a:ext uri="{FF2B5EF4-FFF2-40B4-BE49-F238E27FC236}">
                <a16:creationId xmlns:a16="http://schemas.microsoft.com/office/drawing/2014/main" id="{F7CC5852-8908-96B0-0BBA-5806465241CD}"/>
              </a:ext>
            </a:extLst>
          </p:cNvPr>
          <p:cNvPicPr>
            <a:picLocks noChangeAspect="1"/>
          </p:cNvPicPr>
          <p:nvPr/>
        </p:nvPicPr>
        <p:blipFill>
          <a:blip r:embed="rId7"/>
          <a:stretch>
            <a:fillRect/>
          </a:stretch>
        </p:blipFill>
        <p:spPr>
          <a:xfrm rot="1039911">
            <a:off x="9606456" y="2958621"/>
            <a:ext cx="2133600" cy="2133600"/>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6FE2D-5312-2D2B-03A1-0B88779CC9E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291D8C8-3C6A-2429-AB3A-2BED4AE25519}"/>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25C11437-3F26-6524-CC14-B212057E72C2}"/>
              </a:ext>
            </a:extLst>
          </p:cNvPr>
          <p:cNvSpPr>
            <a:spLocks noGrp="1"/>
          </p:cNvSpPr>
          <p:nvPr>
            <p:ph type="body" sz="quarter" idx="12"/>
          </p:nvPr>
        </p:nvSpPr>
        <p:spPr>
          <a:xfrm>
            <a:off x="609599" y="1111952"/>
            <a:ext cx="11026902" cy="4634095"/>
          </a:xfrm>
        </p:spPr>
        <p:txBody>
          <a:bodyPr>
            <a:normAutofit/>
          </a:bodyPr>
          <a:lstStyle/>
          <a:p>
            <a:r>
              <a:rPr lang="nl-NL" dirty="0">
                <a:solidFill>
                  <a:schemeClr val="bg1"/>
                </a:solidFill>
              </a:rPr>
              <a:t>Voorkomen is beter dan genezen… dus leer goed lezen, rekenen en schrijven. Boeken lezen is daarvoor erg belangrijk, maar zoals eerder al gezien: “Teveel jongeren vinden als ze 15 jaar zijn lezen niet leuk.” Maar lezen is een essentiële </a:t>
            </a:r>
            <a:r>
              <a:rPr lang="nl-NL" dirty="0" err="1">
                <a:solidFill>
                  <a:schemeClr val="bg1"/>
                </a:solidFill>
              </a:rPr>
              <a:t>lifeskill</a:t>
            </a:r>
            <a:r>
              <a:rPr lang="nl-NL" dirty="0">
                <a:solidFill>
                  <a:schemeClr val="bg1"/>
                </a:solidFill>
              </a:rPr>
              <a:t>. </a:t>
            </a:r>
          </a:p>
          <a:p>
            <a:r>
              <a:rPr lang="nl-NL" dirty="0">
                <a:solidFill>
                  <a:schemeClr val="bg1"/>
                </a:solidFill>
              </a:rPr>
              <a:t>Jij gaat nu aan de slag als “</a:t>
            </a:r>
            <a:r>
              <a:rPr lang="nl-NL" dirty="0" err="1">
                <a:solidFill>
                  <a:schemeClr val="bg1"/>
                </a:solidFill>
              </a:rPr>
              <a:t>Taalfluencer</a:t>
            </a:r>
            <a:r>
              <a:rPr lang="nl-NL" dirty="0">
                <a:solidFill>
                  <a:schemeClr val="bg1"/>
                </a:solidFill>
              </a:rPr>
              <a:t>”. </a:t>
            </a:r>
          </a:p>
        </p:txBody>
      </p:sp>
      <p:pic>
        <p:nvPicPr>
          <p:cNvPr id="5" name="Afbeelding 4" descr="Vrouw die zichzelf filmt">
            <a:extLst>
              <a:ext uri="{FF2B5EF4-FFF2-40B4-BE49-F238E27FC236}">
                <a16:creationId xmlns:a16="http://schemas.microsoft.com/office/drawing/2014/main" id="{A6662498-D1ED-4CE2-2CEB-99B740479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9678">
            <a:off x="8101436" y="3105999"/>
            <a:ext cx="2749609" cy="1881579"/>
          </a:xfrm>
          <a:prstGeom prst="rect">
            <a:avLst/>
          </a:prstGeom>
        </p:spPr>
      </p:pic>
    </p:spTree>
    <p:extLst>
      <p:ext uri="{BB962C8B-B14F-4D97-AF65-F5344CB8AC3E}">
        <p14:creationId xmlns:p14="http://schemas.microsoft.com/office/powerpoint/2010/main" val="147046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11B09-56D2-9714-3FFD-309BF59FC229}"/>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AD51B1-B387-27F9-FCE0-A60B37534E2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DB56D297-472F-1BF4-28F8-66090D11E8E3}"/>
              </a:ext>
            </a:extLst>
          </p:cNvPr>
          <p:cNvSpPr>
            <a:spLocks noGrp="1"/>
          </p:cNvSpPr>
          <p:nvPr>
            <p:ph type="body" sz="quarter" idx="12"/>
          </p:nvPr>
        </p:nvSpPr>
        <p:spPr>
          <a:xfrm>
            <a:off x="609599" y="1111952"/>
            <a:ext cx="11026902" cy="4634095"/>
          </a:xfrm>
        </p:spPr>
        <p:txBody>
          <a:bodyPr>
            <a:normAutofit/>
          </a:bodyPr>
          <a:lstStyle/>
          <a:p>
            <a:r>
              <a:rPr lang="nl-NL" b="1" dirty="0">
                <a:solidFill>
                  <a:schemeClr val="bg1"/>
                </a:solidFill>
              </a:rPr>
              <a:t>Maak reclame voor leren lezen </a:t>
            </a:r>
            <a:r>
              <a:rPr lang="nl-NL" dirty="0">
                <a:solidFill>
                  <a:schemeClr val="bg1"/>
                </a:solidFill>
              </a:rPr>
              <a:t>(gebruik de info uit deze les!) </a:t>
            </a:r>
            <a:r>
              <a:rPr lang="nl-NL" b="1" dirty="0">
                <a:solidFill>
                  <a:schemeClr val="bg1"/>
                </a:solidFill>
              </a:rPr>
              <a:t>of maak reclame voor jouwfavoriete boek</a:t>
            </a:r>
            <a:r>
              <a:rPr lang="nl-NL" dirty="0">
                <a:solidFill>
                  <a:schemeClr val="bg1"/>
                </a:solidFill>
              </a:rPr>
              <a:t>. </a:t>
            </a:r>
          </a:p>
          <a:p>
            <a:endParaRPr lang="nl-NL" dirty="0">
              <a:solidFill>
                <a:schemeClr val="bg1"/>
              </a:solidFill>
            </a:endParaRPr>
          </a:p>
          <a:p>
            <a:r>
              <a:rPr lang="nl-NL" dirty="0">
                <a:solidFill>
                  <a:schemeClr val="bg1"/>
                </a:solidFill>
              </a:rPr>
              <a:t>Dat doe je door een video te maken met je Chromebook (bewerk de video met de Google Foto’s app)of laptop (bewerk via </a:t>
            </a:r>
            <a:r>
              <a:rPr lang="nl-NL" dirty="0" err="1">
                <a:solidFill>
                  <a:schemeClr val="bg1"/>
                </a:solidFill>
              </a:rPr>
              <a:t>Clipchamp</a:t>
            </a:r>
            <a:r>
              <a:rPr lang="nl-NL" dirty="0">
                <a:solidFill>
                  <a:schemeClr val="bg1"/>
                </a:solidFill>
              </a:rPr>
              <a:t> of </a:t>
            </a:r>
            <a:r>
              <a:rPr lang="nl-NL" dirty="0" err="1">
                <a:solidFill>
                  <a:schemeClr val="bg1"/>
                </a:solidFill>
              </a:rPr>
              <a:t>iMovie</a:t>
            </a:r>
            <a:r>
              <a:rPr lang="nl-NL" dirty="0">
                <a:solidFill>
                  <a:schemeClr val="bg1"/>
                </a:solidFill>
              </a:rPr>
              <a:t>). Gebruiken jullie </a:t>
            </a:r>
            <a:r>
              <a:rPr lang="nl-NL" dirty="0" err="1">
                <a:solidFill>
                  <a:schemeClr val="bg1"/>
                </a:solidFill>
              </a:rPr>
              <a:t>Canva</a:t>
            </a:r>
            <a:r>
              <a:rPr lang="nl-NL" dirty="0">
                <a:solidFill>
                  <a:schemeClr val="bg1"/>
                </a:solidFill>
              </a:rPr>
              <a:t> op school? Dan mag je die uiteraard ook gebruiken. </a:t>
            </a:r>
          </a:p>
          <a:p>
            <a:r>
              <a:rPr lang="nl-NL" dirty="0">
                <a:solidFill>
                  <a:schemeClr val="bg1"/>
                </a:solidFill>
              </a:rPr>
              <a:t>Bereid je goed voor voordat je gaat filmen. Schrijf eerst je verhaal uit en ga dan pas opnemen. Werk in tweetallen, maar maak ieder een eigen video.</a:t>
            </a:r>
          </a:p>
        </p:txBody>
      </p:sp>
    </p:spTree>
    <p:extLst>
      <p:ext uri="{BB962C8B-B14F-4D97-AF65-F5344CB8AC3E}">
        <p14:creationId xmlns:p14="http://schemas.microsoft.com/office/powerpoint/2010/main" val="382184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a:solidFill>
                  <a:schemeClr val="bg1"/>
                </a:solidFill>
              </a:rPr>
              <a:t>Boekentip bij deze les:</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a:xfrm>
            <a:off x="582549" y="1774601"/>
            <a:ext cx="8677065" cy="3569650"/>
          </a:xfrm>
        </p:spPr>
        <p:txBody>
          <a:bodyPr>
            <a:normAutofit fontScale="70000" lnSpcReduction="20000"/>
          </a:bodyPr>
          <a:lstStyle/>
          <a:p>
            <a:r>
              <a:rPr lang="nl-NL" dirty="0"/>
              <a:t>Ieder boek past natuurlijk bij deze les. Maar hierbij een paar van onze favorieten.</a:t>
            </a:r>
          </a:p>
          <a:p>
            <a:r>
              <a:rPr lang="nl-NL" dirty="0">
                <a:solidFill>
                  <a:schemeClr val="bg1"/>
                </a:solidFill>
              </a:rPr>
              <a:t>Voor 9-12 jaar: Mot en de metaalvissers – Sanne Rooseboom</a:t>
            </a:r>
          </a:p>
          <a:p>
            <a:r>
              <a:rPr lang="nl-NL" dirty="0"/>
              <a:t>“Mot heet eigenlijk Vlinder. Maar zo noemt alleen haar moeder haar nog. Die wil het liefst een opgeruimd, luchtig kind in een jurkje. Mot is zo niet. Mot houdt van zwarte kleren en van de oude, rommelige stad waarin ze opgroeit.”</a:t>
            </a:r>
            <a:endParaRPr lang="nl-NL" dirty="0">
              <a:solidFill>
                <a:schemeClr val="bg1"/>
              </a:solidFill>
            </a:endParaRPr>
          </a:p>
          <a:p>
            <a:r>
              <a:rPr lang="nl-NL" dirty="0">
                <a:solidFill>
                  <a:schemeClr val="bg1"/>
                </a:solidFill>
              </a:rPr>
              <a:t>Voor 12-15 jaar: Het weeshuis in de azuurblauwe zee – TJ </a:t>
            </a:r>
            <a:r>
              <a:rPr lang="nl-NL" dirty="0" err="1">
                <a:solidFill>
                  <a:schemeClr val="bg1"/>
                </a:solidFill>
              </a:rPr>
              <a:t>Klune</a:t>
            </a:r>
            <a:endParaRPr lang="nl-NL" dirty="0">
              <a:solidFill>
                <a:schemeClr val="bg1"/>
              </a:solidFill>
            </a:endParaRPr>
          </a:p>
          <a:p>
            <a:r>
              <a:rPr lang="nl-NL" dirty="0" err="1"/>
              <a:t>Linus</a:t>
            </a:r>
            <a:r>
              <a:rPr lang="nl-NL" dirty="0"/>
              <a:t> Baker leidt een rustig, afgezonderd leven en is maatschappelijk werker bij het Ministerie van Toezicht Magische Jongeren. Hij krijgt de bijzondere opdracht te onderzoeken of zes magisch begaafde, maar risicovolle jongeren, die in een weeshuis op een klein eiland wonen, mogelijk een te groot gevaar voor de samenleving opleveren.</a:t>
            </a:r>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pic>
        <p:nvPicPr>
          <p:cNvPr id="4" name="Afbeelding 3">
            <a:extLst>
              <a:ext uri="{FF2B5EF4-FFF2-40B4-BE49-F238E27FC236}">
                <a16:creationId xmlns:a16="http://schemas.microsoft.com/office/drawing/2014/main" id="{F06D4048-B9A7-B5C6-2ACA-D320715EE809}"/>
              </a:ext>
            </a:extLst>
          </p:cNvPr>
          <p:cNvPicPr>
            <a:picLocks noChangeAspect="1"/>
          </p:cNvPicPr>
          <p:nvPr/>
        </p:nvPicPr>
        <p:blipFill>
          <a:blip r:embed="rId2"/>
          <a:stretch>
            <a:fillRect/>
          </a:stretch>
        </p:blipFill>
        <p:spPr>
          <a:xfrm>
            <a:off x="9900910" y="389997"/>
            <a:ext cx="1806578" cy="2769207"/>
          </a:xfrm>
          <a:prstGeom prst="rect">
            <a:avLst/>
          </a:prstGeom>
        </p:spPr>
      </p:pic>
      <p:pic>
        <p:nvPicPr>
          <p:cNvPr id="7" name="Afbeelding 6">
            <a:extLst>
              <a:ext uri="{FF2B5EF4-FFF2-40B4-BE49-F238E27FC236}">
                <a16:creationId xmlns:a16="http://schemas.microsoft.com/office/drawing/2014/main" id="{92B6F5EF-B557-21C6-C76C-7B4BCF95BD74}"/>
              </a:ext>
            </a:extLst>
          </p:cNvPr>
          <p:cNvPicPr>
            <a:picLocks noChangeAspect="1"/>
          </p:cNvPicPr>
          <p:nvPr/>
        </p:nvPicPr>
        <p:blipFill>
          <a:blip r:embed="rId3"/>
          <a:stretch>
            <a:fillRect/>
          </a:stretch>
        </p:blipFill>
        <p:spPr>
          <a:xfrm>
            <a:off x="9076012" y="2866715"/>
            <a:ext cx="1649795" cy="2649767"/>
          </a:xfrm>
          <a:prstGeom prst="rect">
            <a:avLst/>
          </a:prstGeom>
        </p:spPr>
      </p:pic>
    </p:spTree>
    <p:extLst>
      <p:ext uri="{BB962C8B-B14F-4D97-AF65-F5344CB8AC3E}">
        <p14:creationId xmlns:p14="http://schemas.microsoft.com/office/powerpoint/2010/main" val="225614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a:bodyPr>
          <a:lstStyle/>
          <a:p>
            <a:r>
              <a:rPr lang="nl-NL" dirty="0">
                <a:solidFill>
                  <a:schemeClr val="bg1"/>
                </a:solidFill>
              </a:rPr>
              <a:t>Geef de leerlingen de kans hun resultaten te presenteren.</a:t>
            </a:r>
          </a:p>
          <a:p>
            <a:r>
              <a:rPr lang="nl-NL" dirty="0">
                <a:solidFill>
                  <a:schemeClr val="bg1"/>
                </a:solidFill>
              </a:rPr>
              <a:t>Welke keuzes heb je gemaakt? Waar liep je tegenaan bij het maken?</a:t>
            </a:r>
          </a:p>
          <a:p>
            <a:endParaRPr lang="nl-NL" dirty="0">
              <a:solidFill>
                <a:schemeClr val="bg1"/>
              </a:solidFill>
            </a:endParaRPr>
          </a:p>
          <a:p>
            <a:pPr marL="457200" indent="-457200">
              <a:buAutoNum type="arabicParenR"/>
            </a:pPr>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Het is je recht!</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77500" lnSpcReduction="20000"/>
          </a:bodyPr>
          <a:lstStyle/>
          <a:p>
            <a:r>
              <a:rPr lang="nl-NL" dirty="0">
                <a:solidFill>
                  <a:schemeClr val="bg1"/>
                </a:solidFill>
              </a:rPr>
              <a:t>Over moeilijke taal gesproken, vooral overheidssites stonden erom bekend moeilijke taal te gebruiken. Er is veel aandacht geweest voor het versimpelen daarvan. Daar staat immers informatie die voor iedereen begrijpelijk zou moeten zijn. </a:t>
            </a:r>
          </a:p>
          <a:p>
            <a:endParaRPr lang="nl-NL" dirty="0">
              <a:solidFill>
                <a:schemeClr val="bg1"/>
              </a:solidFill>
            </a:endParaRPr>
          </a:p>
          <a:p>
            <a:r>
              <a:rPr lang="nl-NL" dirty="0">
                <a:solidFill>
                  <a:schemeClr val="bg1"/>
                </a:solidFill>
              </a:rPr>
              <a:t>Maar moeten de overheid nu het niveau van de teksten verlagen of ervoor zorgen dat iedereen voldoende de taal machtig is om ze te begrijpen?</a:t>
            </a:r>
          </a:p>
          <a:p>
            <a:endParaRPr lang="nl-NL" dirty="0">
              <a:solidFill>
                <a:schemeClr val="bg1"/>
              </a:solidFill>
            </a:endParaRPr>
          </a:p>
          <a:p>
            <a:r>
              <a:rPr lang="nl-NL" dirty="0">
                <a:solidFill>
                  <a:schemeClr val="bg1"/>
                </a:solidFill>
              </a:rPr>
              <a:t>Bediscussieer de stelling op de volgende dia.</a:t>
            </a:r>
          </a:p>
        </p:txBody>
      </p:sp>
      <p:pic>
        <p:nvPicPr>
          <p:cNvPr id="6" name="Afbeelding 5">
            <a:extLst>
              <a:ext uri="{FF2B5EF4-FFF2-40B4-BE49-F238E27FC236}">
                <a16:creationId xmlns:a16="http://schemas.microsoft.com/office/drawing/2014/main" id="{A9A34C79-8C12-F20B-560B-21D22ACF34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6772" y="1061545"/>
            <a:ext cx="2960098" cy="4187108"/>
          </a:xfrm>
          <a:prstGeom prst="rect">
            <a:avLst/>
          </a:prstGeom>
        </p:spPr>
      </p:pic>
    </p:spTree>
    <p:extLst>
      <p:ext uri="{BB962C8B-B14F-4D97-AF65-F5344CB8AC3E}">
        <p14:creationId xmlns:p14="http://schemas.microsoft.com/office/powerpoint/2010/main" val="2950385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976495" y="1417247"/>
            <a:ext cx="10239009" cy="4226807"/>
          </a:xfrm>
        </p:spPr>
        <p:txBody>
          <a:bodyPr>
            <a:normAutofit/>
          </a:bodyPr>
          <a:lstStyle/>
          <a:p>
            <a:endParaRPr lang="nl-NL" dirty="0">
              <a:solidFill>
                <a:schemeClr val="bg1"/>
              </a:solidFill>
            </a:endParaRPr>
          </a:p>
          <a:p>
            <a:endParaRPr lang="nl-NL" dirty="0">
              <a:solidFill>
                <a:schemeClr val="bg1"/>
              </a:solidFill>
            </a:endParaRPr>
          </a:p>
          <a:p>
            <a:pPr algn="ctr"/>
            <a:r>
              <a:rPr lang="nl-NL" dirty="0">
                <a:solidFill>
                  <a:schemeClr val="bg1"/>
                </a:solidFill>
              </a:rPr>
              <a:t>“De overheid moet er voor zorgen dat iedereen die in Nederland woont de Nederlandse taal voldoende beheerst om mee te kunnen in de maatschappij.”</a:t>
            </a:r>
          </a:p>
          <a:p>
            <a:pPr algn="ctr"/>
            <a:endParaRPr lang="nl-NL" dirty="0">
              <a:solidFill>
                <a:schemeClr val="bg1"/>
              </a:solidFill>
            </a:endParaRPr>
          </a:p>
          <a:p>
            <a:endParaRPr lang="nl-NL" dirty="0">
              <a:solidFill>
                <a:schemeClr val="tx1"/>
              </a:solidFill>
            </a:endParaRPr>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512272"/>
            <a:ext cx="11026902" cy="4528633"/>
          </a:xfrm>
        </p:spPr>
        <p:txBody>
          <a:bodyPr>
            <a:normAutofit fontScale="70000" lnSpcReduction="20000"/>
          </a:bodyPr>
          <a:lstStyle/>
          <a:p>
            <a:r>
              <a:rPr lang="nl-NL" sz="1900" dirty="0"/>
              <a:t>Waarde Leergierige Jeugd,</a:t>
            </a:r>
          </a:p>
          <a:p>
            <a:r>
              <a:rPr lang="nl-NL" sz="1900" dirty="0"/>
              <a:t>Met diepe eerbied en een zekere existentiële </a:t>
            </a:r>
            <a:r>
              <a:rPr lang="nl-NL" sz="1900" dirty="0" err="1"/>
              <a:t>perplexiën</a:t>
            </a:r>
            <a:r>
              <a:rPr lang="nl-NL" sz="1900" dirty="0"/>
              <a:t>, richt ik mij tot u. De aanhef van dit </a:t>
            </a:r>
            <a:r>
              <a:rPr lang="nl-NL" sz="1900" dirty="0" err="1"/>
              <a:t>epistolaire</a:t>
            </a:r>
            <a:r>
              <a:rPr lang="nl-NL" sz="1900" dirty="0"/>
              <a:t> dictaat, geconcipieerd met een beërfde hand, is een dedicatie aan de fundamentele </a:t>
            </a:r>
            <a:r>
              <a:rPr lang="nl-NL" sz="1900" dirty="0" err="1"/>
              <a:t>nexus</a:t>
            </a:r>
            <a:r>
              <a:rPr lang="nl-NL" sz="1900" dirty="0"/>
              <a:t> die ons bindt: de onverzadigbare aspiratie tot intellectuele verheffing. Moge u, begunstigd met de virtuoze beheersing van de </a:t>
            </a:r>
            <a:r>
              <a:rPr lang="nl-NL" sz="1900" dirty="0" err="1"/>
              <a:t>scripturale</a:t>
            </a:r>
            <a:r>
              <a:rPr lang="nl-NL" sz="1900" dirty="0"/>
              <a:t> articulatie, de </a:t>
            </a:r>
            <a:r>
              <a:rPr lang="nl-NL" sz="1900" dirty="0" err="1"/>
              <a:t>abysmische</a:t>
            </a:r>
            <a:r>
              <a:rPr lang="nl-NL" sz="1900" dirty="0"/>
              <a:t> lacune overbruggen tussen de geletterde elite en de individuen die verstrikt zijn geraakt in een ondoordringbaar </a:t>
            </a:r>
            <a:r>
              <a:rPr lang="nl-NL" sz="1900" dirty="0" err="1"/>
              <a:t>labyrinth</a:t>
            </a:r>
            <a:r>
              <a:rPr lang="nl-NL" sz="1900" dirty="0"/>
              <a:t> van obscure semiotiek.</a:t>
            </a:r>
          </a:p>
          <a:p>
            <a:r>
              <a:rPr lang="nl-NL" sz="1900" dirty="0"/>
              <a:t>Mijn eigen casus, een moment van disfunctionele onmacht, staat mij haarscherp bij. Recentelijk moest ik een ambtelijk formulier invullen. De syntactische constructies waren onuitspreekbaar, de terminologie </a:t>
            </a:r>
            <a:r>
              <a:rPr lang="nl-NL" sz="1900" dirty="0" err="1"/>
              <a:t>onpenetreerbaar</a:t>
            </a:r>
            <a:r>
              <a:rPr lang="nl-NL" sz="1900" dirty="0"/>
              <a:t>. Iedere lexicale eenheid was een oninneembare vesting. Ik zat daar, in mijn studeervertrek, en voelde een aanval van acute paniek. De pagina’s lachten om mijn cognitieve onvermogen. Uiteindelijk zocht ik mijn toevlucht tot de expertise van een naaste, die de complexe materie voor mij wist te declassificeren.</a:t>
            </a:r>
          </a:p>
          <a:p>
            <a:r>
              <a:rPr lang="nl-NL" sz="1900" dirty="0"/>
              <a:t>Deze ervaring was een diepgaande </a:t>
            </a:r>
            <a:r>
              <a:rPr lang="nl-NL" sz="1900" dirty="0" err="1"/>
              <a:t>anagnorisis</a:t>
            </a:r>
            <a:r>
              <a:rPr lang="nl-NL" sz="1900" dirty="0"/>
              <a:t>. Zij exposeerde de inherente </a:t>
            </a:r>
            <a:r>
              <a:rPr lang="nl-NL" sz="1900" dirty="0" err="1"/>
              <a:t>vulnerabiliteit</a:t>
            </a:r>
            <a:r>
              <a:rPr lang="nl-NL" sz="1900" dirty="0"/>
              <a:t> van degenen die verondersteld worden te navigeren door een oceaan van geschreven communicatie, zonder dat zij het noodzakelijke kompas hebben. Ik hoop oprecht dat u, na de introspectie van mijn tribulatie, empathie zult cultiveren voor hen wier alledaagse bestaan een constante strijd is tegen de genadeloze barrière van de geschreven taal.</a:t>
            </a:r>
          </a:p>
          <a:p>
            <a:r>
              <a:rPr lang="nl-NL" dirty="0"/>
              <a:t>								</a:t>
            </a:r>
            <a:r>
              <a:rPr lang="nl-NL" i="1" dirty="0"/>
              <a:t>Lees verder op de volgende dia.</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9891785" y="81395"/>
            <a:ext cx="1849820" cy="1484395"/>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DD5D-E20D-F889-8B7C-B1DF20C170D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40A517E-AB88-CCF2-821D-448AE06DCB54}"/>
              </a:ext>
            </a:extLst>
          </p:cNvPr>
          <p:cNvSpPr>
            <a:spLocks noGrp="1"/>
          </p:cNvSpPr>
          <p:nvPr>
            <p:ph type="body" sz="quarter" idx="11"/>
          </p:nvPr>
        </p:nvSpPr>
        <p:spPr/>
        <p:txBody>
          <a:bodyPr/>
          <a:lstStyle/>
          <a:p>
            <a:r>
              <a:rPr lang="nl-NL" dirty="0"/>
              <a:t>Melle</a:t>
            </a:r>
          </a:p>
        </p:txBody>
      </p:sp>
      <p:sp>
        <p:nvSpPr>
          <p:cNvPr id="7" name="Tijdelijke aanduiding voor tekst 6">
            <a:extLst>
              <a:ext uri="{FF2B5EF4-FFF2-40B4-BE49-F238E27FC236}">
                <a16:creationId xmlns:a16="http://schemas.microsoft.com/office/drawing/2014/main" id="{2CACE272-5177-E142-34CC-5012F5F2B204}"/>
              </a:ext>
            </a:extLst>
          </p:cNvPr>
          <p:cNvSpPr>
            <a:spLocks noGrp="1"/>
          </p:cNvSpPr>
          <p:nvPr>
            <p:ph type="body" sz="quarter" idx="12"/>
          </p:nvPr>
        </p:nvSpPr>
        <p:spPr>
          <a:xfrm>
            <a:off x="582549" y="1816349"/>
            <a:ext cx="11026902" cy="3101768"/>
          </a:xfrm>
        </p:spPr>
        <p:txBody>
          <a:bodyPr>
            <a:normAutofit/>
          </a:bodyPr>
          <a:lstStyle/>
          <a:p>
            <a:r>
              <a:rPr lang="nl-NL" sz="1300" dirty="0"/>
              <a:t>En hoe was het om dit te lezen? Lastig? Deze week was ik in de bibliotheek en daar hingen posters voor de </a:t>
            </a:r>
            <a:r>
              <a:rPr lang="nl-NL" sz="1300" b="1" dirty="0"/>
              <a:t>"Week van lezen en schrijven"</a:t>
            </a:r>
            <a:r>
              <a:rPr lang="nl-NL" sz="1300" dirty="0"/>
              <a:t>. Daar las ik over </a:t>
            </a:r>
            <a:r>
              <a:rPr lang="nl-NL" sz="1300" b="1" dirty="0"/>
              <a:t>laaggeletterdheid</a:t>
            </a:r>
            <a:r>
              <a:rPr lang="nl-NL" sz="1300" dirty="0"/>
              <a:t>. Het zette mij aan het denken. Hoe moeilijk is alles als je niet goed kunt lezen en/of schrijven? Dat formulier invullen vond ik al lastig (want daar had ik het over…), maar wat als je dat altijd zo ervaart? Dan wordt het ook online wel moeilijk. Ik heb dit bewust in </a:t>
            </a:r>
            <a:r>
              <a:rPr lang="nl-NL" sz="1300" b="1" dirty="0"/>
              <a:t>moeilijke, deftige taal</a:t>
            </a:r>
            <a:r>
              <a:rPr lang="nl-NL" sz="1300" dirty="0"/>
              <a:t> geschreven. Ik wilde je laten ervaren hoe het voelt om een tekst te lezen waarin je de woorden niet begrijpt, waar elke zin moeilijk is. </a:t>
            </a:r>
          </a:p>
          <a:p>
            <a:r>
              <a:rPr lang="nl-NL" sz="1300" dirty="0"/>
              <a:t>Welke dingen lijken jou het aller-moeilijkst om te doen wanneer je laaggeletterd bent? </a:t>
            </a:r>
          </a:p>
          <a:p>
            <a:r>
              <a:rPr lang="nl-NL" sz="1300" dirty="0"/>
              <a:t>Met hoogachting,</a:t>
            </a:r>
          </a:p>
          <a:p>
            <a:r>
              <a:rPr lang="nl-NL" sz="1300" dirty="0"/>
              <a:t>Melle.</a:t>
            </a:r>
          </a:p>
        </p:txBody>
      </p:sp>
      <p:sp>
        <p:nvSpPr>
          <p:cNvPr id="4" name="Tekstballon: ovaal 3">
            <a:extLst>
              <a:ext uri="{FF2B5EF4-FFF2-40B4-BE49-F238E27FC236}">
                <a16:creationId xmlns:a16="http://schemas.microsoft.com/office/drawing/2014/main" id="{12EBEA1C-72D9-B1C3-1342-0E3C28A86147}"/>
              </a:ext>
            </a:extLst>
          </p:cNvPr>
          <p:cNvSpPr/>
          <p:nvPr/>
        </p:nvSpPr>
        <p:spPr>
          <a:xfrm>
            <a:off x="9891785" y="81395"/>
            <a:ext cx="1849820" cy="1484395"/>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7B96A9C0-1290-BB16-2237-3FD415B0E5AF}"/>
              </a:ext>
            </a:extLst>
          </p:cNvPr>
          <p:cNvPicPr>
            <a:picLocks noChangeAspect="1"/>
          </p:cNvPicPr>
          <p:nvPr/>
        </p:nvPicPr>
        <p:blipFill>
          <a:blip r:embed="rId4"/>
          <a:stretch>
            <a:fillRect/>
          </a:stretch>
        </p:blipFill>
        <p:spPr>
          <a:xfrm rot="897200">
            <a:off x="9314412" y="3305080"/>
            <a:ext cx="2334842" cy="3307693"/>
          </a:xfrm>
          <a:prstGeom prst="rect">
            <a:avLst/>
          </a:prstGeom>
        </p:spPr>
      </p:pic>
    </p:spTree>
    <p:extLst>
      <p:ext uri="{BB962C8B-B14F-4D97-AF65-F5344CB8AC3E}">
        <p14:creationId xmlns:p14="http://schemas.microsoft.com/office/powerpoint/2010/main" val="49062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462429"/>
            <a:ext cx="5986355" cy="4578476"/>
          </a:xfrm>
        </p:spPr>
        <p:txBody>
          <a:bodyPr>
            <a:normAutofit fontScale="70000" lnSpcReduction="20000"/>
          </a:bodyPr>
          <a:lstStyle/>
          <a:p>
            <a:r>
              <a:rPr lang="nl-NL" b="1" dirty="0"/>
              <a:t>Week van lezen en schrijven</a:t>
            </a:r>
          </a:p>
          <a:p>
            <a:r>
              <a:rPr lang="nl-NL" dirty="0"/>
              <a:t>Van </a:t>
            </a:r>
            <a:r>
              <a:rPr lang="nl-NL" dirty="0">
                <a:hlinkClick r:id="rId4"/>
              </a:rPr>
              <a:t>lezenenschrijven.nl</a:t>
            </a:r>
            <a:r>
              <a:rPr lang="nl-NL" dirty="0"/>
              <a:t>:</a:t>
            </a:r>
          </a:p>
          <a:p>
            <a:r>
              <a:rPr lang="nl-NL" dirty="0"/>
              <a:t>“In Nederland hebben 3 miljoen mensen van 16 tot en met 75 jaar moeite met lezen, schrijven en/of rekenen. Daardoor hebben ze ook vaak moeite met een computer of een smartphone.</a:t>
            </a:r>
          </a:p>
          <a:p>
            <a:r>
              <a:rPr lang="nl-NL" dirty="0"/>
              <a:t>Van 8 tot en met 15 september is de Week van lezen en schrijven. Dan vragen we extra aandacht voor beperkte basisvaardigheden. Dat doen we met het Nederlandse publiek, taalnetwerken, gemeenten en bedrijven. En ook lokale radiostations zetten zich ervoor in.”</a:t>
            </a:r>
          </a:p>
          <a:p>
            <a:r>
              <a:rPr lang="nl-NL" dirty="0"/>
              <a:t>Luister eens naar het verhaal van Marco, die 17 was toen hij van school af ging en in een fabriek ging werken. En lees het verhaal van Taalheld 2025 </a:t>
            </a:r>
            <a:r>
              <a:rPr lang="nl-NL" dirty="0" err="1"/>
              <a:t>Jako</a:t>
            </a:r>
            <a:r>
              <a:rPr lang="nl-NL" dirty="0"/>
              <a:t> (28 jaar).</a:t>
            </a:r>
          </a:p>
        </p:txBody>
      </p:sp>
      <p:pic>
        <p:nvPicPr>
          <p:cNvPr id="8" name="Onlinemedia 7" title="Taalheld 2025: Marco">
            <a:hlinkClick r:id="" action="ppaction://media"/>
            <a:extLst>
              <a:ext uri="{FF2B5EF4-FFF2-40B4-BE49-F238E27FC236}">
                <a16:creationId xmlns:a16="http://schemas.microsoft.com/office/drawing/2014/main" id="{0350A6B2-EA18-B8F2-AD9C-AC53302E0789}"/>
              </a:ext>
            </a:extLst>
          </p:cNvPr>
          <p:cNvPicPr>
            <a:picLocks noRot="1" noChangeAspect="1"/>
          </p:cNvPicPr>
          <p:nvPr>
            <a:videoFile r:link="rId1"/>
          </p:nvPr>
        </p:nvPicPr>
        <p:blipFill>
          <a:blip r:embed="rId5"/>
          <a:stretch>
            <a:fillRect/>
          </a:stretch>
        </p:blipFill>
        <p:spPr>
          <a:xfrm>
            <a:off x="6595954" y="703667"/>
            <a:ext cx="5394678" cy="3048000"/>
          </a:xfrm>
          <a:prstGeom prst="rect">
            <a:avLst/>
          </a:prstGeom>
        </p:spPr>
      </p:pic>
      <mc:AlternateContent xmlns:mc="http://schemas.openxmlformats.org/markup-compatibility/2006" xmlns:pslz="http://schemas.microsoft.com/office/powerpoint/2016/slidezoom">
        <mc:Choice Requires="pslz">
          <p:graphicFrame>
            <p:nvGraphicFramePr>
              <p:cNvPr id="12" name="Diazoom 11">
                <a:extLst>
                  <a:ext uri="{FF2B5EF4-FFF2-40B4-BE49-F238E27FC236}">
                    <a16:creationId xmlns:a16="http://schemas.microsoft.com/office/drawing/2014/main" id="{E4A4B7D6-772B-BE26-28F9-4E8FE93E4D40}"/>
                  </a:ext>
                </a:extLst>
              </p:cNvPr>
              <p:cNvGraphicFramePr>
                <a:graphicFrameLocks noChangeAspect="1"/>
              </p:cNvGraphicFramePr>
              <p:nvPr>
                <p:extLst>
                  <p:ext uri="{D42A27DB-BD31-4B8C-83A1-F6EECF244321}">
                    <p14:modId xmlns:p14="http://schemas.microsoft.com/office/powerpoint/2010/main" val="1566710344"/>
                  </p:ext>
                </p:extLst>
              </p:nvPr>
            </p:nvGraphicFramePr>
            <p:xfrm>
              <a:off x="7769293" y="4137791"/>
              <a:ext cx="3048000" cy="1714500"/>
            </p:xfrm>
            <a:graphic>
              <a:graphicData uri="http://schemas.microsoft.com/office/powerpoint/2016/slidezoom">
                <pslz:sldZm>
                  <pslz:sldZmObj sldId="307" cId="2407694975">
                    <pslz:zmPr id="{D452DE6F-A1E0-4129-AA8F-2AE068BBE5D2}"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Diazoom 11">
                <a:hlinkClick r:id="rId7" action="ppaction://hlinksldjump"/>
                <a:extLst>
                  <a:ext uri="{FF2B5EF4-FFF2-40B4-BE49-F238E27FC236}">
                    <a16:creationId xmlns:a16="http://schemas.microsoft.com/office/drawing/2014/main" id="{E4A4B7D6-772B-BE26-28F9-4E8FE93E4D40}"/>
                  </a:ext>
                </a:extLst>
              </p:cNvPr>
              <p:cNvPicPr>
                <a:picLocks noGrp="1" noRot="1" noChangeAspect="1" noMove="1" noResize="1" noEditPoints="1" noAdjustHandles="1" noChangeArrowheads="1" noChangeShapeType="1"/>
              </p:cNvPicPr>
              <p:nvPr/>
            </p:nvPicPr>
            <p:blipFill>
              <a:blip r:embed="rId8"/>
              <a:stretch>
                <a:fillRect/>
              </a:stretch>
            </p:blipFill>
            <p:spPr>
              <a:xfrm>
                <a:off x="7769293" y="4137791"/>
                <a:ext cx="3048000" cy="1714500"/>
              </a:xfrm>
              <a:prstGeom prst="rect">
                <a:avLst/>
              </a:prstGeom>
              <a:ln w="3175">
                <a:solidFill>
                  <a:prstClr val="ltGray"/>
                </a:solidFill>
              </a:ln>
            </p:spPr>
          </p:pic>
        </mc:Fallback>
      </mc:AlternateContent>
      <p:sp>
        <p:nvSpPr>
          <p:cNvPr id="13" name="Pijl: rechts 12">
            <a:extLst>
              <a:ext uri="{FF2B5EF4-FFF2-40B4-BE49-F238E27FC236}">
                <a16:creationId xmlns:a16="http://schemas.microsoft.com/office/drawing/2014/main" id="{CAC5FA8A-C54F-5570-C4C4-1D80388F2A94}"/>
              </a:ext>
            </a:extLst>
          </p:cNvPr>
          <p:cNvSpPr/>
          <p:nvPr/>
        </p:nvSpPr>
        <p:spPr>
          <a:xfrm>
            <a:off x="7515971" y="5273105"/>
            <a:ext cx="336331" cy="386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79DB7AC-3EB7-BA6C-BE70-AA5BCA405AF0}"/>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2719FA0F-0763-4D4D-5D20-1D5418BD6026}"/>
              </a:ext>
            </a:extLst>
          </p:cNvPr>
          <p:cNvSpPr>
            <a:spLocks noGrp="1"/>
          </p:cNvSpPr>
          <p:nvPr>
            <p:ph type="body" sz="quarter" idx="12"/>
          </p:nvPr>
        </p:nvSpPr>
        <p:spPr/>
        <p:txBody>
          <a:bodyPr/>
          <a:lstStyle/>
          <a:p>
            <a:endParaRPr lang="nl-NL"/>
          </a:p>
        </p:txBody>
      </p:sp>
      <p:pic>
        <p:nvPicPr>
          <p:cNvPr id="10" name="Afbeelding 9">
            <a:extLst>
              <a:ext uri="{FF2B5EF4-FFF2-40B4-BE49-F238E27FC236}">
                <a16:creationId xmlns:a16="http://schemas.microsoft.com/office/drawing/2014/main" id="{3A5143F5-103B-7F12-5F55-DB2FAEE9279E}"/>
              </a:ext>
            </a:extLst>
          </p:cNvPr>
          <p:cNvPicPr>
            <a:picLocks noChangeAspect="1"/>
          </p:cNvPicPr>
          <p:nvPr/>
        </p:nvPicPr>
        <p:blipFill>
          <a:blip r:embed="rId2"/>
          <a:stretch>
            <a:fillRect/>
          </a:stretch>
        </p:blipFill>
        <p:spPr>
          <a:xfrm>
            <a:off x="591734" y="817095"/>
            <a:ext cx="10982089" cy="4847033"/>
          </a:xfrm>
          <a:prstGeom prst="rect">
            <a:avLst/>
          </a:prstGeom>
        </p:spPr>
      </p:pic>
    </p:spTree>
    <p:extLst>
      <p:ext uri="{BB962C8B-B14F-4D97-AF65-F5344CB8AC3E}">
        <p14:creationId xmlns:p14="http://schemas.microsoft.com/office/powerpoint/2010/main" val="240769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76856"/>
            <a:ext cx="7620000" cy="4939862"/>
          </a:xfrm>
        </p:spPr>
        <p:txBody>
          <a:bodyPr>
            <a:noAutofit/>
          </a:bodyPr>
          <a:lstStyle/>
          <a:p>
            <a:r>
              <a:rPr lang="nl-NL" sz="1200" dirty="0"/>
              <a:t>“Je bent als volwassene laaggeletterd, als je </a:t>
            </a:r>
            <a:r>
              <a:rPr lang="nl-NL" sz="1200" b="1" dirty="0"/>
              <a:t>moeite hebt met lezen, schrijven en/of rekenen</a:t>
            </a:r>
            <a:r>
              <a:rPr lang="nl-NL" sz="1200" dirty="0"/>
              <a:t>. Vaak heb je dan </a:t>
            </a:r>
            <a:r>
              <a:rPr lang="nl-NL" sz="1200" b="1" dirty="0"/>
              <a:t>ook beperkte digitale vaardigheden</a:t>
            </a:r>
            <a:r>
              <a:rPr lang="nl-NL" sz="1200" dirty="0"/>
              <a:t>. Dan vind je bijvoorbeeld omgaan met een computer of een smartphone lastig. Niet goed kunnen lezen, schrijven en/of rekenen heeft gevolgen. Je vindt bijvoorbeeld </a:t>
            </a:r>
            <a:r>
              <a:rPr lang="nl-NL" sz="1200" b="1" dirty="0"/>
              <a:t>minder snel een baan </a:t>
            </a:r>
            <a:r>
              <a:rPr lang="nl-NL" sz="1200" dirty="0"/>
              <a:t>of hebt minder grip op je </a:t>
            </a:r>
            <a:r>
              <a:rPr lang="nl-NL" sz="1200" b="1" dirty="0"/>
              <a:t>geldzaken</a:t>
            </a:r>
            <a:r>
              <a:rPr lang="nl-NL" sz="1200" dirty="0"/>
              <a:t>. Een volwassene die laaggeletterd is, is </a:t>
            </a:r>
            <a:r>
              <a:rPr lang="nl-NL" sz="1200" b="1" dirty="0"/>
              <a:t>geen analfabeet</a:t>
            </a:r>
            <a:r>
              <a:rPr lang="nl-NL" sz="1200" dirty="0"/>
              <a:t>. Een laaggeletterde kan wel lezen en schrijven, alleen niet goed genoeg om helemaal mee te doen in de samenleving.</a:t>
            </a:r>
          </a:p>
          <a:p>
            <a:r>
              <a:rPr lang="nl-NL" sz="1200" dirty="0"/>
              <a:t>In Nederland zijn er </a:t>
            </a:r>
            <a:r>
              <a:rPr lang="nl-NL" sz="1200" b="1" dirty="0"/>
              <a:t>3 miljoen </a:t>
            </a:r>
            <a:r>
              <a:rPr lang="nl-NL" sz="1200" dirty="0"/>
              <a:t>laaggeletterden (16 tot en met 75 jaar). </a:t>
            </a:r>
          </a:p>
          <a:p>
            <a:r>
              <a:rPr lang="nl-NL" sz="1200" dirty="0"/>
              <a:t>Ook jongeren lopen het risico laaggeletterd te worden. </a:t>
            </a:r>
          </a:p>
          <a:p>
            <a:r>
              <a:rPr lang="nl-NL" sz="1200" dirty="0"/>
              <a:t>Te veel jongeren: </a:t>
            </a:r>
          </a:p>
          <a:p>
            <a:pPr marL="285750" indent="-285750">
              <a:buFont typeface="Arial" panose="020B0604020202020204" pitchFamily="34" charset="0"/>
              <a:buChar char="•"/>
            </a:pPr>
            <a:r>
              <a:rPr lang="nl-NL" sz="1200" dirty="0"/>
              <a:t>hebben aan het eind van de basisschool een achterstand in schrijfvaardigheid;</a:t>
            </a:r>
          </a:p>
          <a:p>
            <a:pPr marL="285750" indent="-285750">
              <a:buFont typeface="Arial" panose="020B0604020202020204" pitchFamily="34" charset="0"/>
              <a:buChar char="•"/>
            </a:pPr>
            <a:r>
              <a:rPr lang="nl-NL" sz="1200" dirty="0"/>
              <a:t>hebben aan het eind van de basisschool een lichte achterstand in rekenen en wiskunde;</a:t>
            </a:r>
          </a:p>
          <a:p>
            <a:pPr marL="285750" indent="-285750">
              <a:buFont typeface="Arial" panose="020B0604020202020204" pitchFamily="34" charset="0"/>
              <a:buChar char="•"/>
            </a:pPr>
            <a:r>
              <a:rPr lang="nl-NL" sz="1200" dirty="0"/>
              <a:t>hebben als ze 15 jaar zijn een leesachterstand; </a:t>
            </a:r>
          </a:p>
          <a:p>
            <a:pPr marL="285750" indent="-285750">
              <a:buFont typeface="Arial" panose="020B0604020202020204" pitchFamily="34" charset="0"/>
              <a:buChar char="•"/>
            </a:pPr>
            <a:r>
              <a:rPr lang="nl-NL" sz="1200" dirty="0"/>
              <a:t>vinden als ze 15 jaar zijn lezen niet leuk.</a:t>
            </a:r>
          </a:p>
          <a:p>
            <a:r>
              <a:rPr lang="nl-NL" sz="1200" dirty="0"/>
              <a:t>(Bron: </a:t>
            </a:r>
            <a:r>
              <a:rPr lang="nl-NL" sz="1200" dirty="0">
                <a:hlinkClick r:id="rId3" action="ppaction://hlinkfile"/>
              </a:rPr>
              <a:t>Laaggeletterdheid in Nederland</a:t>
            </a:r>
            <a:r>
              <a:rPr lang="nl-NL" sz="1200" dirty="0"/>
              <a:t>)</a:t>
            </a:r>
          </a:p>
        </p:txBody>
      </p:sp>
      <p:pic>
        <p:nvPicPr>
          <p:cNvPr id="7" name="Afbeelding 6" descr="Persoon met een idee">
            <a:extLst>
              <a:ext uri="{FF2B5EF4-FFF2-40B4-BE49-F238E27FC236}">
                <a16:creationId xmlns:a16="http://schemas.microsoft.com/office/drawing/2014/main" id="{FE623D3F-4799-60E0-920A-7FE941CD2A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76745" y="2207733"/>
            <a:ext cx="3205655" cy="2137103"/>
          </a:xfrm>
          <a:prstGeom prst="rect">
            <a:avLst/>
          </a:prstGeom>
        </p:spPr>
      </p:pic>
    </p:spTree>
    <p:extLst>
      <p:ext uri="{BB962C8B-B14F-4D97-AF65-F5344CB8AC3E}">
        <p14:creationId xmlns:p14="http://schemas.microsoft.com/office/powerpoint/2010/main" val="229955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“Als je niet goed kunt lezen, ben je minder slim dan anderen.”</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“Online lezen, zoals op YouTube of Instagram, is ook lezen.”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“Digitale media maken laaggeletterdheid erger.”</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3368</TotalTime>
  <Words>1396</Words>
  <Application>Microsoft Office PowerPoint</Application>
  <PresentationFormat>Breedbeeld</PresentationFormat>
  <Paragraphs>95</Paragraphs>
  <Slides>17</Slides>
  <Notes>12</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60</cp:revision>
  <dcterms:created xsi:type="dcterms:W3CDTF">2025-03-13T12:26:38Z</dcterms:created>
  <dcterms:modified xsi:type="dcterms:W3CDTF">2025-09-04T14:16:57Z</dcterms:modified>
</cp:coreProperties>
</file>