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6" r:id="rId2"/>
    <p:sldId id="257" r:id="rId3"/>
    <p:sldId id="258" r:id="rId4"/>
    <p:sldId id="296" r:id="rId5"/>
    <p:sldId id="261" r:id="rId6"/>
    <p:sldId id="260" r:id="rId7"/>
    <p:sldId id="259" r:id="rId8"/>
    <p:sldId id="288" r:id="rId9"/>
    <p:sldId id="304" r:id="rId10"/>
    <p:sldId id="303" r:id="rId11"/>
    <p:sldId id="264" r:id="rId12"/>
    <p:sldId id="265" r:id="rId13"/>
    <p:sldId id="294" r:id="rId14"/>
    <p:sldId id="302" r:id="rId15"/>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709" autoAdjust="0"/>
  </p:normalViewPr>
  <p:slideViewPr>
    <p:cSldViewPr snapToGrid="0">
      <p:cViewPr varScale="1">
        <p:scale>
          <a:sx n="91" d="100"/>
          <a:sy n="91" d="100"/>
        </p:scale>
        <p:origin x="1350" y="30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73955F1-DAC8-45FF-AE94-8D08E98FA4FB}" type="datetimeFigureOut">
              <a:rPr lang="nl-NL" smtClean="0"/>
              <a:t>29-8-2025</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240F96-ACCF-45F3-93A2-B308BC42A2F8}" type="slidenum">
              <a:rPr lang="nl-NL" smtClean="0"/>
              <a:t>‹nr.›</a:t>
            </a:fld>
            <a:endParaRPr lang="nl-NL"/>
          </a:p>
        </p:txBody>
      </p:sp>
    </p:spTree>
    <p:extLst>
      <p:ext uri="{BB962C8B-B14F-4D97-AF65-F5344CB8AC3E}">
        <p14:creationId xmlns:p14="http://schemas.microsoft.com/office/powerpoint/2010/main" val="42583643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2</a:t>
            </a:fld>
            <a:endParaRPr lang="nl-NL"/>
          </a:p>
        </p:txBody>
      </p:sp>
    </p:spTree>
    <p:extLst>
      <p:ext uri="{BB962C8B-B14F-4D97-AF65-F5344CB8AC3E}">
        <p14:creationId xmlns:p14="http://schemas.microsoft.com/office/powerpoint/2010/main" val="618503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367E0D-5065-3FF6-BADF-C46B9CAA524F}"/>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DA858B0B-11CE-FCF3-6ED3-C99E34B452EA}"/>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55960605-003E-9C54-E7FC-13905EA7F2EB}"/>
              </a:ext>
            </a:extLst>
          </p:cNvPr>
          <p:cNvSpPr>
            <a:spLocks noGrp="1"/>
          </p:cNvSpPr>
          <p:nvPr>
            <p:ph type="body" idx="1"/>
          </p:nvPr>
        </p:nvSpPr>
        <p:spPr/>
        <p:txBody>
          <a:bodyPr/>
          <a:lstStyle/>
          <a:p>
            <a:r>
              <a:rPr lang="nl-NL" dirty="0"/>
              <a:t>.</a:t>
            </a:r>
          </a:p>
        </p:txBody>
      </p:sp>
      <p:sp>
        <p:nvSpPr>
          <p:cNvPr id="4" name="Tijdelijke aanduiding voor dianummer 3">
            <a:extLst>
              <a:ext uri="{FF2B5EF4-FFF2-40B4-BE49-F238E27FC236}">
                <a16:creationId xmlns:a16="http://schemas.microsoft.com/office/drawing/2014/main" id="{DF3B1E5D-A264-A260-4EE2-888E32A7DFD7}"/>
              </a:ext>
            </a:extLst>
          </p:cNvPr>
          <p:cNvSpPr>
            <a:spLocks noGrp="1"/>
          </p:cNvSpPr>
          <p:nvPr>
            <p:ph type="sldNum" sz="quarter" idx="5"/>
          </p:nvPr>
        </p:nvSpPr>
        <p:spPr/>
        <p:txBody>
          <a:bodyPr/>
          <a:lstStyle/>
          <a:p>
            <a:fld id="{50240F96-ACCF-45F3-93A2-B308BC42A2F8}" type="slidenum">
              <a:rPr lang="nl-NL" smtClean="0"/>
              <a:t>14</a:t>
            </a:fld>
            <a:endParaRPr lang="nl-NL"/>
          </a:p>
        </p:txBody>
      </p:sp>
    </p:spTree>
    <p:extLst>
      <p:ext uri="{BB962C8B-B14F-4D97-AF65-F5344CB8AC3E}">
        <p14:creationId xmlns:p14="http://schemas.microsoft.com/office/powerpoint/2010/main" val="576507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3</a:t>
            </a:fld>
            <a:endParaRPr lang="nl-NL"/>
          </a:p>
        </p:txBody>
      </p:sp>
    </p:spTree>
    <p:extLst>
      <p:ext uri="{BB962C8B-B14F-4D97-AF65-F5344CB8AC3E}">
        <p14:creationId xmlns:p14="http://schemas.microsoft.com/office/powerpoint/2010/main" val="357246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4</a:t>
            </a:fld>
            <a:endParaRPr lang="nl-NL"/>
          </a:p>
        </p:txBody>
      </p:sp>
    </p:spTree>
    <p:extLst>
      <p:ext uri="{BB962C8B-B14F-4D97-AF65-F5344CB8AC3E}">
        <p14:creationId xmlns:p14="http://schemas.microsoft.com/office/powerpoint/2010/main" val="19359794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6E5AA-C2A6-7A66-2D55-C8709916E56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4B354D03-BA02-4723-D4AB-B29232182132}"/>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3364A03E-1CAD-E991-BCE7-FF2C10B0600B}"/>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13A4C482-99BC-BE02-1555-15BD5048E8E8}"/>
              </a:ext>
            </a:extLst>
          </p:cNvPr>
          <p:cNvSpPr>
            <a:spLocks noGrp="1"/>
          </p:cNvSpPr>
          <p:nvPr>
            <p:ph type="sldNum" sz="quarter" idx="5"/>
          </p:nvPr>
        </p:nvSpPr>
        <p:spPr/>
        <p:txBody>
          <a:bodyPr/>
          <a:lstStyle/>
          <a:p>
            <a:fld id="{50240F96-ACCF-45F3-93A2-B308BC42A2F8}" type="slidenum">
              <a:rPr lang="nl-NL" smtClean="0"/>
              <a:t>5</a:t>
            </a:fld>
            <a:endParaRPr lang="nl-NL"/>
          </a:p>
        </p:txBody>
      </p:sp>
    </p:spTree>
    <p:extLst>
      <p:ext uri="{BB962C8B-B14F-4D97-AF65-F5344CB8AC3E}">
        <p14:creationId xmlns:p14="http://schemas.microsoft.com/office/powerpoint/2010/main" val="24717253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31EE18-DC17-2A8B-A1B4-9B4D4BCA2F46}"/>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32D30C15-974F-BDDB-F79A-6FB7E34EE5C0}"/>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0FF3BAD1-5252-1421-853D-A2EE82192BFE}"/>
              </a:ext>
            </a:extLst>
          </p:cNvPr>
          <p:cNvSpPr>
            <a:spLocks noGrp="1"/>
          </p:cNvSpPr>
          <p:nvPr>
            <p:ph type="body" idx="1"/>
          </p:nvPr>
        </p:nvSpPr>
        <p:spPr/>
        <p:txBody>
          <a:bodyPr/>
          <a:lstStyle/>
          <a:p>
            <a:endParaRPr lang="nl-NL" dirty="0"/>
          </a:p>
        </p:txBody>
      </p:sp>
      <p:sp>
        <p:nvSpPr>
          <p:cNvPr id="4" name="Tijdelijke aanduiding voor dianummer 3">
            <a:extLst>
              <a:ext uri="{FF2B5EF4-FFF2-40B4-BE49-F238E27FC236}">
                <a16:creationId xmlns:a16="http://schemas.microsoft.com/office/drawing/2014/main" id="{61AD1C75-80F6-5FA2-B893-00DAF204C2D5}"/>
              </a:ext>
            </a:extLst>
          </p:cNvPr>
          <p:cNvSpPr>
            <a:spLocks noGrp="1"/>
          </p:cNvSpPr>
          <p:nvPr>
            <p:ph type="sldNum" sz="quarter" idx="5"/>
          </p:nvPr>
        </p:nvSpPr>
        <p:spPr/>
        <p:txBody>
          <a:bodyPr/>
          <a:lstStyle/>
          <a:p>
            <a:fld id="{50240F96-ACCF-45F3-93A2-B308BC42A2F8}" type="slidenum">
              <a:rPr lang="nl-NL" smtClean="0"/>
              <a:t>6</a:t>
            </a:fld>
            <a:endParaRPr lang="nl-NL"/>
          </a:p>
        </p:txBody>
      </p:sp>
    </p:spTree>
    <p:extLst>
      <p:ext uri="{BB962C8B-B14F-4D97-AF65-F5344CB8AC3E}">
        <p14:creationId xmlns:p14="http://schemas.microsoft.com/office/powerpoint/2010/main" val="24206940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7</a:t>
            </a:fld>
            <a:endParaRPr lang="nl-NL"/>
          </a:p>
        </p:txBody>
      </p:sp>
    </p:spTree>
    <p:extLst>
      <p:ext uri="{BB962C8B-B14F-4D97-AF65-F5344CB8AC3E}">
        <p14:creationId xmlns:p14="http://schemas.microsoft.com/office/powerpoint/2010/main" val="24375528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8</a:t>
            </a:fld>
            <a:endParaRPr lang="nl-NL"/>
          </a:p>
        </p:txBody>
      </p:sp>
    </p:spTree>
    <p:extLst>
      <p:ext uri="{BB962C8B-B14F-4D97-AF65-F5344CB8AC3E}">
        <p14:creationId xmlns:p14="http://schemas.microsoft.com/office/powerpoint/2010/main" val="36523681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4D71C4-1053-8763-DEFC-0BADB6A16FC8}"/>
            </a:ext>
          </a:extLst>
        </p:cNvPr>
        <p:cNvGrpSpPr/>
        <p:nvPr/>
      </p:nvGrpSpPr>
      <p:grpSpPr>
        <a:xfrm>
          <a:off x="0" y="0"/>
          <a:ext cx="0" cy="0"/>
          <a:chOff x="0" y="0"/>
          <a:chExt cx="0" cy="0"/>
        </a:xfrm>
      </p:grpSpPr>
      <p:sp>
        <p:nvSpPr>
          <p:cNvPr id="2" name="Tijdelijke aanduiding voor dia-afbeelding 1">
            <a:extLst>
              <a:ext uri="{FF2B5EF4-FFF2-40B4-BE49-F238E27FC236}">
                <a16:creationId xmlns:a16="http://schemas.microsoft.com/office/drawing/2014/main" id="{F148A47C-DD53-6B3C-A6E4-2BFB27822F4B}"/>
              </a:ext>
            </a:extLst>
          </p:cNvPr>
          <p:cNvSpPr>
            <a:spLocks noGrp="1" noRot="1" noChangeAspect="1"/>
          </p:cNvSpPr>
          <p:nvPr>
            <p:ph type="sldImg"/>
          </p:nvPr>
        </p:nvSpPr>
        <p:spPr/>
      </p:sp>
      <p:sp>
        <p:nvSpPr>
          <p:cNvPr id="3" name="Tijdelijke aanduiding voor notities 2">
            <a:extLst>
              <a:ext uri="{FF2B5EF4-FFF2-40B4-BE49-F238E27FC236}">
                <a16:creationId xmlns:a16="http://schemas.microsoft.com/office/drawing/2014/main" id="{8843ED4D-A802-5867-6DB1-0B93C0935DA5}"/>
              </a:ext>
            </a:extLst>
          </p:cNvPr>
          <p:cNvSpPr>
            <a:spLocks noGrp="1"/>
          </p:cNvSpPr>
          <p:nvPr>
            <p:ph type="body" idx="1"/>
          </p:nvPr>
        </p:nvSpPr>
        <p:spPr/>
        <p:txBody>
          <a:bodyPr/>
          <a:lstStyle/>
          <a:p>
            <a:pPr algn="l">
              <a:buFont typeface="Arial" panose="020B0604020202020204" pitchFamily="34" charset="0"/>
              <a:buChar char="•"/>
            </a:pPr>
            <a:r>
              <a:rPr lang="nl-NL" dirty="0"/>
              <a:t>Inleidende dia</a:t>
            </a:r>
          </a:p>
        </p:txBody>
      </p:sp>
      <p:sp>
        <p:nvSpPr>
          <p:cNvPr id="4" name="Tijdelijke aanduiding voor dianummer 3">
            <a:extLst>
              <a:ext uri="{FF2B5EF4-FFF2-40B4-BE49-F238E27FC236}">
                <a16:creationId xmlns:a16="http://schemas.microsoft.com/office/drawing/2014/main" id="{686839B4-D4CC-88FF-1081-B9AF277ED977}"/>
              </a:ext>
            </a:extLst>
          </p:cNvPr>
          <p:cNvSpPr>
            <a:spLocks noGrp="1"/>
          </p:cNvSpPr>
          <p:nvPr>
            <p:ph type="sldNum" sz="quarter" idx="5"/>
          </p:nvPr>
        </p:nvSpPr>
        <p:spPr/>
        <p:txBody>
          <a:bodyPr/>
          <a:lstStyle/>
          <a:p>
            <a:fld id="{50240F96-ACCF-45F3-93A2-B308BC42A2F8}" type="slidenum">
              <a:rPr lang="nl-NL" smtClean="0"/>
              <a:t>9</a:t>
            </a:fld>
            <a:endParaRPr lang="nl-NL"/>
          </a:p>
        </p:txBody>
      </p:sp>
    </p:spTree>
    <p:extLst>
      <p:ext uri="{BB962C8B-B14F-4D97-AF65-F5344CB8AC3E}">
        <p14:creationId xmlns:p14="http://schemas.microsoft.com/office/powerpoint/2010/main" val="2130889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a:t>
            </a:r>
          </a:p>
        </p:txBody>
      </p:sp>
      <p:sp>
        <p:nvSpPr>
          <p:cNvPr id="4" name="Tijdelijke aanduiding voor dianummer 3"/>
          <p:cNvSpPr>
            <a:spLocks noGrp="1"/>
          </p:cNvSpPr>
          <p:nvPr>
            <p:ph type="sldNum" sz="quarter" idx="5"/>
          </p:nvPr>
        </p:nvSpPr>
        <p:spPr/>
        <p:txBody>
          <a:bodyPr/>
          <a:lstStyle/>
          <a:p>
            <a:fld id="{50240F96-ACCF-45F3-93A2-B308BC42A2F8}" type="slidenum">
              <a:rPr lang="nl-NL" smtClean="0"/>
              <a:t>13</a:t>
            </a:fld>
            <a:endParaRPr lang="nl-NL"/>
          </a:p>
        </p:txBody>
      </p:sp>
    </p:spTree>
    <p:extLst>
      <p:ext uri="{BB962C8B-B14F-4D97-AF65-F5344CB8AC3E}">
        <p14:creationId xmlns:p14="http://schemas.microsoft.com/office/powerpoint/2010/main" val="100866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dirty="0"/>
              <a:t>Put your picture here</a:t>
            </a:r>
          </a:p>
        </p:txBody>
      </p:sp>
      <p:sp>
        <p:nvSpPr>
          <p:cNvPr id="42" name="Graphic 13">
            <a:extLst>
              <a:ext uri="{FF2B5EF4-FFF2-40B4-BE49-F238E27FC236}">
                <a16:creationId xmlns:a16="http://schemas.microsoft.com/office/drawing/2014/main" id="{6F71D458-B74B-C540-958A-5E05E0A53C27}"/>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D775BD55-1F1A-4A78-996D-7A3DB6217DBC}" type="datetimeFigureOut">
              <a:rPr lang="nl-NL" smtClean="0"/>
              <a:t>29-8-2025</a:t>
            </a:fld>
            <a:endParaRPr lang="nl-NL"/>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dirty="0"/>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dirty="0"/>
              <a:t>Presenter name</a:t>
            </a:r>
          </a:p>
        </p:txBody>
      </p:sp>
      <p:grpSp>
        <p:nvGrpSpPr>
          <p:cNvPr id="69" name="Groep 12">
            <a:extLst>
              <a:ext uri="{FF2B5EF4-FFF2-40B4-BE49-F238E27FC236}">
                <a16:creationId xmlns:a16="http://schemas.microsoft.com/office/drawing/2014/main" id="{23EB2D45-4879-4FA4-A3C2-6A67EFFF5403}"/>
              </a:ext>
            </a:extLst>
          </p:cNvPr>
          <p:cNvGrpSpPr/>
          <p:nvPr/>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385638566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16290030"/>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36" name="Freeform 35">
            <a:extLst>
              <a:ext uri="{FF2B5EF4-FFF2-40B4-BE49-F238E27FC236}">
                <a16:creationId xmlns:a16="http://schemas.microsoft.com/office/drawing/2014/main" id="{452FA4A6-0C02-C547-BA32-AC0C07EA094B}"/>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74767519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dirty="0"/>
              <a:t>Picture here</a:t>
            </a:r>
          </a:p>
        </p:txBody>
      </p:sp>
      <p:grpSp>
        <p:nvGrpSpPr>
          <p:cNvPr id="87" name="Group 86">
            <a:extLst>
              <a:ext uri="{FF2B5EF4-FFF2-40B4-BE49-F238E27FC236}">
                <a16:creationId xmlns:a16="http://schemas.microsoft.com/office/drawing/2014/main" id="{2FA8D635-2A28-3247-82A5-1335EB55484E}"/>
              </a:ext>
            </a:extLst>
          </p:cNvPr>
          <p:cNvGrpSpPr/>
          <p:nvPr/>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dirty="0"/>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493030246"/>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4" pos="43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4069082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680">
          <p15:clr>
            <a:srgbClr val="FBAE40"/>
          </p15:clr>
        </p15:guide>
        <p15:guide id="4" pos="43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dirty="0"/>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Video toevoegen</a:t>
                </a:r>
                <a:endParaRPr lang="en-US" sz="2000" b="1" dirty="0">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dirty="0"/>
                  <a:t>Klik op het video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gewenste video in en klik in de bovenbalk op </a:t>
                </a:r>
                <a:r>
                  <a:rPr lang="nl-NL" sz="1600" b="1" noProof="0" dirty="0"/>
                  <a:t>afspelen.</a:t>
                </a:r>
              </a:p>
              <a:p>
                <a:br>
                  <a:rPr lang="nl-NL" sz="1600" b="1" dirty="0"/>
                </a:br>
                <a:r>
                  <a:rPr lang="nl-NL" sz="1600" dirty="0"/>
                  <a:t>Hier zie je de instelling staan </a:t>
                </a:r>
                <a:r>
                  <a:rPr lang="nl-NL" sz="1600" b="1" dirty="0"/>
                  <a:t>op volledig scherm afspelen </a:t>
                </a:r>
                <a:br>
                  <a:rPr lang="nl-NL" sz="1600" b="1" dirty="0"/>
                </a:br>
                <a:br>
                  <a:rPr lang="nl-NL" sz="1600" b="1" dirty="0"/>
                </a:br>
                <a:r>
                  <a:rPr lang="nl-NL" sz="1600" dirty="0"/>
                  <a:t>Vink deze optie aan.</a:t>
                </a:r>
                <a:br>
                  <a:rPr lang="nl-NL" sz="1600" dirty="0"/>
                </a:br>
                <a:br>
                  <a:rPr lang="nl-NL" sz="1600" dirty="0"/>
                </a:br>
                <a:r>
                  <a:rPr lang="nl-NL" sz="1600" dirty="0"/>
                  <a:t>De video is nu klaar voor gebruik!</a:t>
                </a:r>
                <a:br>
                  <a:rPr lang="nl-NL" sz="1600" noProof="0" dirty="0"/>
                </a:br>
                <a:endParaRPr lang="nl-NL" sz="1600" noProof="0" dirty="0"/>
              </a:p>
              <a:p>
                <a:br>
                  <a:rPr lang="nl-NL" sz="1600" b="1" noProof="0" dirty="0">
                    <a:solidFill>
                      <a:schemeClr val="accent2"/>
                    </a:solidFill>
                  </a:rPr>
                </a:br>
                <a:r>
                  <a:rPr lang="nl-NL" sz="1600" noProof="0" dirty="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07680210"/>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guide id="3" pos="7680">
          <p15:clr>
            <a:srgbClr val="FBAE40"/>
          </p15:clr>
        </p15:guide>
        <p15:guide id="4" pos="438">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dirty="0"/>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dirty="0"/>
              <a:t>Answer here</a:t>
            </a:r>
          </a:p>
        </p:txBody>
      </p:sp>
      <p:grpSp>
        <p:nvGrpSpPr>
          <p:cNvPr id="43" name="Graphic 13">
            <a:extLst>
              <a:ext uri="{FF2B5EF4-FFF2-40B4-BE49-F238E27FC236}">
                <a16:creationId xmlns:a16="http://schemas.microsoft.com/office/drawing/2014/main" id="{791F2E3E-21D9-A642-8FE7-C517F865B0DF}"/>
              </a:ext>
            </a:extLst>
          </p:cNvPr>
          <p:cNvGrpSpPr/>
          <p:nvPr/>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dirty="0"/>
          </a:p>
        </p:txBody>
      </p:sp>
      <p:sp>
        <p:nvSpPr>
          <p:cNvPr id="55" name="Freeform 54">
            <a:extLst>
              <a:ext uri="{FF2B5EF4-FFF2-40B4-BE49-F238E27FC236}">
                <a16:creationId xmlns:a16="http://schemas.microsoft.com/office/drawing/2014/main" id="{EC470FAF-CCAF-0742-948F-92C81D7C15F9}"/>
              </a:ext>
            </a:extLst>
          </p:cNvPr>
          <p:cNvSpPr/>
          <p:nvPr/>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Quiz Vraag</a:t>
              </a:r>
              <a:endParaRPr lang="en-US" sz="2000" b="1" dirty="0">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dirty="0">
                  <a:solidFill>
                    <a:schemeClr val="accent2"/>
                  </a:solidFill>
                </a:rPr>
              </a:br>
              <a:r>
                <a:rPr lang="nl-NL" sz="1600" noProof="0" dirty="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00372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77739173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832A8F9-4722-B61C-E5B0-D304AE3D4087}"/>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91217E77-6224-043E-4165-033D49C2EFD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2B4D0AF9-E3FC-FC68-D64D-D81A5E03EE0E}"/>
              </a:ext>
            </a:extLst>
          </p:cNvPr>
          <p:cNvSpPr>
            <a:spLocks noGrp="1"/>
          </p:cNvSpPr>
          <p:nvPr>
            <p:ph type="dt" sz="half" idx="10"/>
          </p:nvPr>
        </p:nvSpPr>
        <p:spPr/>
        <p:txBody>
          <a:bodyPr/>
          <a:lstStyle/>
          <a:p>
            <a:fld id="{D775BD55-1F1A-4A78-996D-7A3DB6217DBC}" type="datetimeFigureOut">
              <a:rPr lang="nl-NL" smtClean="0"/>
              <a:t>29-8-2025</a:t>
            </a:fld>
            <a:endParaRPr lang="nl-NL"/>
          </a:p>
        </p:txBody>
      </p:sp>
      <p:sp>
        <p:nvSpPr>
          <p:cNvPr id="5" name="Tijdelijke aanduiding voor voettekst 4">
            <a:extLst>
              <a:ext uri="{FF2B5EF4-FFF2-40B4-BE49-F238E27FC236}">
                <a16:creationId xmlns:a16="http://schemas.microsoft.com/office/drawing/2014/main" id="{81701A03-E36D-6D88-A1E2-79E3D82B72C5}"/>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B0AAC8DF-3D3B-B9BF-E124-CD4AE9A052D3}"/>
              </a:ext>
            </a:extLst>
          </p:cNvPr>
          <p:cNvSpPr>
            <a:spLocks noGrp="1"/>
          </p:cNvSpPr>
          <p:nvPr>
            <p:ph type="sldNum" sz="quarter" idx="12"/>
          </p:nvPr>
        </p:nvSpPr>
        <p:spPr/>
        <p:txBody>
          <a:bodyPr/>
          <a:lstStyle/>
          <a:p>
            <a:fld id="{DD1C2A8B-342B-493B-A37B-49DEC1A4CA06}" type="slidenum">
              <a:rPr lang="nl-NL" smtClean="0"/>
              <a:t>‹nr.›</a:t>
            </a:fld>
            <a:endParaRPr lang="nl-NL"/>
          </a:p>
        </p:txBody>
      </p:sp>
    </p:spTree>
    <p:extLst>
      <p:ext uri="{BB962C8B-B14F-4D97-AF65-F5344CB8AC3E}">
        <p14:creationId xmlns:p14="http://schemas.microsoft.com/office/powerpoint/2010/main" val="161207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dirty="0"/>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dirty="0"/>
              <a:t>Table of content</a:t>
            </a:r>
          </a:p>
        </p:txBody>
      </p:sp>
      <p:sp>
        <p:nvSpPr>
          <p:cNvPr id="48" name="Graphic 7">
            <a:extLst>
              <a:ext uri="{FF2B5EF4-FFF2-40B4-BE49-F238E27FC236}">
                <a16:creationId xmlns:a16="http://schemas.microsoft.com/office/drawing/2014/main" id="{1C2D7979-78B3-E341-9C9F-081A7DF996B5}"/>
              </a:ext>
            </a:extLst>
          </p:cNvPr>
          <p:cNvSpPr/>
          <p:nvPr/>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dirty="0"/>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dirty="0"/>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dirty="0"/>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dirty="0"/>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dirty="0"/>
              <a:t>Table of Content</a:t>
            </a:r>
          </a:p>
        </p:txBody>
      </p:sp>
      <p:grpSp>
        <p:nvGrpSpPr>
          <p:cNvPr id="60" name="Groep 12">
            <a:extLst>
              <a:ext uri="{FF2B5EF4-FFF2-40B4-BE49-F238E27FC236}">
                <a16:creationId xmlns:a16="http://schemas.microsoft.com/office/drawing/2014/main" id="{B2EE1390-8CA4-4393-9B3C-9232EC5596FD}"/>
              </a:ext>
            </a:extLst>
          </p:cNvPr>
          <p:cNvGrpSpPr/>
          <p:nvPr/>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177805845"/>
      </p:ext>
    </p:extLst>
  </p:cSld>
  <p:clrMapOvr>
    <a:masterClrMapping/>
  </p:clrMapOvr>
  <p:extLst>
    <p:ext uri="{DCECCB84-F9BA-43D5-87BE-67443E8EF086}">
      <p15:sldGuideLst xmlns:p15="http://schemas.microsoft.com/office/powerpoint/2012/main">
        <p15:guide id="1" orient="horz" pos="2160">
          <p15:clr>
            <a:srgbClr val="FBAE40"/>
          </p15:clr>
        </p15:guide>
        <p15:guide id="2" pos="3522">
          <p15:clr>
            <a:srgbClr val="FBAE40"/>
          </p15:clr>
        </p15:guide>
        <p15:guide id="3" pos="724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grpSp>
        <p:nvGrpSpPr>
          <p:cNvPr id="141" name="Groep 12">
            <a:extLst>
              <a:ext uri="{FF2B5EF4-FFF2-40B4-BE49-F238E27FC236}">
                <a16:creationId xmlns:a16="http://schemas.microsoft.com/office/drawing/2014/main" id="{BBFFA76B-BE7D-427C-B648-F72C74744A34}"/>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34598603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dirty="0"/>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dirty="0"/>
              <a:t>Put your picture here</a:t>
            </a:r>
          </a:p>
        </p:txBody>
      </p:sp>
      <p:grpSp>
        <p:nvGrpSpPr>
          <p:cNvPr id="141" name="Groep 12">
            <a:extLst>
              <a:ext uri="{FF2B5EF4-FFF2-40B4-BE49-F238E27FC236}">
                <a16:creationId xmlns:a16="http://schemas.microsoft.com/office/drawing/2014/main" id="{EF38556E-1318-49F9-BD8C-A14DF5C95300}"/>
              </a:ext>
            </a:extLst>
          </p:cNvPr>
          <p:cNvGrpSpPr/>
          <p:nvPr/>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41567025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grpSp>
        <p:nvGrpSpPr>
          <p:cNvPr id="25" name="Groep 12">
            <a:extLst>
              <a:ext uri="{FF2B5EF4-FFF2-40B4-BE49-F238E27FC236}">
                <a16:creationId xmlns:a16="http://schemas.microsoft.com/office/drawing/2014/main" id="{E5082E63-7299-4B19-9B08-25E5B9EEAAEE}"/>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38878245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dirty="0"/>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dirty="0"/>
              <a:t>Put your picture here</a:t>
            </a:r>
          </a:p>
        </p:txBody>
      </p:sp>
      <p:grpSp>
        <p:nvGrpSpPr>
          <p:cNvPr id="25" name="Groep 12">
            <a:extLst>
              <a:ext uri="{FF2B5EF4-FFF2-40B4-BE49-F238E27FC236}">
                <a16:creationId xmlns:a16="http://schemas.microsoft.com/office/drawing/2014/main" id="{253352BF-6B8E-416E-851F-998445627512}"/>
              </a:ext>
            </a:extLst>
          </p:cNvPr>
          <p:cNvGrpSpPr/>
          <p:nvPr/>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553836709"/>
      </p:ext>
    </p:extLst>
  </p:cSld>
  <p:clrMapOvr>
    <a:masterClrMapping/>
  </p:clrMapOvr>
  <p:extLst>
    <p:ext uri="{DCECCB84-F9BA-43D5-87BE-67443E8EF086}">
      <p15:sldGuideLst xmlns:p15="http://schemas.microsoft.com/office/powerpoint/2012/main">
        <p15:guide id="1" orient="horz" pos="2137">
          <p15:clr>
            <a:srgbClr val="FBAE40"/>
          </p15:clr>
        </p15:guide>
        <p15:guide id="2" pos="3840">
          <p15:clr>
            <a:srgbClr val="FBAE40"/>
          </p15:clr>
        </p15:guide>
        <p15:guide id="3" pos="7242">
          <p15:clr>
            <a:srgbClr val="FBAE40"/>
          </p15:clr>
        </p15:guide>
        <p15:guide id="4" pos="438">
          <p15:clr>
            <a:srgbClr val="FBAE40"/>
          </p15:clr>
        </p15:guide>
        <p15:guide id="5">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dirty="0"/>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dirty="0"/>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4" name="Groep 12">
            <a:extLst>
              <a:ext uri="{FF2B5EF4-FFF2-40B4-BE49-F238E27FC236}">
                <a16:creationId xmlns:a16="http://schemas.microsoft.com/office/drawing/2014/main" id="{257E29C9-AF75-40FF-9972-DE728F2754B8}"/>
              </a:ext>
            </a:extLst>
          </p:cNvPr>
          <p:cNvGrpSpPr/>
          <p:nvPr/>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dirty="0">
                    <a:solidFill>
                      <a:schemeClr val="accent2"/>
                    </a:solidFill>
                  </a:rPr>
                  <a:t>Foto toevoegen</a:t>
                </a:r>
                <a:endParaRPr lang="en-US" sz="2000" b="1" dirty="0">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dirty="0"/>
                  <a:t>Klik op het foto icoontje in de tijdelijke aanduiding:</a:t>
                </a:r>
              </a:p>
              <a:p>
                <a:endParaRPr lang="nl-NL" sz="1600" noProof="0" dirty="0"/>
              </a:p>
              <a:p>
                <a:endParaRPr lang="nl-NL" sz="1600" noProof="0" dirty="0"/>
              </a:p>
              <a:p>
                <a:endParaRPr lang="nl-NL" sz="1600" noProof="0" dirty="0"/>
              </a:p>
              <a:p>
                <a:endParaRPr lang="nl-NL" sz="1600" noProof="0" dirty="0"/>
              </a:p>
              <a:p>
                <a:r>
                  <a:rPr lang="nl-NL" sz="1600" noProof="0" dirty="0"/>
                  <a:t>Voeg nu de gewenst foto in.</a:t>
                </a:r>
                <a:br>
                  <a:rPr lang="nl-NL" sz="1600" noProof="0" dirty="0"/>
                </a:br>
                <a:endParaRPr lang="nl-NL" sz="1600" noProof="0" dirty="0"/>
              </a:p>
              <a:p>
                <a:r>
                  <a:rPr lang="nl-NL" sz="1600" noProof="0" dirty="0"/>
                  <a:t>Mocht je de foto willen bijsnijden, klik dan eerst op de foto en dan in de bovenbalk op </a:t>
                </a:r>
                <a:r>
                  <a:rPr lang="nl-NL" sz="1600" b="1" noProof="0" dirty="0">
                    <a:solidFill>
                      <a:schemeClr val="accent2"/>
                    </a:solidFill>
                  </a:rPr>
                  <a:t>Afbeeldingsopmaak.</a:t>
                </a:r>
              </a:p>
              <a:p>
                <a:endParaRPr lang="nl-NL" sz="1600" b="1" noProof="0" dirty="0">
                  <a:solidFill>
                    <a:schemeClr val="accent2"/>
                  </a:solidFill>
                </a:endParaRPr>
              </a:p>
              <a:p>
                <a:r>
                  <a:rPr lang="nl-NL" sz="1600" noProof="0" dirty="0"/>
                  <a:t>Selecteer hier </a:t>
                </a:r>
                <a:r>
                  <a:rPr lang="nl-NL" sz="1600" b="1" noProof="0" dirty="0">
                    <a:solidFill>
                      <a:schemeClr val="accent2"/>
                    </a:solidFill>
                  </a:rPr>
                  <a:t>bijsnijden.</a:t>
                </a: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b="1" noProof="0" dirty="0">
                  <a:solidFill>
                    <a:schemeClr val="accent2"/>
                  </a:solidFill>
                </a:endParaRPr>
              </a:p>
              <a:p>
                <a:endParaRPr lang="nl-NL" sz="1600" noProof="0" dirty="0"/>
              </a:p>
              <a:p>
                <a:r>
                  <a:rPr lang="nl-NL" sz="1600" noProof="0" dirty="0"/>
                  <a:t>Hier kun je de foto naar wens aanpassen.</a:t>
                </a:r>
                <a:br>
                  <a:rPr lang="nl-NL" sz="1600" b="1" noProof="0" dirty="0">
                    <a:solidFill>
                      <a:schemeClr val="accent2"/>
                    </a:solidFill>
                  </a:rPr>
                </a:br>
                <a:r>
                  <a:rPr lang="nl-NL" sz="1600" noProof="0" dirty="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408000581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guide id="3" pos="438">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55347548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dirty="0"/>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dirty="0"/>
              <a:t>Click to add the title of full text</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72877407"/>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guide id="4" pos="438">
          <p15:clr>
            <a:srgbClr val="FBAE40"/>
          </p15:clr>
        </p15:guide>
        <p15:guide id="5" pos="7673">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dirty="0"/>
              <a:t>Klikken om de tekststijl van het model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75BD55-1F1A-4A78-996D-7A3DB6217DBC}" type="datetimeFigureOut">
              <a:rPr lang="nl-NL" smtClean="0"/>
              <a:t>29-8-2025</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1C2A8B-342B-493B-A37B-49DEC1A4CA06}" type="slidenum">
              <a:rPr lang="nl-NL" smtClean="0"/>
              <a:t>‹nr.›</a:t>
            </a:fld>
            <a:endParaRPr lang="nl-NL"/>
          </a:p>
        </p:txBody>
      </p:sp>
    </p:spTree>
    <p:extLst>
      <p:ext uri="{BB962C8B-B14F-4D97-AF65-F5344CB8AC3E}">
        <p14:creationId xmlns:p14="http://schemas.microsoft.com/office/powerpoint/2010/main" val="41229279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21.svg"/><Relationship Id="rId2" Type="http://schemas.openxmlformats.org/officeDocument/2006/relationships/image" Target="../media/image20.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3" Type="http://schemas.openxmlformats.org/officeDocument/2006/relationships/hyperlink" Target="https://www.gamewijzer.nl/game/minecraft/" TargetMode="External"/><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12.png"/><Relationship Id="rId4" Type="http://schemas.openxmlformats.org/officeDocument/2006/relationships/hyperlink" Target="https://youtu.be/VCsD7d_bfvE"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rtl.nl/nieuws/binnenland/artikel/5524854/chatgroepen-com-seksueel-misbruik-afpersing-geweld-roblox"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5" Type="http://schemas.openxmlformats.org/officeDocument/2006/relationships/image" Target="../media/image13.jpeg"/><Relationship Id="rId4" Type="http://schemas.openxmlformats.org/officeDocument/2006/relationships/hyperlink" Target="https://npo.nl/start/serie/boos_2/seizoen-12/boos_20"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www.gamewijzer.nl/game/roblox/" TargetMode="External"/><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4.jpg"/></Relationships>
</file>

<file path=ppt/slides/_rels/slide5.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hyperlink" Target="https://www.helpwanted.nl/"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17.jpg"/><Relationship Id="rId5" Type="http://schemas.openxmlformats.org/officeDocument/2006/relationships/hyperlink" Target="https://www.meldknop.nl/" TargetMode="External"/><Relationship Id="rId4" Type="http://schemas.openxmlformats.org/officeDocument/2006/relationships/hyperlink" Target="https://offlimits.n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Tijdelijke aanduiding voor afbeelding 4">
            <a:extLst>
              <a:ext uri="{FF2B5EF4-FFF2-40B4-BE49-F238E27FC236}">
                <a16:creationId xmlns:a16="http://schemas.microsoft.com/office/drawing/2014/main" id="{99988DAB-EF75-D7F3-D617-A158AD5A445E}"/>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t="9570" b="9570"/>
          <a:stretch/>
        </p:blipFill>
        <p:spPr>
          <a:xfrm>
            <a:off x="7264400" y="0"/>
            <a:ext cx="4927600" cy="5638800"/>
          </a:xfrm>
        </p:spPr>
      </p:pic>
      <p:sp>
        <p:nvSpPr>
          <p:cNvPr id="10" name="Text Placeholder 2">
            <a:extLst>
              <a:ext uri="{FF2B5EF4-FFF2-40B4-BE49-F238E27FC236}">
                <a16:creationId xmlns:a16="http://schemas.microsoft.com/office/drawing/2014/main" id="{2770B2AC-19BE-7B78-0BB0-ADBCEDE58EE4}"/>
              </a:ext>
            </a:extLst>
          </p:cNvPr>
          <p:cNvSpPr>
            <a:spLocks noGrp="1"/>
          </p:cNvSpPr>
          <p:nvPr>
            <p:ph type="body" sz="quarter" idx="11"/>
          </p:nvPr>
        </p:nvSpPr>
        <p:spPr>
          <a:xfrm>
            <a:off x="615662" y="1784504"/>
            <a:ext cx="5480338" cy="2233914"/>
          </a:xfrm>
        </p:spPr>
        <p:txBody>
          <a:bodyPr/>
          <a:lstStyle/>
          <a:p>
            <a:r>
              <a:rPr lang="nl-NL" noProof="0" dirty="0"/>
              <a:t>Gewoon </a:t>
            </a:r>
          </a:p>
          <a:p>
            <a:r>
              <a:rPr lang="nl-NL" noProof="0" dirty="0"/>
              <a:t>gezellig </a:t>
            </a:r>
          </a:p>
          <a:p>
            <a:r>
              <a:rPr lang="nl-NL" noProof="0" dirty="0"/>
              <a:t>gamen</a:t>
            </a:r>
          </a:p>
        </p:txBody>
      </p:sp>
      <p:sp>
        <p:nvSpPr>
          <p:cNvPr id="12" name="Text Placeholder 3">
            <a:extLst>
              <a:ext uri="{FF2B5EF4-FFF2-40B4-BE49-F238E27FC236}">
                <a16:creationId xmlns:a16="http://schemas.microsoft.com/office/drawing/2014/main" id="{E6EEB4FA-E1DA-101E-37FD-6F119013107F}"/>
              </a:ext>
            </a:extLst>
          </p:cNvPr>
          <p:cNvSpPr>
            <a:spLocks noGrp="1"/>
          </p:cNvSpPr>
          <p:nvPr>
            <p:ph type="body" sz="quarter" idx="14"/>
          </p:nvPr>
        </p:nvSpPr>
        <p:spPr>
          <a:xfrm>
            <a:off x="612959" y="397035"/>
            <a:ext cx="3634186" cy="370376"/>
          </a:xfrm>
        </p:spPr>
        <p:txBody>
          <a:bodyPr>
            <a:normAutofit fontScale="85000" lnSpcReduction="10000"/>
          </a:bodyPr>
          <a:lstStyle/>
          <a:p>
            <a:r>
              <a:rPr lang="en-US" dirty="0"/>
              <a:t>Week 35, 2025 – Groep 7/8 &amp; Klas 1/2</a:t>
            </a:r>
          </a:p>
        </p:txBody>
      </p:sp>
    </p:spTree>
    <p:extLst>
      <p:ext uri="{BB962C8B-B14F-4D97-AF65-F5344CB8AC3E}">
        <p14:creationId xmlns:p14="http://schemas.microsoft.com/office/powerpoint/2010/main" val="159136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1B5D56E0-CF9D-E5B5-8685-B55A037A0485}"/>
              </a:ext>
            </a:extLst>
          </p:cNvPr>
          <p:cNvSpPr>
            <a:spLocks noGrp="1"/>
          </p:cNvSpPr>
          <p:nvPr>
            <p:ph type="body" sz="quarter" idx="11"/>
          </p:nvPr>
        </p:nvSpPr>
        <p:spPr/>
        <p:txBody>
          <a:bodyPr/>
          <a:lstStyle/>
          <a:p>
            <a:r>
              <a:rPr lang="nl-NL" dirty="0">
                <a:solidFill>
                  <a:schemeClr val="bg1"/>
                </a:solidFill>
              </a:rPr>
              <a:t>Boekentip bij deze les:</a:t>
            </a:r>
          </a:p>
        </p:txBody>
      </p:sp>
      <p:sp>
        <p:nvSpPr>
          <p:cNvPr id="3" name="Tijdelijke aanduiding voor tekst 2">
            <a:extLst>
              <a:ext uri="{FF2B5EF4-FFF2-40B4-BE49-F238E27FC236}">
                <a16:creationId xmlns:a16="http://schemas.microsoft.com/office/drawing/2014/main" id="{00706176-7A9B-C43A-8A6E-5DC212BACED5}"/>
              </a:ext>
            </a:extLst>
          </p:cNvPr>
          <p:cNvSpPr>
            <a:spLocks noGrp="1"/>
          </p:cNvSpPr>
          <p:nvPr>
            <p:ph type="body" sz="quarter" idx="12"/>
          </p:nvPr>
        </p:nvSpPr>
        <p:spPr>
          <a:xfrm>
            <a:off x="582549" y="1774601"/>
            <a:ext cx="8677065" cy="3569650"/>
          </a:xfrm>
        </p:spPr>
        <p:txBody>
          <a:bodyPr>
            <a:normAutofit fontScale="62500" lnSpcReduction="20000"/>
          </a:bodyPr>
          <a:lstStyle/>
          <a:p>
            <a:r>
              <a:rPr lang="nl-NL" dirty="0"/>
              <a:t>Voor je ouders: </a:t>
            </a:r>
            <a:r>
              <a:rPr lang="nl-NL" b="1" dirty="0"/>
              <a:t>Ga toch gamen– Nils </a:t>
            </a:r>
            <a:r>
              <a:rPr lang="nl-NL" b="1" dirty="0" err="1"/>
              <a:t>Vermeire</a:t>
            </a:r>
            <a:endParaRPr lang="nl-NL" b="1" dirty="0"/>
          </a:p>
          <a:p>
            <a:r>
              <a:rPr lang="nl-NL" dirty="0">
                <a:solidFill>
                  <a:schemeClr val="bg1"/>
                </a:solidFill>
              </a:rPr>
              <a:t>“Gamen is niet alleen leuk maar ook gezond. Het maakt kinderen slimmer en socialer.</a:t>
            </a:r>
            <a:br>
              <a:rPr lang="nl-NL" dirty="0">
                <a:solidFill>
                  <a:schemeClr val="bg1"/>
                </a:solidFill>
              </a:rPr>
            </a:br>
            <a:br>
              <a:rPr lang="nl-NL" dirty="0">
                <a:solidFill>
                  <a:schemeClr val="bg1"/>
                </a:solidFill>
              </a:rPr>
            </a:br>
            <a:r>
              <a:rPr lang="nl-NL" dirty="0">
                <a:solidFill>
                  <a:schemeClr val="bg1"/>
                </a:solidFill>
              </a:rPr>
              <a:t>Denk je nog steeds dat gamen alleen maar verslavend, gewelddadig of nutteloos is? Tijd voor een </a:t>
            </a:r>
            <a:r>
              <a:rPr lang="nl-NL" dirty="0" err="1">
                <a:solidFill>
                  <a:schemeClr val="bg1"/>
                </a:solidFill>
              </a:rPr>
              <a:t>reality</a:t>
            </a:r>
            <a:r>
              <a:rPr lang="nl-NL" dirty="0">
                <a:solidFill>
                  <a:schemeClr val="bg1"/>
                </a:solidFill>
              </a:rPr>
              <a:t> check. Gaming helpt </a:t>
            </a:r>
            <a:r>
              <a:rPr lang="nl-NL" dirty="0" err="1">
                <a:solidFill>
                  <a:schemeClr val="bg1"/>
                </a:solidFill>
              </a:rPr>
              <a:t>kids</a:t>
            </a:r>
            <a:r>
              <a:rPr lang="nl-NL" dirty="0">
                <a:solidFill>
                  <a:schemeClr val="bg1"/>
                </a:solidFill>
              </a:rPr>
              <a:t> om strategisch en logisch na te denken, beter samen te werken, emoties te reguleren en hun doorzettingsvermogen op de proef te stellen.”</a:t>
            </a:r>
          </a:p>
          <a:p>
            <a:endParaRPr lang="nl-NL" dirty="0">
              <a:solidFill>
                <a:schemeClr val="bg1"/>
              </a:solidFill>
            </a:endParaRPr>
          </a:p>
          <a:p>
            <a:r>
              <a:rPr lang="nl-NL" dirty="0"/>
              <a:t>Voor jou: </a:t>
            </a:r>
            <a:r>
              <a:rPr lang="nl-NL" b="1" dirty="0"/>
              <a:t>De jongen die verdween in een game – Claudia de Jong</a:t>
            </a:r>
          </a:p>
          <a:p>
            <a:r>
              <a:rPr lang="nl-NL" dirty="0">
                <a:solidFill>
                  <a:schemeClr val="bg1"/>
                </a:solidFill>
              </a:rPr>
              <a:t>“Jayden is woest. Na een knallende ruzie gooiden zijn ouders zijn gamespullen inde auto, en vertrokken. Hij besluit weg te lopen. Maar hoe doe je dat en hoeveel onderbroeken neem je mee? ”</a:t>
            </a:r>
          </a:p>
        </p:txBody>
      </p:sp>
      <p:pic>
        <p:nvPicPr>
          <p:cNvPr id="5" name="Afbeelding 4">
            <a:extLst>
              <a:ext uri="{FF2B5EF4-FFF2-40B4-BE49-F238E27FC236}">
                <a16:creationId xmlns:a16="http://schemas.microsoft.com/office/drawing/2014/main" id="{524FE3B0-55AD-1A23-22B3-E74EB9D149C3}"/>
              </a:ext>
            </a:extLst>
          </p:cNvPr>
          <p:cNvPicPr>
            <a:picLocks noChangeAspect="1"/>
          </p:cNvPicPr>
          <p:nvPr/>
        </p:nvPicPr>
        <p:blipFill>
          <a:blip r:embed="rId2"/>
          <a:stretch>
            <a:fillRect/>
          </a:stretch>
        </p:blipFill>
        <p:spPr>
          <a:xfrm>
            <a:off x="8845897" y="458706"/>
            <a:ext cx="2186405" cy="3100720"/>
          </a:xfrm>
          <a:prstGeom prst="rect">
            <a:avLst/>
          </a:prstGeom>
        </p:spPr>
      </p:pic>
      <p:pic>
        <p:nvPicPr>
          <p:cNvPr id="6" name="Afbeelding 5">
            <a:extLst>
              <a:ext uri="{FF2B5EF4-FFF2-40B4-BE49-F238E27FC236}">
                <a16:creationId xmlns:a16="http://schemas.microsoft.com/office/drawing/2014/main" id="{35C556D9-0847-0944-CE89-88478DEDB0E9}"/>
              </a:ext>
            </a:extLst>
          </p:cNvPr>
          <p:cNvPicPr>
            <a:picLocks noChangeAspect="1"/>
          </p:cNvPicPr>
          <p:nvPr/>
        </p:nvPicPr>
        <p:blipFill>
          <a:blip r:embed="rId3"/>
          <a:stretch>
            <a:fillRect/>
          </a:stretch>
        </p:blipFill>
        <p:spPr>
          <a:xfrm>
            <a:off x="10079272" y="3299646"/>
            <a:ext cx="1906059" cy="2741259"/>
          </a:xfrm>
          <a:prstGeom prst="rect">
            <a:avLst/>
          </a:prstGeom>
        </p:spPr>
      </p:pic>
    </p:spTree>
    <p:extLst>
      <p:ext uri="{BB962C8B-B14F-4D97-AF65-F5344CB8AC3E}">
        <p14:creationId xmlns:p14="http://schemas.microsoft.com/office/powerpoint/2010/main" val="9280435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Gloeilamp en potlood silhouet">
            <a:extLst>
              <a:ext uri="{FF2B5EF4-FFF2-40B4-BE49-F238E27FC236}">
                <a16:creationId xmlns:a16="http://schemas.microsoft.com/office/drawing/2014/main" id="{32782AF4-24B5-FB0F-DFFF-A9AF5CA2CAC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690944" y="-84083"/>
            <a:ext cx="5759669" cy="5759669"/>
          </a:xfrm>
          <a:prstGeom prst="rect">
            <a:avLst/>
          </a:prstGeom>
        </p:spPr>
      </p:pic>
      <p:sp>
        <p:nvSpPr>
          <p:cNvPr id="2" name="Tijdelijke aanduiding voor tekst 1">
            <a:extLst>
              <a:ext uri="{FF2B5EF4-FFF2-40B4-BE49-F238E27FC236}">
                <a16:creationId xmlns:a16="http://schemas.microsoft.com/office/drawing/2014/main" id="{938FA9B3-6D66-6202-B4E3-C4189F9866D1}"/>
              </a:ext>
            </a:extLst>
          </p:cNvPr>
          <p:cNvSpPr>
            <a:spLocks noGrp="1"/>
          </p:cNvSpPr>
          <p:nvPr>
            <p:ph type="body" sz="quarter" idx="11"/>
          </p:nvPr>
        </p:nvSpPr>
        <p:spPr>
          <a:xfrm>
            <a:off x="618177" y="844239"/>
            <a:ext cx="11026902" cy="701041"/>
          </a:xfrm>
        </p:spPr>
        <p:txBody>
          <a:bodyPr/>
          <a:lstStyle/>
          <a:p>
            <a:r>
              <a:rPr lang="nl-NL" dirty="0">
                <a:solidFill>
                  <a:schemeClr val="bg1"/>
                </a:solidFill>
              </a:rPr>
              <a:t>Reflectie</a:t>
            </a:r>
          </a:p>
        </p:txBody>
      </p:sp>
      <p:sp>
        <p:nvSpPr>
          <p:cNvPr id="3" name="Tijdelijke aanduiding voor tekst 2">
            <a:extLst>
              <a:ext uri="{FF2B5EF4-FFF2-40B4-BE49-F238E27FC236}">
                <a16:creationId xmlns:a16="http://schemas.microsoft.com/office/drawing/2014/main" id="{D23243CE-6BB5-9E99-10B8-068B07D0764F}"/>
              </a:ext>
            </a:extLst>
          </p:cNvPr>
          <p:cNvSpPr>
            <a:spLocks noGrp="1"/>
          </p:cNvSpPr>
          <p:nvPr>
            <p:ph type="body" sz="quarter" idx="12"/>
          </p:nvPr>
        </p:nvSpPr>
        <p:spPr>
          <a:xfrm>
            <a:off x="618177" y="1743070"/>
            <a:ext cx="8000306" cy="3569650"/>
          </a:xfrm>
        </p:spPr>
        <p:txBody>
          <a:bodyPr>
            <a:normAutofit/>
          </a:bodyPr>
          <a:lstStyle/>
          <a:p>
            <a:r>
              <a:rPr lang="nl-NL" dirty="0">
                <a:solidFill>
                  <a:schemeClr val="bg1"/>
                </a:solidFill>
              </a:rPr>
              <a:t>Bespreek posters en de Superhelden. Wat zijn hun speciale gaven? </a:t>
            </a:r>
          </a:p>
          <a:p>
            <a:r>
              <a:rPr lang="nl-NL" dirty="0">
                <a:solidFill>
                  <a:schemeClr val="bg1"/>
                </a:solidFill>
              </a:rPr>
              <a:t>Stel ze tentoon in de school!</a:t>
            </a:r>
          </a:p>
          <a:p>
            <a:endParaRPr lang="nl-NL" dirty="0">
              <a:solidFill>
                <a:schemeClr val="bg1"/>
              </a:solidFill>
            </a:endParaRPr>
          </a:p>
          <a:p>
            <a:pPr marL="457200" indent="-457200">
              <a:buAutoNum type="arabicParenR"/>
            </a:pPr>
            <a:endParaRPr lang="nl-NL" dirty="0">
              <a:solidFill>
                <a:schemeClr val="bg1"/>
              </a:solidFill>
            </a:endParaRPr>
          </a:p>
          <a:p>
            <a:endParaRPr lang="nl-NL" dirty="0">
              <a:solidFill>
                <a:schemeClr val="bg1"/>
              </a:solidFill>
            </a:endParaRPr>
          </a:p>
        </p:txBody>
      </p:sp>
    </p:spTree>
    <p:extLst>
      <p:ext uri="{BB962C8B-B14F-4D97-AF65-F5344CB8AC3E}">
        <p14:creationId xmlns:p14="http://schemas.microsoft.com/office/powerpoint/2010/main" val="7015941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27CFBA90-A6FA-159C-02EE-A9A09D62AB7E}"/>
              </a:ext>
            </a:extLst>
          </p:cNvPr>
          <p:cNvSpPr>
            <a:spLocks noGrp="1"/>
          </p:cNvSpPr>
          <p:nvPr>
            <p:ph type="body" sz="quarter" idx="15"/>
          </p:nvPr>
        </p:nvSpPr>
        <p:spPr/>
        <p:txBody>
          <a:bodyPr>
            <a:normAutofit/>
          </a:bodyPr>
          <a:lstStyle/>
          <a:p>
            <a:r>
              <a:rPr lang="nl-NL" sz="4800" dirty="0">
                <a:latin typeface="+mj-lt"/>
              </a:rPr>
              <a:t>Onderdeel Burgerschap</a:t>
            </a:r>
          </a:p>
        </p:txBody>
      </p:sp>
      <p:sp>
        <p:nvSpPr>
          <p:cNvPr id="3" name="Tijdelijke aanduiding voor tekst 2">
            <a:extLst>
              <a:ext uri="{FF2B5EF4-FFF2-40B4-BE49-F238E27FC236}">
                <a16:creationId xmlns:a16="http://schemas.microsoft.com/office/drawing/2014/main" id="{0623733A-03F7-6CCC-80BA-54B461B36207}"/>
              </a:ext>
            </a:extLst>
          </p:cNvPr>
          <p:cNvSpPr>
            <a:spLocks noGrp="1"/>
          </p:cNvSpPr>
          <p:nvPr>
            <p:ph type="body" sz="quarter" idx="16"/>
          </p:nvPr>
        </p:nvSpPr>
        <p:spPr/>
        <p:txBody>
          <a:bodyPr/>
          <a:lstStyle/>
          <a:p>
            <a:r>
              <a:rPr lang="nl-NL" dirty="0"/>
              <a:t>Iedere week een opdracht om te werken aan de doelen van Burgerschap! De opdracht sluit aan bij de les van Mediabegrip.</a:t>
            </a:r>
          </a:p>
          <a:p>
            <a:endParaRPr lang="nl-NL" dirty="0"/>
          </a:p>
        </p:txBody>
      </p:sp>
    </p:spTree>
    <p:extLst>
      <p:ext uri="{BB962C8B-B14F-4D97-AF65-F5344CB8AC3E}">
        <p14:creationId xmlns:p14="http://schemas.microsoft.com/office/powerpoint/2010/main" val="42938610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93E14675-9109-D8DC-E669-3266A01F65D5}"/>
              </a:ext>
            </a:extLst>
          </p:cNvPr>
          <p:cNvSpPr>
            <a:spLocks noGrp="1"/>
          </p:cNvSpPr>
          <p:nvPr>
            <p:ph type="body" sz="quarter" idx="11"/>
          </p:nvPr>
        </p:nvSpPr>
        <p:spPr>
          <a:xfrm>
            <a:off x="618177" y="845915"/>
            <a:ext cx="11026902" cy="701041"/>
          </a:xfrm>
        </p:spPr>
        <p:txBody>
          <a:bodyPr/>
          <a:lstStyle/>
          <a:p>
            <a:r>
              <a:rPr lang="nl-NL" dirty="0">
                <a:solidFill>
                  <a:schemeClr val="bg1"/>
                </a:solidFill>
              </a:rPr>
              <a:t>Het is je recht!</a:t>
            </a:r>
          </a:p>
        </p:txBody>
      </p:sp>
      <p:sp>
        <p:nvSpPr>
          <p:cNvPr id="3" name="Tijdelijke aanduiding voor tekst 2">
            <a:extLst>
              <a:ext uri="{FF2B5EF4-FFF2-40B4-BE49-F238E27FC236}">
                <a16:creationId xmlns:a16="http://schemas.microsoft.com/office/drawing/2014/main" id="{3D918592-4015-6880-23A0-FA38D47CD134}"/>
              </a:ext>
            </a:extLst>
          </p:cNvPr>
          <p:cNvSpPr>
            <a:spLocks noGrp="1"/>
          </p:cNvSpPr>
          <p:nvPr>
            <p:ph type="body" sz="quarter" idx="12"/>
          </p:nvPr>
        </p:nvSpPr>
        <p:spPr>
          <a:xfrm>
            <a:off x="609600" y="1518137"/>
            <a:ext cx="6684579" cy="3989284"/>
          </a:xfrm>
        </p:spPr>
        <p:txBody>
          <a:bodyPr>
            <a:normAutofit/>
          </a:bodyPr>
          <a:lstStyle/>
          <a:p>
            <a:r>
              <a:rPr lang="nl-NL" dirty="0">
                <a:solidFill>
                  <a:schemeClr val="bg1"/>
                </a:solidFill>
              </a:rPr>
              <a:t>Je vraagt je misschien af waarom de regering hier druk over maakt. Maar dit online gedrag kan verstrekkende gevolgen hebben. Het gaat niet over een paar ruziënde kinderen, het gaat over misbruik en uitbuiting. En jij hebt het recht om daar tegen beschermd te worden. Door je ouders, maar ook door de regering.</a:t>
            </a:r>
          </a:p>
          <a:p>
            <a:r>
              <a:rPr lang="nl-NL" dirty="0">
                <a:solidFill>
                  <a:schemeClr val="bg1"/>
                </a:solidFill>
              </a:rPr>
              <a:t>Wat kunnen zij het beste doen? Jij bent de expert!</a:t>
            </a:r>
          </a:p>
          <a:p>
            <a:endParaRPr lang="nl-NL" dirty="0"/>
          </a:p>
        </p:txBody>
      </p:sp>
      <p:pic>
        <p:nvPicPr>
          <p:cNvPr id="6" name="Afbeelding 5" descr="Afbeelding met clipart, Tekenfilm, tekenfilm, illustratie&#10;&#10;Door AI gegenereerde inhoud is mogelijk onjuist.">
            <a:extLst>
              <a:ext uri="{FF2B5EF4-FFF2-40B4-BE49-F238E27FC236}">
                <a16:creationId xmlns:a16="http://schemas.microsoft.com/office/drawing/2014/main" id="{A9A34C79-8C12-F20B-560B-21D22ACF348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06551" y="1061545"/>
            <a:ext cx="2960540" cy="4187108"/>
          </a:xfrm>
          <a:prstGeom prst="rect">
            <a:avLst/>
          </a:prstGeom>
        </p:spPr>
      </p:pic>
    </p:spTree>
    <p:extLst>
      <p:ext uri="{BB962C8B-B14F-4D97-AF65-F5344CB8AC3E}">
        <p14:creationId xmlns:p14="http://schemas.microsoft.com/office/powerpoint/2010/main" val="29503856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DAAFF2-29CC-551D-B486-AF4E84DE509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12A12BB-D901-632E-0AD2-4251968EE2C6}"/>
              </a:ext>
            </a:extLst>
          </p:cNvPr>
          <p:cNvSpPr>
            <a:spLocks noGrp="1"/>
          </p:cNvSpPr>
          <p:nvPr>
            <p:ph type="body" sz="quarter" idx="11"/>
          </p:nvPr>
        </p:nvSpPr>
        <p:spPr/>
        <p:txBody>
          <a:bodyPr/>
          <a:lstStyle/>
          <a:p>
            <a:r>
              <a:rPr lang="nl-NL" dirty="0">
                <a:solidFill>
                  <a:schemeClr val="bg1"/>
                </a:solidFill>
              </a:rPr>
              <a:t>Opdracht </a:t>
            </a:r>
          </a:p>
        </p:txBody>
      </p:sp>
      <p:sp>
        <p:nvSpPr>
          <p:cNvPr id="3" name="Tijdelijke aanduiding voor tekst 2">
            <a:extLst>
              <a:ext uri="{FF2B5EF4-FFF2-40B4-BE49-F238E27FC236}">
                <a16:creationId xmlns:a16="http://schemas.microsoft.com/office/drawing/2014/main" id="{0CA72462-4829-F6E0-38BB-5A8807121C94}"/>
              </a:ext>
            </a:extLst>
          </p:cNvPr>
          <p:cNvSpPr>
            <a:spLocks noGrp="1"/>
          </p:cNvSpPr>
          <p:nvPr>
            <p:ph type="body" sz="quarter" idx="12"/>
          </p:nvPr>
        </p:nvSpPr>
        <p:spPr>
          <a:xfrm>
            <a:off x="609599" y="1406737"/>
            <a:ext cx="10239009" cy="4226807"/>
          </a:xfrm>
        </p:spPr>
        <p:txBody>
          <a:bodyPr>
            <a:normAutofit/>
          </a:bodyPr>
          <a:lstStyle/>
          <a:p>
            <a:r>
              <a:rPr lang="nl-NL" dirty="0">
                <a:solidFill>
                  <a:schemeClr val="bg1"/>
                </a:solidFill>
              </a:rPr>
              <a:t>Schrijf een brief naar de minister van Digitale Zaken (hopelijk komt die er ooit…).</a:t>
            </a:r>
          </a:p>
          <a:p>
            <a:r>
              <a:rPr lang="nl-NL" dirty="0">
                <a:solidFill>
                  <a:schemeClr val="bg1"/>
                </a:solidFill>
              </a:rPr>
              <a:t>Vertel de minister wat jij vindt dat er vanuit de regering moet gebeuren om kinderen te beschermen tegen oplichters, misbruikers en andere criminelen in de online wereld.</a:t>
            </a:r>
          </a:p>
          <a:p>
            <a:r>
              <a:rPr lang="nl-NL" dirty="0">
                <a:solidFill>
                  <a:schemeClr val="bg1"/>
                </a:solidFill>
              </a:rPr>
              <a:t>Schrijf overtuigend en op nette toon. Lees je brief in de klas voor.</a:t>
            </a:r>
          </a:p>
          <a:p>
            <a:pPr algn="ctr"/>
            <a:endParaRPr lang="nl-NL" dirty="0">
              <a:solidFill>
                <a:schemeClr val="bg1"/>
              </a:solidFill>
            </a:endParaRPr>
          </a:p>
          <a:p>
            <a:endParaRPr lang="nl-NL" dirty="0">
              <a:solidFill>
                <a:schemeClr val="tx1"/>
              </a:solidFill>
            </a:endParaRPr>
          </a:p>
        </p:txBody>
      </p:sp>
    </p:spTree>
    <p:extLst>
      <p:ext uri="{BB962C8B-B14F-4D97-AF65-F5344CB8AC3E}">
        <p14:creationId xmlns:p14="http://schemas.microsoft.com/office/powerpoint/2010/main" val="443368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7EA7816-657A-92C8-D789-CF2F56339320}"/>
              </a:ext>
            </a:extLst>
          </p:cNvPr>
          <p:cNvSpPr>
            <a:spLocks noGrp="1"/>
          </p:cNvSpPr>
          <p:nvPr>
            <p:ph type="body" sz="quarter" idx="11"/>
          </p:nvPr>
        </p:nvSpPr>
        <p:spPr/>
        <p:txBody>
          <a:bodyPr/>
          <a:lstStyle/>
          <a:p>
            <a:r>
              <a:rPr lang="nl-NL" dirty="0"/>
              <a:t>Melle</a:t>
            </a:r>
          </a:p>
        </p:txBody>
      </p:sp>
      <p:sp>
        <p:nvSpPr>
          <p:cNvPr id="7" name="Tijdelijke aanduiding voor tekst 6">
            <a:extLst>
              <a:ext uri="{FF2B5EF4-FFF2-40B4-BE49-F238E27FC236}">
                <a16:creationId xmlns:a16="http://schemas.microsoft.com/office/drawing/2014/main" id="{05DF2983-877B-2005-9A41-0CA3E5FB1C9E}"/>
              </a:ext>
            </a:extLst>
          </p:cNvPr>
          <p:cNvSpPr>
            <a:spLocks noGrp="1"/>
          </p:cNvSpPr>
          <p:nvPr>
            <p:ph type="body" sz="quarter" idx="12"/>
          </p:nvPr>
        </p:nvSpPr>
        <p:spPr>
          <a:xfrm>
            <a:off x="609599" y="1512272"/>
            <a:ext cx="11026902" cy="5065987"/>
          </a:xfrm>
        </p:spPr>
        <p:txBody>
          <a:bodyPr>
            <a:normAutofit fontScale="55000" lnSpcReduction="20000"/>
          </a:bodyPr>
          <a:lstStyle/>
          <a:p>
            <a:r>
              <a:rPr lang="nl-NL" dirty="0"/>
              <a:t>Hoi allemaal,</a:t>
            </a:r>
          </a:p>
          <a:p>
            <a:r>
              <a:rPr lang="nl-NL" dirty="0"/>
              <a:t> Nou, die eerste week op school was ook zo om… Toch ook wel weer lekker om op school te zijn. Fijn dat ik nu iedereen weer zie en gesproken heb. En nu kan ik ook weer afspreken met mensen. Dat heb ik deze week ook maar meteen gedaan. Samen met Anne en Karim had ik afgesproken om samen te gamen.</a:t>
            </a:r>
          </a:p>
          <a:p>
            <a:r>
              <a:rPr lang="nl-NL" dirty="0"/>
              <a:t>We gingen Minecraft spelen en waren we samen een soort van pretpark aan het bouwen. Maar we zaten op een publieke server en toen kwam er ineens zo’n </a:t>
            </a:r>
            <a:r>
              <a:rPr lang="nl-NL" dirty="0">
                <a:hlinkClick r:id="rId3"/>
              </a:rPr>
              <a:t>griefer</a:t>
            </a:r>
            <a:r>
              <a:rPr lang="nl-NL" dirty="0"/>
              <a:t> ons bouwwerk slopen. Echt vet irritant. Echt zo niet grappig. Waarom doe je dat? Wat is de lol daarvan? Ik snap het gewoon niet.</a:t>
            </a:r>
          </a:p>
          <a:p>
            <a:r>
              <a:rPr lang="nl-NL" dirty="0"/>
              <a:t>We zijn toen maar naar een andere server verhuisd. Maar daar begon een of andere rare gast met ons te chatten. Die zei echt rare dingen en wilde dat we met hem in een aparte chatgroep of zo gingen. Nou mooi niet. We zijn lekker weggegaan. Wij willen gewoon gezellig gamen samen.</a:t>
            </a:r>
          </a:p>
          <a:p>
            <a:r>
              <a:rPr lang="nl-NL" dirty="0"/>
              <a:t>Dus toen hebben we maar een privé-server aangemaakt. En toen hadden we echt een vet plan. In plaats van een “soort van pretpark” te bouwen, gaan we De Efteling na bouwen in Minecraft. Daar waren we vorig jaar op schoolreis heen geweest en we hebben op </a:t>
            </a:r>
            <a:r>
              <a:rPr lang="nl-NL" u="sng" dirty="0">
                <a:hlinkClick r:id="rId4"/>
              </a:rPr>
              <a:t>YouTube</a:t>
            </a:r>
            <a:r>
              <a:rPr lang="nl-NL" dirty="0"/>
              <a:t> gezien dat er al meer mensen zijn die dat gedaan hebben. Kunnen wij mooi als voorbeeld gebruiken!</a:t>
            </a:r>
          </a:p>
          <a:p>
            <a:r>
              <a:rPr lang="nl-NL" dirty="0"/>
              <a:t>Hoe vet is dat? We hebben echt al keihard gewerkt, maar we zijn nog lang niet klaar. We hebben wel afgesproken dat we alleen samen aan het pretpark werken. En we hebben nu een vaste avond geprikt, op die avond loggen we allemaal om half 7 in en dan werken we samen tot 9 uur. Dat vonden onze ouders ook prima, dus dat is mooi! </a:t>
            </a:r>
          </a:p>
          <a:p>
            <a:r>
              <a:rPr lang="nl-NL" dirty="0"/>
              <a:t>Game jij wel eens online? Wat zijn jouw ervaringen?</a:t>
            </a:r>
          </a:p>
          <a:p>
            <a:r>
              <a:rPr lang="nl-NL" dirty="0"/>
              <a:t>Groetjes,</a:t>
            </a:r>
          </a:p>
          <a:p>
            <a:r>
              <a:rPr lang="nl-NL" dirty="0"/>
              <a:t>Melle.</a:t>
            </a:r>
          </a:p>
        </p:txBody>
      </p:sp>
      <p:sp>
        <p:nvSpPr>
          <p:cNvPr id="4" name="Tekstballon: ovaal 3">
            <a:extLst>
              <a:ext uri="{FF2B5EF4-FFF2-40B4-BE49-F238E27FC236}">
                <a16:creationId xmlns:a16="http://schemas.microsoft.com/office/drawing/2014/main" id="{E2C06148-42B5-99E9-5673-2E38FF81FF87}"/>
              </a:ext>
            </a:extLst>
          </p:cNvPr>
          <p:cNvSpPr/>
          <p:nvPr/>
        </p:nvSpPr>
        <p:spPr>
          <a:xfrm>
            <a:off x="9891785" y="81395"/>
            <a:ext cx="1849820" cy="1484395"/>
          </a:xfrm>
          <a:prstGeom prst="wedgeEllipseCallout">
            <a:avLst/>
          </a:prstGeom>
          <a:blipFill dpi="0" rotWithShape="1">
            <a:blip r:embed="rId5">
              <a:extLst>
                <a:ext uri="{28A0092B-C50C-407E-A947-70E740481C1C}">
                  <a14:useLocalDpi xmlns:a14="http://schemas.microsoft.com/office/drawing/2010/main" val="0"/>
                </a:ext>
              </a:extLst>
            </a:blip>
            <a:srcRect/>
            <a:stretch>
              <a:fillRect/>
            </a:stretch>
          </a:blip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167705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In de media:</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296807"/>
            <a:ext cx="6684580" cy="4578476"/>
          </a:xfrm>
        </p:spPr>
        <p:txBody>
          <a:bodyPr>
            <a:normAutofit fontScale="70000" lnSpcReduction="20000"/>
          </a:bodyPr>
          <a:lstStyle/>
          <a:p>
            <a:r>
              <a:rPr lang="nl-NL" b="1" dirty="0"/>
              <a:t>'Nederlandse kinderen in gevaarlijke chatgroepen, benaderd via populaire games’</a:t>
            </a:r>
          </a:p>
          <a:p>
            <a:r>
              <a:rPr lang="nl-NL" dirty="0"/>
              <a:t>Van </a:t>
            </a:r>
            <a:r>
              <a:rPr lang="nl-NL" dirty="0">
                <a:hlinkClick r:id="rId3"/>
              </a:rPr>
              <a:t>RTL Nieuws</a:t>
            </a:r>
            <a:r>
              <a:rPr lang="nl-NL" dirty="0"/>
              <a:t>:</a:t>
            </a:r>
          </a:p>
          <a:p>
            <a:r>
              <a:rPr lang="nl-NL" dirty="0"/>
              <a:t>“Nederlandse kinderen zitten in online chatgroepen waarin kwetsbare kinderen worden aangespoord tot geweld, afgeperst en gedwongen tot seksueel misbruik. De kinderen worden hiervoor benaderd via gameplatforms als Minecraft en </a:t>
            </a:r>
            <a:r>
              <a:rPr lang="nl-NL" dirty="0" err="1"/>
              <a:t>Roblox</a:t>
            </a:r>
            <a:r>
              <a:rPr lang="nl-NL" dirty="0"/>
              <a:t>.”</a:t>
            </a:r>
          </a:p>
          <a:p>
            <a:endParaRPr lang="nl-NL" dirty="0"/>
          </a:p>
          <a:p>
            <a:r>
              <a:rPr lang="nl-NL" dirty="0"/>
              <a:t>En ook de YouTube-serie </a:t>
            </a:r>
            <a:r>
              <a:rPr lang="nl-NL" dirty="0">
                <a:hlinkClick r:id="rId4"/>
              </a:rPr>
              <a:t>BOOS</a:t>
            </a:r>
            <a:r>
              <a:rPr lang="nl-NL" dirty="0"/>
              <a:t> ging over misstanden in online games: “Zo ontdekten we dat jonge mensen </a:t>
            </a:r>
            <a:r>
              <a:rPr lang="nl-NL" dirty="0" err="1"/>
              <a:t>gepushed</a:t>
            </a:r>
            <a:r>
              <a:rPr lang="nl-NL" dirty="0"/>
              <a:t> worden om zoveel mogelijk geld uit te geven (…). Ook vertelden meer dan 25 mensen over hoe zij of anderen slachtoffer zouden zijn geworden van seksuele intimidatie, chantage en een angstcultuur op de server.“ (Over de populaire Minecraft-server van </a:t>
            </a:r>
            <a:r>
              <a:rPr lang="nl-NL" dirty="0" err="1"/>
              <a:t>DusDavidGames</a:t>
            </a:r>
            <a:r>
              <a:rPr lang="nl-NL" dirty="0"/>
              <a:t>)</a:t>
            </a:r>
          </a:p>
          <a:p>
            <a:endParaRPr lang="nl-NL" dirty="0"/>
          </a:p>
          <a:p>
            <a:endParaRPr lang="nl-NL" dirty="0"/>
          </a:p>
          <a:p>
            <a:endParaRPr lang="nl-NL" dirty="0"/>
          </a:p>
        </p:txBody>
      </p:sp>
      <p:pic>
        <p:nvPicPr>
          <p:cNvPr id="6" name="Afbeelding 5" descr="Mobiele telefoon en tekstballonnen">
            <a:extLst>
              <a:ext uri="{FF2B5EF4-FFF2-40B4-BE49-F238E27FC236}">
                <a16:creationId xmlns:a16="http://schemas.microsoft.com/office/drawing/2014/main" id="{5DB1EDB2-CF60-7F17-79B6-233860039A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7294179" y="1972438"/>
            <a:ext cx="4046495" cy="2697663"/>
          </a:xfrm>
          <a:prstGeom prst="rect">
            <a:avLst/>
          </a:prstGeom>
        </p:spPr>
      </p:pic>
    </p:spTree>
    <p:extLst>
      <p:ext uri="{BB962C8B-B14F-4D97-AF65-F5344CB8AC3E}">
        <p14:creationId xmlns:p14="http://schemas.microsoft.com/office/powerpoint/2010/main" val="41150259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0B9FC26-9F3D-C913-6CAA-B9082314D240}"/>
              </a:ext>
            </a:extLst>
          </p:cNvPr>
          <p:cNvSpPr>
            <a:spLocks noGrp="1"/>
          </p:cNvSpPr>
          <p:nvPr>
            <p:ph type="body" sz="quarter" idx="11"/>
          </p:nvPr>
        </p:nvSpPr>
        <p:spPr/>
        <p:txBody>
          <a:bodyPr/>
          <a:lstStyle/>
          <a:p>
            <a:r>
              <a:rPr lang="nl-NL" dirty="0"/>
              <a:t>Hoe zit dat:</a:t>
            </a:r>
          </a:p>
        </p:txBody>
      </p:sp>
      <p:sp>
        <p:nvSpPr>
          <p:cNvPr id="3" name="Tijdelijke aanduiding voor tekst 2">
            <a:extLst>
              <a:ext uri="{FF2B5EF4-FFF2-40B4-BE49-F238E27FC236}">
                <a16:creationId xmlns:a16="http://schemas.microsoft.com/office/drawing/2014/main" id="{BF931BB1-7A56-6860-93BD-68C7B294EEB9}"/>
              </a:ext>
            </a:extLst>
          </p:cNvPr>
          <p:cNvSpPr>
            <a:spLocks noGrp="1"/>
          </p:cNvSpPr>
          <p:nvPr>
            <p:ph type="body" sz="quarter" idx="12"/>
          </p:nvPr>
        </p:nvSpPr>
        <p:spPr>
          <a:xfrm>
            <a:off x="609599" y="1518136"/>
            <a:ext cx="6653049" cy="4798582"/>
          </a:xfrm>
        </p:spPr>
        <p:txBody>
          <a:bodyPr>
            <a:normAutofit/>
          </a:bodyPr>
          <a:lstStyle/>
          <a:p>
            <a:r>
              <a:rPr lang="nl-NL" sz="1600" dirty="0"/>
              <a:t>Gamen is leuk. Laten we daar duidelijk over zijn. Maar er zijn risico’s. Zeker als het gaat om online games als </a:t>
            </a:r>
            <a:r>
              <a:rPr lang="nl-NL" sz="1600" dirty="0" err="1">
                <a:hlinkClick r:id="rId3"/>
              </a:rPr>
              <a:t>Roblox</a:t>
            </a:r>
            <a:r>
              <a:rPr lang="nl-NL" sz="1600" dirty="0"/>
              <a:t> en Minecraft. </a:t>
            </a:r>
          </a:p>
          <a:p>
            <a:r>
              <a:rPr lang="nl-NL" sz="1600" dirty="0"/>
              <a:t>De regering gaat naar aanleiding van het nieuws van deze week actie ondernemen. Zij willen een landelijke brede aanpak om de risico’s te beperken. Zo willen ze bijvoorbeeld een strengere leeftijdsverificatie op online platformen.</a:t>
            </a:r>
          </a:p>
          <a:p>
            <a:r>
              <a:rPr lang="nl-NL" sz="1600" dirty="0"/>
              <a:t>Maar jij kan zelf ook wat doen om het gezellig te houden.</a:t>
            </a:r>
          </a:p>
          <a:p>
            <a:r>
              <a:rPr lang="nl-NL" sz="1600" dirty="0"/>
              <a:t>Ga eens in gesprek over (een van) de stelling(en).</a:t>
            </a:r>
          </a:p>
          <a:p>
            <a:endParaRPr lang="nl-NL" sz="1800" dirty="0"/>
          </a:p>
          <a:p>
            <a:pPr marL="285750" indent="-285750">
              <a:buFontTx/>
              <a:buChar char="-"/>
            </a:pPr>
            <a:endParaRPr lang="nl-NL" sz="1800" dirty="0"/>
          </a:p>
          <a:p>
            <a:endParaRPr lang="nl-NL" sz="1800" dirty="0"/>
          </a:p>
        </p:txBody>
      </p:sp>
      <p:pic>
        <p:nvPicPr>
          <p:cNvPr id="7" name="Afbeelding 6" descr="Persoon met een idee">
            <a:extLst>
              <a:ext uri="{FF2B5EF4-FFF2-40B4-BE49-F238E27FC236}">
                <a16:creationId xmlns:a16="http://schemas.microsoft.com/office/drawing/2014/main" id="{FE623D3F-4799-60E0-920A-7FE941CD2A86}"/>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7262648" y="1913444"/>
            <a:ext cx="4326701" cy="2884467"/>
          </a:xfrm>
          <a:prstGeom prst="rect">
            <a:avLst/>
          </a:prstGeom>
        </p:spPr>
      </p:pic>
    </p:spTree>
    <p:extLst>
      <p:ext uri="{BB962C8B-B14F-4D97-AF65-F5344CB8AC3E}">
        <p14:creationId xmlns:p14="http://schemas.microsoft.com/office/powerpoint/2010/main" val="229955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012825-23FD-1C55-A439-9824BA52FD84}"/>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87425B16-3890-22F2-8E4D-7F30D466AAA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710B2B98-CD88-ECA4-2715-E02645DF17F4}"/>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“Wanneer je op internet iets meemaakt wat niet fijn is, kun je dat het beste voor jezelf houden.”</a:t>
            </a:r>
          </a:p>
        </p:txBody>
      </p:sp>
      <p:sp>
        <p:nvSpPr>
          <p:cNvPr id="7" name="Tekstballon: ovaal 6" descr="Twee telefoons met gespreksballonnen">
            <a:extLst>
              <a:ext uri="{FF2B5EF4-FFF2-40B4-BE49-F238E27FC236}">
                <a16:creationId xmlns:a16="http://schemas.microsoft.com/office/drawing/2014/main" id="{7A0C7DE6-5778-242B-7231-F8D7EA1E18F1}"/>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4616111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6C7F41-0E42-3CDF-197C-A7AFA3634538}"/>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BD267A9-3F31-DA95-1249-6DD726FAE908}"/>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441C0CBE-D2D7-B877-D20E-FC0ECD46163E}"/>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“Je bent pas echt goed in een spel als je er veel geld aan uitgeeft.”</a:t>
            </a:r>
          </a:p>
        </p:txBody>
      </p:sp>
      <p:sp>
        <p:nvSpPr>
          <p:cNvPr id="4" name="Tekstballon: ovaal 3" descr="Twee telefoons met gespreksballonnen">
            <a:extLst>
              <a:ext uri="{FF2B5EF4-FFF2-40B4-BE49-F238E27FC236}">
                <a16:creationId xmlns:a16="http://schemas.microsoft.com/office/drawing/2014/main" id="{D123E9AC-C199-B414-8CA7-93F0D152F7EE}"/>
              </a:ext>
            </a:extLst>
          </p:cNvPr>
          <p:cNvSpPr/>
          <p:nvPr/>
        </p:nvSpPr>
        <p:spPr>
          <a:xfrm>
            <a:off x="4787462" y="3771655"/>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5748838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A136264E-E2F2-8188-1F85-EE827F17CF2C}"/>
              </a:ext>
            </a:extLst>
          </p:cNvPr>
          <p:cNvSpPr>
            <a:spLocks noGrp="1"/>
          </p:cNvSpPr>
          <p:nvPr>
            <p:ph type="body" sz="quarter" idx="11"/>
          </p:nvPr>
        </p:nvSpPr>
        <p:spPr/>
        <p:txBody>
          <a:bodyPr/>
          <a:lstStyle/>
          <a:p>
            <a:r>
              <a:rPr lang="nl-NL" dirty="0"/>
              <a:t>Ga in gesprek</a:t>
            </a:r>
          </a:p>
        </p:txBody>
      </p:sp>
      <p:sp>
        <p:nvSpPr>
          <p:cNvPr id="3" name="Tijdelijke aanduiding voor tekst 2">
            <a:extLst>
              <a:ext uri="{FF2B5EF4-FFF2-40B4-BE49-F238E27FC236}">
                <a16:creationId xmlns:a16="http://schemas.microsoft.com/office/drawing/2014/main" id="{E8574D6F-3779-0D35-7479-A2A5E47CD4A3}"/>
              </a:ext>
            </a:extLst>
          </p:cNvPr>
          <p:cNvSpPr>
            <a:spLocks noGrp="1"/>
          </p:cNvSpPr>
          <p:nvPr>
            <p:ph type="body" sz="quarter" idx="12"/>
          </p:nvPr>
        </p:nvSpPr>
        <p:spPr>
          <a:xfrm>
            <a:off x="609599" y="1644175"/>
            <a:ext cx="11026902" cy="3569650"/>
          </a:xfrm>
        </p:spPr>
        <p:txBody>
          <a:bodyPr>
            <a:normAutofit/>
          </a:bodyPr>
          <a:lstStyle/>
          <a:p>
            <a:pPr algn="ctr"/>
            <a:r>
              <a:rPr lang="nl-NL" dirty="0"/>
              <a:t>Bespreek de stelling:</a:t>
            </a:r>
          </a:p>
          <a:p>
            <a:endParaRPr lang="nl-NL" dirty="0"/>
          </a:p>
          <a:p>
            <a:pPr algn="ctr"/>
            <a:r>
              <a:rPr lang="nl-NL" dirty="0"/>
              <a:t>“Chatten met een onbekende kan geen kwaad.”</a:t>
            </a:r>
          </a:p>
        </p:txBody>
      </p:sp>
      <p:sp>
        <p:nvSpPr>
          <p:cNvPr id="5" name="Tekstballon: ovaal 4" descr="Twee telefoons met gespreksballonnen">
            <a:extLst>
              <a:ext uri="{FF2B5EF4-FFF2-40B4-BE49-F238E27FC236}">
                <a16:creationId xmlns:a16="http://schemas.microsoft.com/office/drawing/2014/main" id="{A07FB9A9-905D-B293-607F-BEC3997891EC}"/>
              </a:ext>
            </a:extLst>
          </p:cNvPr>
          <p:cNvSpPr/>
          <p:nvPr/>
        </p:nvSpPr>
        <p:spPr>
          <a:xfrm>
            <a:off x="4787462" y="3776911"/>
            <a:ext cx="2617076" cy="1807780"/>
          </a:xfrm>
          <a:prstGeom prst="wedgeEllipseCallout">
            <a:avLst/>
          </a:prstGeom>
          <a:blipFill dpi="0" rotWithShape="1">
            <a:blip r:embed="rId3">
              <a:extLst>
                <a:ext uri="{28A0092B-C50C-407E-A947-70E740481C1C}">
                  <a14:useLocalDpi xmlns:a14="http://schemas.microsoft.com/office/drawing/2010/main" val="0"/>
                </a:ext>
              </a:extLst>
            </a:blip>
            <a:srcRect/>
            <a:stretch>
              <a:fillRect/>
            </a:stretch>
          </a:blipFill>
          <a:ln>
            <a:solidFill>
              <a:schemeClr val="accent2">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1188431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E0BBF9A-BB63-39CF-55BE-14C3F89A6B8E}"/>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3E63CCFA-02EB-6E74-A6B5-2CF677A77587}"/>
              </a:ext>
            </a:extLst>
          </p:cNvPr>
          <p:cNvSpPr>
            <a:spLocks noGrp="1"/>
          </p:cNvSpPr>
          <p:nvPr>
            <p:ph type="body" sz="quarter" idx="12"/>
          </p:nvPr>
        </p:nvSpPr>
        <p:spPr>
          <a:xfrm>
            <a:off x="609599" y="1000763"/>
            <a:ext cx="6369269" cy="4360827"/>
          </a:xfrm>
        </p:spPr>
        <p:txBody>
          <a:bodyPr>
            <a:normAutofit lnSpcReduction="10000"/>
          </a:bodyPr>
          <a:lstStyle/>
          <a:p>
            <a:r>
              <a:rPr lang="nl-NL" dirty="0">
                <a:solidFill>
                  <a:schemeClr val="bg1"/>
                </a:solidFill>
              </a:rPr>
              <a:t>"Ontwerp een poster tegen online gevaren!"</a:t>
            </a:r>
          </a:p>
          <a:p>
            <a:r>
              <a:rPr lang="nl-NL" sz="1600" dirty="0">
                <a:solidFill>
                  <a:schemeClr val="bg1"/>
                </a:solidFill>
              </a:rPr>
              <a:t>Bedenk hiervoor een superheld die kinderen helpt veilig te gamen en te chatten. Deze superheld speelt de hoofdrol op je poster.</a:t>
            </a:r>
          </a:p>
          <a:p>
            <a:r>
              <a:rPr lang="nl-NL" sz="1600" dirty="0">
                <a:solidFill>
                  <a:schemeClr val="bg1"/>
                </a:solidFill>
              </a:rPr>
              <a:t>Op de poster staan verder</a:t>
            </a:r>
          </a:p>
          <a:p>
            <a:pPr marL="285750" indent="-285750">
              <a:buFontTx/>
              <a:buChar char="-"/>
            </a:pPr>
            <a:r>
              <a:rPr lang="nl-NL" sz="1600" dirty="0">
                <a:solidFill>
                  <a:schemeClr val="bg1"/>
                </a:solidFill>
              </a:rPr>
              <a:t>minimaal 3 tips aan leeftijdsgenoten om gewoon gezellig te gamen. </a:t>
            </a:r>
          </a:p>
          <a:p>
            <a:pPr marL="285750" indent="-285750">
              <a:buFontTx/>
              <a:buChar char="-"/>
            </a:pPr>
            <a:r>
              <a:rPr lang="nl-NL" sz="1600" dirty="0">
                <a:solidFill>
                  <a:schemeClr val="bg1"/>
                </a:solidFill>
              </a:rPr>
              <a:t>minimaal 1 website, waar je terecht kunt als je hulp nodig hebt.</a:t>
            </a:r>
          </a:p>
          <a:p>
            <a:r>
              <a:rPr lang="nl-NL" sz="1600" dirty="0">
                <a:solidFill>
                  <a:schemeClr val="bg1"/>
                </a:solidFill>
              </a:rPr>
              <a:t>Bekijk de tips op de volgende dia om je op weg te helpen.</a:t>
            </a:r>
          </a:p>
          <a:p>
            <a:endParaRPr lang="nl-NL" dirty="0">
              <a:solidFill>
                <a:schemeClr val="bg1"/>
              </a:solidFill>
            </a:endParaRPr>
          </a:p>
        </p:txBody>
      </p:sp>
      <p:pic>
        <p:nvPicPr>
          <p:cNvPr id="4" name="Afbeelding 3">
            <a:extLst>
              <a:ext uri="{FF2B5EF4-FFF2-40B4-BE49-F238E27FC236}">
                <a16:creationId xmlns:a16="http://schemas.microsoft.com/office/drawing/2014/main" id="{80BC6153-8B0A-FD87-3B27-E495BB8131CC}"/>
              </a:ext>
            </a:extLst>
          </p:cNvPr>
          <p:cNvPicPr>
            <a:picLocks noChangeAspect="1"/>
          </p:cNvPicPr>
          <p:nvPr/>
        </p:nvPicPr>
        <p:blipFill>
          <a:blip r:embed="rId3"/>
          <a:stretch>
            <a:fillRect/>
          </a:stretch>
        </p:blipFill>
        <p:spPr>
          <a:xfrm>
            <a:off x="6978869" y="317938"/>
            <a:ext cx="4876800" cy="4876800"/>
          </a:xfrm>
          <a:prstGeom prst="rect">
            <a:avLst/>
          </a:prstGeom>
        </p:spPr>
      </p:pic>
    </p:spTree>
    <p:extLst>
      <p:ext uri="{BB962C8B-B14F-4D97-AF65-F5344CB8AC3E}">
        <p14:creationId xmlns:p14="http://schemas.microsoft.com/office/powerpoint/2010/main" val="36199573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06FE2D-5312-2D2B-03A1-0B88779CC9E6}"/>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291D8C8-3C6A-2429-AB3A-2BED4AE25519}"/>
              </a:ext>
            </a:extLst>
          </p:cNvPr>
          <p:cNvSpPr>
            <a:spLocks noGrp="1"/>
          </p:cNvSpPr>
          <p:nvPr>
            <p:ph type="body" sz="quarter" idx="11"/>
          </p:nvPr>
        </p:nvSpPr>
        <p:spPr>
          <a:xfrm>
            <a:off x="609599" y="466574"/>
            <a:ext cx="11026902" cy="701041"/>
          </a:xfrm>
        </p:spPr>
        <p:txBody>
          <a:bodyPr/>
          <a:lstStyle/>
          <a:p>
            <a:r>
              <a:rPr lang="nl-NL" dirty="0">
                <a:solidFill>
                  <a:schemeClr val="bg1"/>
                </a:solidFill>
              </a:rPr>
              <a:t>Opdracht</a:t>
            </a:r>
            <a:r>
              <a:rPr lang="nl-NL" dirty="0"/>
              <a:t> </a:t>
            </a:r>
          </a:p>
        </p:txBody>
      </p:sp>
      <p:sp>
        <p:nvSpPr>
          <p:cNvPr id="3" name="Tijdelijke aanduiding voor tekst 2">
            <a:extLst>
              <a:ext uri="{FF2B5EF4-FFF2-40B4-BE49-F238E27FC236}">
                <a16:creationId xmlns:a16="http://schemas.microsoft.com/office/drawing/2014/main" id="{25C11437-3F26-6524-CC14-B212057E72C2}"/>
              </a:ext>
            </a:extLst>
          </p:cNvPr>
          <p:cNvSpPr>
            <a:spLocks noGrp="1"/>
          </p:cNvSpPr>
          <p:nvPr>
            <p:ph type="body" sz="quarter" idx="12"/>
          </p:nvPr>
        </p:nvSpPr>
        <p:spPr>
          <a:xfrm>
            <a:off x="609599" y="1111952"/>
            <a:ext cx="11026902" cy="4634095"/>
          </a:xfrm>
        </p:spPr>
        <p:txBody>
          <a:bodyPr>
            <a:normAutofit fontScale="62500" lnSpcReduction="20000"/>
          </a:bodyPr>
          <a:lstStyle/>
          <a:p>
            <a:r>
              <a:rPr lang="nl-NL" dirty="0">
                <a:solidFill>
                  <a:schemeClr val="bg1"/>
                </a:solidFill>
              </a:rPr>
              <a:t>Tips: </a:t>
            </a:r>
          </a:p>
          <a:p>
            <a:r>
              <a:rPr lang="nl-NL" dirty="0">
                <a:solidFill>
                  <a:schemeClr val="bg1"/>
                </a:solidFill>
              </a:rPr>
              <a:t>- Als je ooit iets meemaakt wat niet fijn is, of als je je zorgen maakt, praat er dan over met een volwassene die je vertrouwt. Je kunt ook altijd terecht op deze websites:</a:t>
            </a:r>
          </a:p>
          <a:p>
            <a:pPr lvl="1"/>
            <a:r>
              <a:rPr lang="nl-NL" dirty="0">
                <a:solidFill>
                  <a:schemeClr val="accent4"/>
                </a:solidFill>
                <a:hlinkClick r:id="rId3">
                  <a:extLst>
                    <a:ext uri="{A12FA001-AC4F-418D-AE19-62706E023703}">
                      <ahyp:hlinkClr xmlns:ahyp="http://schemas.microsoft.com/office/drawing/2018/hyperlinkcolor" val="tx"/>
                    </a:ext>
                  </a:extLst>
                </a:hlinkClick>
              </a:rPr>
              <a:t>www.helpwanted.nl: </a:t>
            </a:r>
            <a:r>
              <a:rPr lang="nl-NL" dirty="0">
                <a:solidFill>
                  <a:schemeClr val="bg1"/>
                </a:solidFill>
              </a:rPr>
              <a:t>Voor vragen en advies over internet en games.</a:t>
            </a:r>
          </a:p>
          <a:p>
            <a:pPr lvl="1"/>
            <a:r>
              <a:rPr lang="nl-NL" dirty="0">
                <a:solidFill>
                  <a:schemeClr val="accent4"/>
                </a:solidFill>
                <a:hlinkClick r:id="rId4">
                  <a:extLst>
                    <a:ext uri="{A12FA001-AC4F-418D-AE19-62706E023703}">
                      <ahyp:hlinkClr xmlns:ahyp="http://schemas.microsoft.com/office/drawing/2018/hyperlinkcolor" val="tx"/>
                    </a:ext>
                  </a:extLst>
                </a:hlinkClick>
              </a:rPr>
              <a:t>www.offlimits.nl: </a:t>
            </a:r>
            <a:r>
              <a:rPr lang="nl-NL" dirty="0">
                <a:solidFill>
                  <a:schemeClr val="bg1"/>
                </a:solidFill>
              </a:rPr>
              <a:t>Als je online gepest wordt of nare dingen meemaakt.</a:t>
            </a:r>
          </a:p>
          <a:p>
            <a:pPr lvl="1"/>
            <a:r>
              <a:rPr lang="nl-NL" dirty="0">
                <a:solidFill>
                  <a:schemeClr val="accent4"/>
                </a:solidFill>
                <a:hlinkClick r:id="rId5">
                  <a:extLst>
                    <a:ext uri="{A12FA001-AC4F-418D-AE19-62706E023703}">
                      <ahyp:hlinkClr xmlns:ahyp="http://schemas.microsoft.com/office/drawing/2018/hyperlinkcolor" val="tx"/>
                    </a:ext>
                  </a:extLst>
                </a:hlinkClick>
              </a:rPr>
              <a:t>meldknop.nl</a:t>
            </a:r>
            <a:r>
              <a:rPr lang="nl-NL" dirty="0">
                <a:solidFill>
                  <a:schemeClr val="bg1"/>
                </a:solidFill>
              </a:rPr>
              <a:t>: Om anoniem melding te maken van misbruik online.</a:t>
            </a:r>
          </a:p>
          <a:p>
            <a:pPr marL="342900" indent="-342900">
              <a:buFontTx/>
              <a:buChar char="-"/>
            </a:pPr>
            <a:r>
              <a:rPr lang="nl-NL" dirty="0">
                <a:solidFill>
                  <a:schemeClr val="bg1"/>
                </a:solidFill>
              </a:rPr>
              <a:t>Bewaak je privacy: Geef nooit je naam, adres, telefoonnummer of school aan mensen die je niet kent.</a:t>
            </a:r>
          </a:p>
          <a:p>
            <a:pPr marL="342900" indent="-342900">
              <a:buFontTx/>
              <a:buChar char="-"/>
            </a:pPr>
            <a:r>
              <a:rPr lang="nl-NL" dirty="0">
                <a:solidFill>
                  <a:schemeClr val="bg1"/>
                </a:solidFill>
              </a:rPr>
              <a:t>Geen geheimen: Als iemand online zegt dat je een geheim moet bewaren, vertel het dan altijd aan een volwassene die je vertrouwt.</a:t>
            </a:r>
          </a:p>
          <a:p>
            <a:pPr marL="342900" indent="-342900">
              <a:buFontTx/>
              <a:buChar char="-"/>
            </a:pPr>
            <a:r>
              <a:rPr lang="nl-NL" dirty="0">
                <a:solidFill>
                  <a:schemeClr val="bg1"/>
                </a:solidFill>
              </a:rPr>
              <a:t>Koop nooit iets met echt geld in een spel zonder te vragen aan je ouders.</a:t>
            </a:r>
          </a:p>
          <a:p>
            <a:pPr marL="342900" indent="-342900">
              <a:buFontTx/>
              <a:buChar char="-"/>
            </a:pPr>
            <a:r>
              <a:rPr lang="nl-NL" dirty="0">
                <a:solidFill>
                  <a:schemeClr val="bg1"/>
                </a:solidFill>
              </a:rPr>
              <a:t>Stop als het niet leuk is</a:t>
            </a:r>
          </a:p>
          <a:p>
            <a:pPr marL="342900" indent="-342900">
              <a:buFontTx/>
              <a:buChar char="-"/>
            </a:pPr>
            <a:r>
              <a:rPr lang="nl-NL" dirty="0">
                <a:solidFill>
                  <a:schemeClr val="bg1"/>
                </a:solidFill>
              </a:rPr>
              <a:t>Jouw veiligheid is het allerbelangrijkste!</a:t>
            </a:r>
          </a:p>
          <a:p>
            <a:pPr marL="342900" indent="-342900">
              <a:buFontTx/>
              <a:buChar char="-"/>
            </a:pPr>
            <a:r>
              <a:rPr lang="nl-NL" dirty="0">
                <a:solidFill>
                  <a:schemeClr val="bg1"/>
                </a:solidFill>
              </a:rPr>
              <a:t>Gewoon Gezellig Gamen: hou het zelf leuk voor jezelf en anderen!</a:t>
            </a:r>
          </a:p>
        </p:txBody>
      </p:sp>
      <p:pic>
        <p:nvPicPr>
          <p:cNvPr id="6" name="Afbeelding 5" descr="Gloeilamp met een achtergrond van hangende lichtjes">
            <a:extLst>
              <a:ext uri="{FF2B5EF4-FFF2-40B4-BE49-F238E27FC236}">
                <a16:creationId xmlns:a16="http://schemas.microsoft.com/office/drawing/2014/main" id="{A4367962-EBB1-7A9E-7EE6-850132F032DB}"/>
              </a:ext>
            </a:extLst>
          </p:cNvPr>
          <p:cNvPicPr>
            <a:picLocks noChangeAspect="1"/>
          </p:cNvPicPr>
          <p:nvPr/>
        </p:nvPicPr>
        <p:blipFill>
          <a:blip r:embed="rId6">
            <a:extLst>
              <a:ext uri="{28A0092B-C50C-407E-A947-70E740481C1C}">
                <a14:useLocalDpi xmlns:a14="http://schemas.microsoft.com/office/drawing/2010/main" val="0"/>
              </a:ext>
            </a:extLst>
          </a:blip>
          <a:srcRect t="13409" r="51617" b="10614"/>
          <a:stretch>
            <a:fillRect/>
          </a:stretch>
        </p:blipFill>
        <p:spPr>
          <a:xfrm rot="11709681">
            <a:off x="9793946" y="4156374"/>
            <a:ext cx="2017774" cy="2076271"/>
          </a:xfrm>
          <a:prstGeom prst="rect">
            <a:avLst/>
          </a:prstGeom>
        </p:spPr>
      </p:pic>
    </p:spTree>
    <p:extLst>
      <p:ext uri="{BB962C8B-B14F-4D97-AF65-F5344CB8AC3E}">
        <p14:creationId xmlns:p14="http://schemas.microsoft.com/office/powerpoint/2010/main" val="1470468588"/>
      </p:ext>
    </p:extLst>
  </p:cSld>
  <p:clrMapOvr>
    <a:masterClrMapping/>
  </p:clrMapOvr>
</p:sld>
</file>

<file path=ppt/theme/theme1.xml><?xml version="1.0" encoding="utf-8"?>
<a:theme xmlns:a="http://schemas.openxmlformats.org/drawingml/2006/main" name="Mediabegrip week 27 Blijf in Balans Groep 7-8-klas 1-2">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Mediabegrip week 27 Blijf in Balans Groep 7-8-klas 1-2</Template>
  <TotalTime>2984</TotalTime>
  <Words>1227</Words>
  <Application>Microsoft Office PowerPoint</Application>
  <PresentationFormat>Breedbeeld</PresentationFormat>
  <Paragraphs>91</Paragraphs>
  <Slides>14</Slides>
  <Notes>10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14</vt:i4>
      </vt:variant>
    </vt:vector>
  </HeadingPairs>
  <TitlesOfParts>
    <vt:vector size="18" baseType="lpstr">
      <vt:lpstr>Aptos</vt:lpstr>
      <vt:lpstr>Arial</vt:lpstr>
      <vt:lpstr>Poppins</vt:lpstr>
      <vt:lpstr>Mediabegrip week 27 Blijf in Balans Groep 7-8-klas 1-2</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Barry Kuijpers</dc:creator>
  <cp:lastModifiedBy>Barry Kuijpers</cp:lastModifiedBy>
  <cp:revision>58</cp:revision>
  <dcterms:created xsi:type="dcterms:W3CDTF">2025-03-13T12:26:38Z</dcterms:created>
  <dcterms:modified xsi:type="dcterms:W3CDTF">2025-08-29T10:29:48Z</dcterms:modified>
</cp:coreProperties>
</file>