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96" r:id="rId5"/>
    <p:sldId id="259" r:id="rId6"/>
    <p:sldId id="260" r:id="rId7"/>
    <p:sldId id="261" r:id="rId8"/>
    <p:sldId id="288" r:id="rId9"/>
    <p:sldId id="306" r:id="rId10"/>
    <p:sldId id="303" r:id="rId11"/>
    <p:sldId id="264" r:id="rId12"/>
    <p:sldId id="265" r:id="rId13"/>
    <p:sldId id="294" r:id="rId14"/>
    <p:sldId id="302"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22-8-2025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14</a:t>
            </a:fld>
            <a:endParaRPr lang="nl-NL"/>
          </a:p>
        </p:txBody>
      </p:sp>
    </p:spTree>
    <p:extLst>
      <p:ext uri="{BB962C8B-B14F-4D97-AF65-F5344CB8AC3E}">
        <p14:creationId xmlns:p14="http://schemas.microsoft.com/office/powerpoint/2010/main" val="576507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22-8-2025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22-8-2025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22-8-2025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ogle.nl/books/edition/De_lijst_van_Violet_Sopjes/AeYFEQAAQBAJ?hl=nl&amp;gbpv=0"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kinderrechten.nl/kinderrechten-vw/artikel-28-onderwij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ww.kinderrechten.nl/thema-ler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omroepflevoland.nl/nieuws/438214/veilig-verkeer-nederland-hangt-in-dronten-alvast-school-spandoeken-op-volgende-week-zijn-we-op-vakanti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9" b="9449"/>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nl-NL" noProof="0" dirty="0"/>
              <a:t>Onze scholen zijn weer begonnen!</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34, 2025 – Groep 5/6 </a:t>
            </a:r>
            <a:r>
              <a:rPr lang="en-US" dirty="0" err="1"/>
              <a:t>en</a:t>
            </a:r>
            <a:r>
              <a:rPr lang="en-US" dirty="0"/>
              <a:t>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49" y="1774601"/>
            <a:ext cx="8677065" cy="3569650"/>
          </a:xfrm>
        </p:spPr>
        <p:txBody>
          <a:bodyPr>
            <a:normAutofit fontScale="70000" lnSpcReduction="20000"/>
          </a:bodyPr>
          <a:lstStyle/>
          <a:p>
            <a:r>
              <a:rPr lang="nl-NL" b="1" dirty="0"/>
              <a:t>De lijst van Violet Sopjes – David Vlietstra</a:t>
            </a:r>
          </a:p>
          <a:p>
            <a:endParaRPr lang="nl-NL" dirty="0"/>
          </a:p>
          <a:p>
            <a:r>
              <a:rPr lang="nl-NL" dirty="0">
                <a:solidFill>
                  <a:schemeClr val="bg1"/>
                </a:solidFill>
              </a:rPr>
              <a:t>'De lijst van Violet Sopjes' van David Vlietstra is een bijzonder en grappig verhaal over een meisje dat de dingen net een beetje anders doet dan normaal. De 11-jarige Violet heeft een fantastisch idee: dit schooljaar wil ze met elk kind in haar klas een keer gaan spelen. Ze hangt de namenlijst op in haar slaapkamer en begint langzaam iedereen af te vinken. Violet ontdekt al snel dat er wel heel bijzondere types in haar klas zitten. Ze maakt de vreemdste dingen mee met haar klasgenootjes en doet daar uitgebreid verslag van in schriftjes, alsof ze een dagboek bijhoudt. Maar wanneer Violet ontdekt dat er een dringender probleem is dan het afwerken van de klassenlijst, neemt het verhaal een onverwachte wending. </a:t>
            </a:r>
            <a:r>
              <a:rPr lang="nl-NL" dirty="0"/>
              <a:t>(Bron: </a:t>
            </a:r>
            <a:r>
              <a:rPr lang="nl-NL" dirty="0">
                <a:solidFill>
                  <a:schemeClr val="bg1"/>
                </a:solidFill>
                <a:hlinkClick r:id="rId2">
                  <a:extLst>
                    <a:ext uri="{A12FA001-AC4F-418D-AE19-62706E023703}">
                      <ahyp:hlinkClr xmlns:ahyp="http://schemas.microsoft.com/office/drawing/2018/hyperlinkcolor" val="tx"/>
                    </a:ext>
                  </a:extLst>
                </a:hlinkClick>
              </a:rPr>
              <a:t>google.nl/</a:t>
            </a:r>
            <a:r>
              <a:rPr lang="nl-NL" dirty="0" err="1">
                <a:solidFill>
                  <a:schemeClr val="bg1"/>
                </a:solidFill>
                <a:hlinkClick r:id="rId2">
                  <a:extLst>
                    <a:ext uri="{A12FA001-AC4F-418D-AE19-62706E023703}">
                      <ahyp:hlinkClr xmlns:ahyp="http://schemas.microsoft.com/office/drawing/2018/hyperlinkcolor" val="tx"/>
                    </a:ext>
                  </a:extLst>
                </a:hlinkClick>
              </a:rPr>
              <a:t>books</a:t>
            </a:r>
            <a:r>
              <a:rPr lang="nl-NL" dirty="0"/>
              <a:t>)</a:t>
            </a:r>
          </a:p>
        </p:txBody>
      </p:sp>
      <p:pic>
        <p:nvPicPr>
          <p:cNvPr id="4" name="Afbeelding 3">
            <a:extLst>
              <a:ext uri="{FF2B5EF4-FFF2-40B4-BE49-F238E27FC236}">
                <a16:creationId xmlns:a16="http://schemas.microsoft.com/office/drawing/2014/main" id="{4697AF0B-98FC-5617-1C9D-AF089CC8C5BC}"/>
              </a:ext>
            </a:extLst>
          </p:cNvPr>
          <p:cNvPicPr>
            <a:picLocks noChangeAspect="1"/>
          </p:cNvPicPr>
          <p:nvPr/>
        </p:nvPicPr>
        <p:blipFill>
          <a:blip r:embed="rId3"/>
          <a:stretch>
            <a:fillRect/>
          </a:stretch>
        </p:blipFill>
        <p:spPr>
          <a:xfrm>
            <a:off x="9739148" y="2039992"/>
            <a:ext cx="1752600" cy="2609850"/>
          </a:xfrm>
          <a:prstGeom prst="rect">
            <a:avLst/>
          </a:prstGeom>
        </p:spPr>
      </p:pic>
    </p:spTree>
    <p:extLst>
      <p:ext uri="{BB962C8B-B14F-4D97-AF65-F5344CB8AC3E}">
        <p14:creationId xmlns:p14="http://schemas.microsoft.com/office/powerpoint/2010/main" val="92804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Bespreek van iedere leerling het doel. Wat wil je bereiken? Waarom? Hoe kunnen anderen je helpen?</a:t>
            </a:r>
          </a:p>
          <a:p>
            <a:endParaRPr lang="nl-NL" dirty="0">
              <a:solidFill>
                <a:schemeClr val="bg1"/>
              </a:solidFill>
            </a:endParaRPr>
          </a:p>
          <a:p>
            <a:pPr marL="457200" indent="-457200">
              <a:buAutoNum type="arabicParenR"/>
            </a:pP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Het is je recht!</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92500" lnSpcReduction="10000"/>
          </a:bodyPr>
          <a:lstStyle/>
          <a:p>
            <a:r>
              <a:rPr lang="nl-NL" dirty="0"/>
              <a:t>Het is misschien weer even wennen om weer naar school te gaan. En misschien vind je vakantie hebben wel veel leuker… En school is niet altijd leuk misschien…</a:t>
            </a:r>
          </a:p>
          <a:p>
            <a:r>
              <a:rPr lang="nl-NL" dirty="0"/>
              <a:t>Maar het is jouw recht om naar school te gaan. Je leert essentiële dingen waar je de rest van je leven voordeel van hebt. Stel je maar eens voor dat je bijvoorbeeld nooit zou leren lezen. Heel veel dingen zouden dan niet meer kunnen of heel moeilijk voor je zijn. </a:t>
            </a:r>
          </a:p>
          <a:p>
            <a:endParaRPr lang="nl-NL" dirty="0"/>
          </a:p>
        </p:txBody>
      </p:sp>
      <p:pic>
        <p:nvPicPr>
          <p:cNvPr id="4" name="Afbeelding 3">
            <a:extLst>
              <a:ext uri="{FF2B5EF4-FFF2-40B4-BE49-F238E27FC236}">
                <a16:creationId xmlns:a16="http://schemas.microsoft.com/office/drawing/2014/main" id="{DC551427-4058-BC04-5D2A-1C7B53A1D8F9}"/>
              </a:ext>
            </a:extLst>
          </p:cNvPr>
          <p:cNvPicPr>
            <a:picLocks noChangeAspect="1"/>
          </p:cNvPicPr>
          <p:nvPr/>
        </p:nvPicPr>
        <p:blipFill>
          <a:blip r:embed="rId3"/>
          <a:stretch>
            <a:fillRect/>
          </a:stretch>
        </p:blipFill>
        <p:spPr>
          <a:xfrm>
            <a:off x="7819861" y="981896"/>
            <a:ext cx="3141090" cy="3852864"/>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609599" y="1406737"/>
            <a:ext cx="10239009" cy="4226807"/>
          </a:xfrm>
        </p:spPr>
        <p:txBody>
          <a:bodyPr>
            <a:normAutofit fontScale="70000" lnSpcReduction="20000"/>
          </a:bodyPr>
          <a:lstStyle/>
          <a:p>
            <a:r>
              <a:rPr lang="nl-NL" dirty="0">
                <a:solidFill>
                  <a:schemeClr val="bg1"/>
                </a:solidFill>
              </a:rPr>
              <a:t>Besprek de volgende situatie (van </a:t>
            </a:r>
            <a:r>
              <a:rPr lang="nl-NL" dirty="0">
                <a:solidFill>
                  <a:schemeClr val="accent4"/>
                </a:solidFill>
                <a:hlinkClick r:id="rId3">
                  <a:extLst>
                    <a:ext uri="{A12FA001-AC4F-418D-AE19-62706E023703}">
                      <ahyp:hlinkClr xmlns:ahyp="http://schemas.microsoft.com/office/drawing/2018/hyperlinkcolor" val="tx"/>
                    </a:ext>
                  </a:extLst>
                </a:hlinkClick>
              </a:rPr>
              <a:t>kinderrechten.nl</a:t>
            </a:r>
            <a:r>
              <a:rPr lang="nl-NL" dirty="0">
                <a:solidFill>
                  <a:schemeClr val="bg1"/>
                </a:solidFill>
              </a:rPr>
              <a:t>):</a:t>
            </a:r>
          </a:p>
          <a:p>
            <a:r>
              <a:rPr lang="nl-NL" dirty="0">
                <a:solidFill>
                  <a:schemeClr val="bg1"/>
                </a:solidFill>
              </a:rPr>
              <a:t>“In Nederland geldt de </a:t>
            </a:r>
            <a:r>
              <a:rPr lang="nl-NL" u="sng" dirty="0">
                <a:solidFill>
                  <a:schemeClr val="bg1"/>
                </a:solidFill>
                <a:hlinkClick r:id="rId4">
                  <a:extLst>
                    <a:ext uri="{A12FA001-AC4F-418D-AE19-62706E023703}">
                      <ahyp:hlinkClr xmlns:ahyp="http://schemas.microsoft.com/office/drawing/2018/hyperlinkcolor" val="tx"/>
                    </a:ext>
                  </a:extLst>
                </a:hlinkClick>
              </a:rPr>
              <a:t>Leerplichtwet</a:t>
            </a:r>
            <a:r>
              <a:rPr lang="nl-NL" dirty="0">
                <a:solidFill>
                  <a:schemeClr val="bg1"/>
                </a:solidFill>
              </a:rPr>
              <a:t>. Dat betekent dat Nederlandse kinderen niet alleen het recht op onderwijs hebben, maar ze hebben zelfs de plicht hebben om naar school te gaan. (…) Deze leerplicht geldt lang niet in alle landen. Volgens UNICEF gaan wereldwijd nog steeds 93 miljoen kinderen, waarvan meer dan de helft meisjes, niet naar school. (…) Onderwijs biedt kinderen namelijk de kans om te ontsnappen aan armoede en om een gezond leven te leiden. Internationale samenwerking is nodig om analfabetisme te voorkomen en schoolgang te bevorderen.”</a:t>
            </a:r>
          </a:p>
          <a:p>
            <a:endParaRPr lang="nl-NL" dirty="0">
              <a:solidFill>
                <a:schemeClr val="bg1"/>
              </a:solidFill>
            </a:endParaRPr>
          </a:p>
          <a:p>
            <a:r>
              <a:rPr lang="nl-NL" dirty="0">
                <a:solidFill>
                  <a:schemeClr val="bg1"/>
                </a:solidFill>
              </a:rPr>
              <a:t>Wat vind je ervan dat er zoveel kinderen op de wereld niet naar school kunnen?</a:t>
            </a:r>
          </a:p>
          <a:p>
            <a:r>
              <a:rPr lang="nl-NL" dirty="0">
                <a:solidFill>
                  <a:schemeClr val="bg1"/>
                </a:solidFill>
              </a:rPr>
              <a:t>Hoe komt het dat dit vooral meisjes zijn?</a:t>
            </a:r>
          </a:p>
          <a:p>
            <a:r>
              <a:rPr lang="nl-NL" dirty="0">
                <a:solidFill>
                  <a:schemeClr val="bg1"/>
                </a:solidFill>
              </a:rPr>
              <a:t>Wat zijn de gevolgen als je niet naar school zou kunnen(of mogen)?</a:t>
            </a:r>
          </a:p>
          <a:p>
            <a:pPr algn="ctr"/>
            <a:endParaRPr lang="nl-NL" dirty="0">
              <a:solidFill>
                <a:schemeClr val="bg1"/>
              </a:solidFill>
            </a:endParaRPr>
          </a:p>
          <a:p>
            <a:endParaRPr lang="nl-NL" dirty="0">
              <a:solidFill>
                <a:schemeClr val="tx1"/>
              </a:solidFill>
            </a:endParaRPr>
          </a:p>
        </p:txBody>
      </p:sp>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512272"/>
            <a:ext cx="11026902" cy="5065987"/>
          </a:xfrm>
        </p:spPr>
        <p:txBody>
          <a:bodyPr>
            <a:normAutofit fontScale="55000" lnSpcReduction="20000"/>
          </a:bodyPr>
          <a:lstStyle/>
          <a:p>
            <a:r>
              <a:rPr lang="nl-NL" dirty="0"/>
              <a:t>Hoi,</a:t>
            </a:r>
          </a:p>
          <a:p>
            <a:r>
              <a:rPr lang="nl-NL" dirty="0"/>
              <a:t>Zo, daar zijn we weer!!! Die vakantie vloog gewoon voorbij, zeg… Ik hoop dat jullie allemaal een leuke vakantie hebben gehad. Heb je leuke dingen gedaan?</a:t>
            </a:r>
          </a:p>
          <a:p>
            <a:r>
              <a:rPr lang="nl-NL" dirty="0"/>
              <a:t>Bij mij was het niet zo geweldig…</a:t>
            </a:r>
          </a:p>
          <a:p>
            <a:r>
              <a:rPr lang="nl-NL" dirty="0"/>
              <a:t>Normaal gaan we altijd op vakantie, maar “dat zat er nu even niet in” volgens mijn vader. Meer weet ik er ook niet van, maar we gingen dus niet weg. We hebben wel wat uitstapjes gemaakt naar het bos en het strand en zo. Dat was wel leuk, maar ik miste het op vakantie gaan wel… En al mijn vrienden en vriendinnen ging wel weg, dat was ook echt niet tof. </a:t>
            </a:r>
          </a:p>
          <a:p>
            <a:r>
              <a:rPr lang="nl-NL" dirty="0"/>
              <a:t>Maar ik heb weer wat nieuws! Een nieuwe hobby! In de kringloopwinkel kwam ik een hele gave oude gitaar tegen en die heb ik van mijn eigen geld gekocht. Ik speel nog helemaal geen gitaar, maar het lijkt me dus superleuk om dat te gaan leren! </a:t>
            </a:r>
          </a:p>
          <a:p>
            <a:r>
              <a:rPr lang="nl-NL" dirty="0"/>
              <a:t>Dat is echt mijn doel voor de komende tijd! Om het mezelf makkelijker te maken, heb ik een duidelijker doel gesteld: “Ik wil op kerstavond 2025 een kerstliedje op mijn gitaar kunnen spelen.” Nou, dat moet lukken denk ik. Nu nog even bedenken hoe ik ga beginnen…</a:t>
            </a:r>
          </a:p>
          <a:p>
            <a:r>
              <a:rPr lang="nl-NL" dirty="0"/>
              <a:t>Ondertussen ga ik ook weer aan een nieuw schooljaar beginnen. Ik heb er stiekem wel weer zin in. Jullie ook? Ik ben benieuwd naar wat we allemaal voor lessen gaan krijgen, maar ook welke leuke andere dingen we gaan doen. Ik ben sowieso blij om al mijn vrienden en vriendinnen weer te zien. En ik vind altijd: je maakt het zelf leuk. Ik ga er gewoon zelf voor zorgen dat het een topschooljaar wordt! Dat is mijn doel dit schooljaar! En wat is dat van jou?</a:t>
            </a:r>
          </a:p>
          <a:p>
            <a:r>
              <a:rPr lang="nl-NL" dirty="0"/>
              <a:t>Groetjes,</a:t>
            </a:r>
          </a:p>
          <a:p>
            <a:r>
              <a:rPr lang="nl-NL" dirty="0"/>
              <a:t>Melle!</a:t>
            </a:r>
          </a:p>
        </p:txBody>
      </p:sp>
      <p:sp>
        <p:nvSpPr>
          <p:cNvPr id="3" name="Ovaal 2">
            <a:extLst>
              <a:ext uri="{FF2B5EF4-FFF2-40B4-BE49-F238E27FC236}">
                <a16:creationId xmlns:a16="http://schemas.microsoft.com/office/drawing/2014/main" id="{9D0E308C-6ECC-B752-888D-76115B9B35A5}"/>
              </a:ext>
            </a:extLst>
          </p:cNvPr>
          <p:cNvSpPr/>
          <p:nvPr/>
        </p:nvSpPr>
        <p:spPr>
          <a:xfrm>
            <a:off x="10499833" y="0"/>
            <a:ext cx="1692167" cy="173617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296807"/>
            <a:ext cx="6684580" cy="4578476"/>
          </a:xfrm>
        </p:spPr>
        <p:txBody>
          <a:bodyPr>
            <a:normAutofit fontScale="77500" lnSpcReduction="20000"/>
          </a:bodyPr>
          <a:lstStyle/>
          <a:p>
            <a:r>
              <a:rPr lang="nl-NL" b="1" dirty="0"/>
              <a:t>Onze scholen zijn weer begonnen.</a:t>
            </a:r>
          </a:p>
          <a:p>
            <a:r>
              <a:rPr lang="nl-NL" dirty="0"/>
              <a:t>Het nieuwe schooljaar is in het zuiden alweer een week onderweg. Op 25 augustus start Regio Noord weer en weer een week later gaat ook het midden van het land van start.</a:t>
            </a:r>
          </a:p>
          <a:p>
            <a:r>
              <a:rPr lang="nl-NL" dirty="0"/>
              <a:t>Ieder jaar zie je dan de spandoeken hangen van Veilig Verkeer Nederland hangen in de straten. Het doel?</a:t>
            </a:r>
          </a:p>
          <a:p>
            <a:r>
              <a:rPr lang="nl-NL" dirty="0"/>
              <a:t>“De campagne 'Onze scholen zijn weer begonnen' is bedoeld om automobilisten te waarschuwen voor duizenden fietsende scholieren die na de zomervakantie weer naar school gaan.”</a:t>
            </a:r>
          </a:p>
          <a:p>
            <a:r>
              <a:rPr lang="nl-NL" dirty="0"/>
              <a:t>In dit </a:t>
            </a:r>
            <a:r>
              <a:rPr lang="nl-NL" dirty="0">
                <a:hlinkClick r:id="rId3"/>
              </a:rPr>
              <a:t>bericht van Omroep Flevoland </a:t>
            </a:r>
            <a:r>
              <a:rPr lang="nl-NL" dirty="0"/>
              <a:t>een opvallend feitje. In Dronten waren ze namelijk een week te vroeg met de spandoeken… De reden? Alle vrijwilligers gingen op vakantie…</a:t>
            </a:r>
          </a:p>
          <a:p>
            <a:endParaRPr lang="nl-NL" dirty="0"/>
          </a:p>
          <a:p>
            <a:endParaRPr lang="nl-NL" dirty="0"/>
          </a:p>
        </p:txBody>
      </p:sp>
      <p:pic>
        <p:nvPicPr>
          <p:cNvPr id="6" name="Afbeelding 5">
            <a:extLst>
              <a:ext uri="{FF2B5EF4-FFF2-40B4-BE49-F238E27FC236}">
                <a16:creationId xmlns:a16="http://schemas.microsoft.com/office/drawing/2014/main" id="{5DB1EDB2-CF60-7F17-79B6-233860039A24}"/>
              </a:ext>
            </a:extLst>
          </p:cNvPr>
          <p:cNvPicPr>
            <a:picLocks noChangeAspect="1"/>
          </p:cNvPicPr>
          <p:nvPr/>
        </p:nvPicPr>
        <p:blipFill>
          <a:blip r:embed="rId4"/>
          <a:stretch>
            <a:fillRect/>
          </a:stretch>
        </p:blipFill>
        <p:spPr>
          <a:xfrm>
            <a:off x="7294179" y="683173"/>
            <a:ext cx="4046495" cy="5276193"/>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6653049" cy="4798582"/>
          </a:xfrm>
        </p:spPr>
        <p:txBody>
          <a:bodyPr>
            <a:normAutofit fontScale="77500" lnSpcReduction="20000"/>
          </a:bodyPr>
          <a:lstStyle/>
          <a:p>
            <a:r>
              <a:rPr lang="nl-NL" sz="2100" dirty="0"/>
              <a:t>Het doel van deze jaarlijkse campagne is dus automobilisten waarschuwen dat er weer meer fietsers op weg zijn. Veilig Verkeer Nederland (VVN) wil dus daarmee bereiken dat scholieren veilig onderweg kunnen zijn. Daar moet jij als fietser natuurlijk zelf ook op letten. Denk aan je licht, wees zichtbaar, niet met je telefoon bezig zijn, allemaal tips om veilig op weg te zijn. Ook daar heeft VVN speciale acties voor. Iedere actie heeft dus een specifiek doel. </a:t>
            </a:r>
          </a:p>
          <a:p>
            <a:r>
              <a:rPr lang="nl-NL" sz="2100" dirty="0"/>
              <a:t>VVN heeft als overkoepelend doel: het verkeer in Nederland veilig te maken. Dat hele grote doel hebben ze in kleinere doelen opgesplitst om daar gerichter aan te kunnen werken.</a:t>
            </a:r>
          </a:p>
          <a:p>
            <a:r>
              <a:rPr lang="nl-NL" sz="2100" dirty="0"/>
              <a:t>Ook voor jou kan dat goed werken. Als je iets wil bereiken, knip jouw grote doel dan op in kleine stapjes en werk naar je doel toe.</a:t>
            </a:r>
            <a:endParaRPr lang="nl-NL" sz="1800" dirty="0"/>
          </a:p>
          <a:p>
            <a:endParaRPr lang="nl-NL" sz="1800" dirty="0"/>
          </a:p>
          <a:p>
            <a:pPr marL="285750" indent="-285750">
              <a:buFontTx/>
              <a:buChar char="-"/>
            </a:pPr>
            <a:endParaRPr lang="nl-NL" sz="1800" dirty="0"/>
          </a:p>
          <a:p>
            <a:endParaRPr lang="nl-NL" sz="1800" dirty="0"/>
          </a:p>
        </p:txBody>
      </p:sp>
      <p:pic>
        <p:nvPicPr>
          <p:cNvPr id="7" name="Afbeelding 6" descr="Kleurrijke stappen en pijl">
            <a:extLst>
              <a:ext uri="{FF2B5EF4-FFF2-40B4-BE49-F238E27FC236}">
                <a16:creationId xmlns:a16="http://schemas.microsoft.com/office/drawing/2014/main" id="{FE623D3F-4799-60E0-920A-7FE941CD2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648" y="1724000"/>
            <a:ext cx="4546665" cy="3409999"/>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“Dit schooljaar heb ik hele duidelijke doelen waar ik aan wil werken.”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weet heel goed wat ik wil leren.”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“Op scholen zouden leerlingen zelf hun eigen leerdoelen moeten bepalen.”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167615"/>
            <a:ext cx="5559973" cy="4360827"/>
          </a:xfrm>
        </p:spPr>
        <p:txBody>
          <a:bodyPr>
            <a:normAutofit fontScale="85000" lnSpcReduction="10000"/>
          </a:bodyPr>
          <a:lstStyle/>
          <a:p>
            <a:r>
              <a:rPr lang="nl-NL" dirty="0">
                <a:solidFill>
                  <a:schemeClr val="bg1"/>
                </a:solidFill>
              </a:rPr>
              <a:t>Wat wil jij bereiken dit jaar? Hoe ga je dat doen? </a:t>
            </a:r>
          </a:p>
          <a:p>
            <a:pPr marL="342900" indent="-342900">
              <a:buFont typeface="Arial" panose="020B0604020202020204" pitchFamily="34" charset="0"/>
              <a:buChar char="•"/>
            </a:pPr>
            <a:r>
              <a:rPr lang="nl-NL" dirty="0">
                <a:solidFill>
                  <a:schemeClr val="bg1"/>
                </a:solidFill>
              </a:rPr>
              <a:t>Bedenk een leerdoel waar je dit schooljaar aan wil werken. </a:t>
            </a:r>
          </a:p>
          <a:p>
            <a:pPr marL="342900" indent="-342900">
              <a:buFont typeface="Arial" panose="020B0604020202020204" pitchFamily="34" charset="0"/>
              <a:buChar char="•"/>
            </a:pPr>
            <a:r>
              <a:rPr lang="nl-NL" dirty="0">
                <a:solidFill>
                  <a:schemeClr val="bg1"/>
                </a:solidFill>
              </a:rPr>
              <a:t>Beschrijf zo duidelijk mogelijk in 1 zin wat jouw doel wordt. </a:t>
            </a:r>
          </a:p>
          <a:p>
            <a:pPr marL="342900" indent="-342900">
              <a:buFont typeface="Arial" panose="020B0604020202020204" pitchFamily="34" charset="0"/>
              <a:buChar char="•"/>
            </a:pPr>
            <a:r>
              <a:rPr lang="nl-NL" dirty="0">
                <a:solidFill>
                  <a:schemeClr val="bg1"/>
                </a:solidFill>
              </a:rPr>
              <a:t>Maak een plan van ongeveer 5 stappen die je gaat doen om jouw doel te bereiken (kijk maar eens op de volgende dia voor een voorbeeld)</a:t>
            </a:r>
          </a:p>
          <a:p>
            <a:pPr marL="342900" indent="-342900">
              <a:buFont typeface="Arial" panose="020B0604020202020204" pitchFamily="34" charset="0"/>
              <a:buChar char="•"/>
            </a:pPr>
            <a:r>
              <a:rPr lang="nl-NL" dirty="0">
                <a:solidFill>
                  <a:schemeClr val="bg1"/>
                </a:solidFill>
              </a:rPr>
              <a:t>Bedenk ook een manier waarop anderen jouw kunnen helpen bij het bereiken van jouw doel.</a:t>
            </a:r>
            <a:endParaRPr lang="nl-NL" dirty="0">
              <a:solidFill>
                <a:schemeClr val="accent4"/>
              </a:solidFill>
            </a:endParaRPr>
          </a:p>
        </p:txBody>
      </p:sp>
      <p:pic>
        <p:nvPicPr>
          <p:cNvPr id="5" name="Afbeelding 4" descr="Afbeelding met tekst, zoogdier, tekenfilm, illustratie&#10;&#10;Door AI gegenereerde inhoud is mogelijk onjuist.">
            <a:extLst>
              <a:ext uri="{FF2B5EF4-FFF2-40B4-BE49-F238E27FC236}">
                <a16:creationId xmlns:a16="http://schemas.microsoft.com/office/drawing/2014/main" id="{BD436E13-4820-989A-939E-94B6420BD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337" y="1167614"/>
            <a:ext cx="5099301" cy="2868357"/>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3ED57F3-1D6A-C50E-9C77-05EF5852221A}"/>
              </a:ext>
            </a:extLst>
          </p:cNvPr>
          <p:cNvPicPr>
            <a:picLocks noChangeAspect="1"/>
          </p:cNvPicPr>
          <p:nvPr/>
        </p:nvPicPr>
        <p:blipFill>
          <a:blip r:embed="rId2"/>
          <a:stretch>
            <a:fillRect/>
          </a:stretch>
        </p:blipFill>
        <p:spPr>
          <a:xfrm>
            <a:off x="-1" y="0"/>
            <a:ext cx="12198487" cy="6858000"/>
          </a:xfrm>
          <a:prstGeom prst="rect">
            <a:avLst/>
          </a:prstGeom>
        </p:spPr>
      </p:pic>
    </p:spTree>
    <p:extLst>
      <p:ext uri="{BB962C8B-B14F-4D97-AF65-F5344CB8AC3E}">
        <p14:creationId xmlns:p14="http://schemas.microsoft.com/office/powerpoint/2010/main" val="102651930"/>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2775</TotalTime>
  <Words>1215</Words>
  <Application>Microsoft Office PowerPoint</Application>
  <PresentationFormat>Breedbeeld</PresentationFormat>
  <Paragraphs>72</Paragraphs>
  <Slides>14</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53</cp:revision>
  <dcterms:created xsi:type="dcterms:W3CDTF">2025-03-13T12:26:38Z</dcterms:created>
  <dcterms:modified xsi:type="dcterms:W3CDTF">2025-08-22T10:14:05Z</dcterms:modified>
</cp:coreProperties>
</file>