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96" r:id="rId5"/>
    <p:sldId id="259" r:id="rId6"/>
    <p:sldId id="260" r:id="rId7"/>
    <p:sldId id="261" r:id="rId8"/>
    <p:sldId id="288" r:id="rId9"/>
    <p:sldId id="303" r:id="rId10"/>
    <p:sldId id="264" r:id="rId11"/>
    <p:sldId id="301" r:id="rId12"/>
    <p:sldId id="265" r:id="rId13"/>
    <p:sldId id="294" r:id="rId14"/>
    <p:sldId id="30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3-7-2025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3-7-2025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3-7-2025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3-7-2025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rijksoverheid.nl/onderwerpen/bijbaan-vakantiewerk-en-stage-door-jongeren/vraag-en-antwoord/wat-voor-werk-13-of-14-jaar"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bndestem.nl/binnenland/zomervakantie-begint-in-het-zuiden-veel-drukte-op-wegen-verwacht-dit-weekend~aaffb591/?referrer=https%3A%2F%2Fwww.google.com%2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hyperlink" Target="https://www.nemokennislink.nl/publicaties/vijf-vragen-over-de-zomervakanti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hyperlink" Target="https://www.schoolvakanties-europa.nl/nieuws/nederland-heeft-kortste-zomervakantie/" TargetMode="External"/><Relationship Id="rId4" Type="http://schemas.openxmlformats.org/officeDocument/2006/relationships/hyperlink" Target="https://historiek.net/geschiedenis-zomervakantie/611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Leve de vakantie!</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28, 2025 – Groep 7/8 </a:t>
            </a:r>
            <a:r>
              <a:rPr lang="en-US" dirty="0" err="1"/>
              <a:t>en</a:t>
            </a:r>
            <a:r>
              <a:rPr lang="en-US" dirty="0"/>
              <a:t> </a:t>
            </a:r>
            <a:r>
              <a:rPr lang="en-US" dirty="0" err="1"/>
              <a:t>klas</a:t>
            </a:r>
            <a:r>
              <a:rPr lang="en-US" dirty="0"/>
              <a:t>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een aantal activiteiten op de bingokaarten. Welke verschillen en overeenkomsten zijn er? Hebben jullie zin in de vakantie?</a:t>
            </a:r>
          </a:p>
          <a:p>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8FAEA01-8327-1C5B-66A0-1A976827D575}"/>
              </a:ext>
            </a:extLst>
          </p:cNvPr>
          <p:cNvSpPr>
            <a:spLocks noGrp="1"/>
          </p:cNvSpPr>
          <p:nvPr>
            <p:ph type="body" sz="quarter" idx="11"/>
          </p:nvPr>
        </p:nvSpPr>
        <p:spPr/>
        <p:txBody>
          <a:bodyPr/>
          <a:lstStyle/>
          <a:p>
            <a:r>
              <a:rPr lang="nl-NL" dirty="0">
                <a:solidFill>
                  <a:schemeClr val="bg1"/>
                </a:solidFill>
              </a:rPr>
              <a:t>Oh… nog even dit</a:t>
            </a:r>
          </a:p>
          <a:p>
            <a:endParaRPr lang="nl-NL" dirty="0"/>
          </a:p>
        </p:txBody>
      </p:sp>
      <p:sp>
        <p:nvSpPr>
          <p:cNvPr id="3" name="Tijdelijke aanduiding voor tekst 2">
            <a:extLst>
              <a:ext uri="{FF2B5EF4-FFF2-40B4-BE49-F238E27FC236}">
                <a16:creationId xmlns:a16="http://schemas.microsoft.com/office/drawing/2014/main" id="{FF8D9CA2-2C75-5B8B-5840-669FA2AF54DA}"/>
              </a:ext>
            </a:extLst>
          </p:cNvPr>
          <p:cNvSpPr>
            <a:spLocks noGrp="1"/>
          </p:cNvSpPr>
          <p:nvPr>
            <p:ph type="body" sz="quarter" idx="12"/>
          </p:nvPr>
        </p:nvSpPr>
        <p:spPr/>
        <p:txBody>
          <a:bodyPr/>
          <a:lstStyle/>
          <a:p>
            <a:r>
              <a:rPr lang="nl-NL" dirty="0"/>
              <a:t>We wensen jullie allemaal een hele fijne, leuke, geweldige, heerlijke vakantie!!!</a:t>
            </a:r>
          </a:p>
          <a:p>
            <a:endParaRPr lang="nl-NL" dirty="0"/>
          </a:p>
          <a:p>
            <a:r>
              <a:rPr lang="nl-NL" dirty="0"/>
              <a:t>Tot volgend jaar!</a:t>
            </a:r>
          </a:p>
        </p:txBody>
      </p:sp>
      <p:pic>
        <p:nvPicPr>
          <p:cNvPr id="5" name="Graphic 4" descr="Tropische scène silhouet">
            <a:extLst>
              <a:ext uri="{FF2B5EF4-FFF2-40B4-BE49-F238E27FC236}">
                <a16:creationId xmlns:a16="http://schemas.microsoft.com/office/drawing/2014/main" id="{947A6ACD-A022-EF58-5269-4ADCB78780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76895" y="2264372"/>
            <a:ext cx="3163962" cy="3163962"/>
          </a:xfrm>
          <a:prstGeom prst="rect">
            <a:avLst/>
          </a:prstGeom>
        </p:spPr>
      </p:pic>
    </p:spTree>
    <p:extLst>
      <p:ext uri="{BB962C8B-B14F-4D97-AF65-F5344CB8AC3E}">
        <p14:creationId xmlns:p14="http://schemas.microsoft.com/office/powerpoint/2010/main" val="154433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85000" lnSpcReduction="10000"/>
          </a:bodyPr>
          <a:lstStyle/>
          <a:p>
            <a:r>
              <a:rPr lang="nl-NL" dirty="0"/>
              <a:t>Vroeger werd van de kinderen verwacht dat ze meewerkten op het land. Het is nu voor kinderen tot verboden om te werken. En voor kinderen vanaf 13 zijn er ook nog strenge regels aan verbonden, zoals je op de screenshot (</a:t>
            </a:r>
            <a:r>
              <a:rPr lang="nl-NL"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rijksoverheid.nl</a:t>
            </a:r>
            <a:r>
              <a:rPr lang="nl-NL" dirty="0"/>
              <a:t>) kunt zien. Kinderen hebben recht op onderwijs en leerplicht. En het recht dat er door volwassenen voor ze gezorgd wordt. </a:t>
            </a:r>
          </a:p>
          <a:p>
            <a:r>
              <a:rPr lang="nl-NL" dirty="0"/>
              <a:t>Dat is niet overal zo. In andere landen is kinderarbeid heel gewoon.</a:t>
            </a:r>
          </a:p>
          <a:p>
            <a:r>
              <a:rPr lang="nl-NL" dirty="0"/>
              <a:t>Bespreek de stelling op de volgende dia.</a:t>
            </a:r>
          </a:p>
          <a:p>
            <a:endParaRPr lang="nl-NL" dirty="0"/>
          </a:p>
        </p:txBody>
      </p:sp>
      <p:pic>
        <p:nvPicPr>
          <p:cNvPr id="5" name="Afbeelding 4">
            <a:extLst>
              <a:ext uri="{FF2B5EF4-FFF2-40B4-BE49-F238E27FC236}">
                <a16:creationId xmlns:a16="http://schemas.microsoft.com/office/drawing/2014/main" id="{8DCA5035-501D-2AA7-939C-DE47A190E1C2}"/>
              </a:ext>
            </a:extLst>
          </p:cNvPr>
          <p:cNvPicPr>
            <a:picLocks noChangeAspect="1"/>
          </p:cNvPicPr>
          <p:nvPr/>
        </p:nvPicPr>
        <p:blipFill>
          <a:blip r:embed="rId4"/>
          <a:stretch>
            <a:fillRect/>
          </a:stretch>
        </p:blipFill>
        <p:spPr>
          <a:xfrm>
            <a:off x="7294179" y="1518137"/>
            <a:ext cx="4768319" cy="3379076"/>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406737"/>
            <a:ext cx="10239009" cy="4226807"/>
          </a:xfrm>
        </p:spPr>
        <p:txBody>
          <a:bodyPr>
            <a:normAutofit/>
          </a:bodyPr>
          <a:lstStyle/>
          <a:p>
            <a:pPr algn="ctr"/>
            <a:endParaRPr lang="nl-NL" dirty="0">
              <a:solidFill>
                <a:schemeClr val="bg1"/>
              </a:solidFill>
            </a:endParaRPr>
          </a:p>
          <a:p>
            <a:pPr algn="ctr"/>
            <a:endParaRPr lang="nl-NL" dirty="0">
              <a:solidFill>
                <a:schemeClr val="bg1"/>
              </a:solidFill>
            </a:endParaRPr>
          </a:p>
          <a:p>
            <a:pPr algn="ctr"/>
            <a:r>
              <a:rPr lang="nl-NL" dirty="0">
                <a:solidFill>
                  <a:schemeClr val="bg1"/>
                </a:solidFill>
              </a:rPr>
              <a:t>“In uitzonderlijke situaties zou het toegestaan moeten zijn dat kinderen werken.”</a:t>
            </a: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2272"/>
            <a:ext cx="11026902" cy="5065987"/>
          </a:xfrm>
        </p:spPr>
        <p:txBody>
          <a:bodyPr>
            <a:normAutofit fontScale="62500" lnSpcReduction="20000"/>
          </a:bodyPr>
          <a:lstStyle/>
          <a:p>
            <a:r>
              <a:rPr lang="nl-NL" dirty="0"/>
              <a:t>Hoi,</a:t>
            </a:r>
          </a:p>
          <a:p>
            <a:r>
              <a:rPr lang="nl-NL" dirty="0"/>
              <a:t>“Leve de vakantie, jongens wat een pret! Veertien dagen rusten en niet vroeg naar bed!”</a:t>
            </a:r>
          </a:p>
          <a:p>
            <a:r>
              <a:rPr lang="nl-NL" dirty="0"/>
              <a:t>Dat liedje zongen we altijd op mijn oude school op de laatste dag voor de zomervakantie. We vormden dan met alle leerlingen van de school een lange sliert en liepen we zingend  door het dorp. Slierten heette dat, ze doen dat daar trouwens nog steeds. </a:t>
            </a:r>
          </a:p>
          <a:p>
            <a:r>
              <a:rPr lang="nl-NL" dirty="0"/>
              <a:t>Wel een gekke tekst eigenlijk… want het is helemaal geen 14 dagen. Het zijn er veel meer… Misschien iets van vroeger? Ik heb eens even gegoogeld en voor zo ver ik kan vinden is de zomervakantie al heel lang 6 weken. En dus geen 2. Nou ja, zal wel beter in de melodie hebben gepast of zo. </a:t>
            </a:r>
          </a:p>
          <a:p>
            <a:r>
              <a:rPr lang="nl-NL" dirty="0"/>
              <a:t>Ik vind die 6 weken wel lang, hoor. In het begin is het nog wel leuk, maar ik ga me toch wel vervelen op een gegeven moment. Ik denk dat ik  alvast maar eens een lijstje ga maken van leuke dingen om te doen. Even denken: naar het strand, een boek lezen, beetje gamen (alleen bij slecht weer), </a:t>
            </a:r>
            <a:r>
              <a:rPr lang="nl-NL" dirty="0" err="1"/>
              <a:t>geocachen</a:t>
            </a:r>
            <a:r>
              <a:rPr lang="nl-NL" dirty="0"/>
              <a:t>, foto’s maken in dat mooie natuurgebied, lekker veel muziek luisteren….en zo kan ik nog wel even doorgaan. Wat ga jij doen?</a:t>
            </a:r>
          </a:p>
          <a:p>
            <a:r>
              <a:rPr lang="nl-NL" dirty="0"/>
              <a:t>Ik wens jullie allemaal een hele fijne, leuke, gezellige vakantie! </a:t>
            </a:r>
          </a:p>
          <a:p>
            <a:r>
              <a:rPr lang="nl-NL" dirty="0"/>
              <a:t>Groetjes,</a:t>
            </a:r>
          </a:p>
          <a:p>
            <a:r>
              <a:rPr lang="nl-NL" dirty="0"/>
              <a:t>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296807"/>
            <a:ext cx="6684580" cy="5019909"/>
          </a:xfrm>
        </p:spPr>
        <p:txBody>
          <a:bodyPr>
            <a:normAutofit fontScale="85000" lnSpcReduction="10000"/>
          </a:bodyPr>
          <a:lstStyle/>
          <a:p>
            <a:r>
              <a:rPr lang="nl-NL" b="1" dirty="0"/>
              <a:t>Zomervakantie begint in het zuiden, veel drukte op wegen verwacht dit weekend</a:t>
            </a:r>
          </a:p>
          <a:p>
            <a:r>
              <a:rPr lang="nl-NL" dirty="0"/>
              <a:t>“De zomervakantie staat voor de deur en gezinnen in de regio Zuid kunnen daar het eerst van genieten. Vrijdag is daar officieel de laatste schooldag. Het kan daarom komend weekend flink druk worden op de Nederlandse wegen door vakantiegangers en evenementen, verwacht de ANWB. Maar ook in het buitenland wordt het druk.”</a:t>
            </a:r>
          </a:p>
          <a:p>
            <a:r>
              <a:rPr lang="nl-NL" dirty="0"/>
              <a:t>Dit bericht (</a:t>
            </a:r>
            <a:r>
              <a:rPr lang="nl-NL" dirty="0">
                <a:hlinkClick r:id="rId3"/>
              </a:rPr>
              <a:t>BN/De Stem</a:t>
            </a:r>
            <a:r>
              <a:rPr lang="nl-NL" dirty="0"/>
              <a:t>, donderdag 3 juli) waarschuwt voor drukte in het buitenland. Want ook daar begint de zomervakantie. Wel op verschillende data. Hoe zit dat eigenlijk met die vakantie?</a:t>
            </a:r>
          </a:p>
        </p:txBody>
      </p:sp>
      <p:pic>
        <p:nvPicPr>
          <p:cNvPr id="5" name="Afbeelding 4" descr="Serie landschapen">
            <a:extLst>
              <a:ext uri="{FF2B5EF4-FFF2-40B4-BE49-F238E27FC236}">
                <a16:creationId xmlns:a16="http://schemas.microsoft.com/office/drawing/2014/main" id="{A2445B6C-A01E-6D09-9B3E-84BF20432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930" y="2017987"/>
            <a:ext cx="3936820" cy="2623521"/>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6653049" cy="4798582"/>
          </a:xfrm>
        </p:spPr>
        <p:txBody>
          <a:bodyPr>
            <a:normAutofit fontScale="55000" lnSpcReduction="20000"/>
          </a:bodyPr>
          <a:lstStyle/>
          <a:p>
            <a:r>
              <a:rPr lang="nl-NL" sz="2100" dirty="0"/>
              <a:t>In Nederland hebben we 6 weken zomervakantie (VO meestal 7, zelfs). Dat is nog iets van vroeger, want “tot ver in de negentiende eeuw was Nederland voornamelijk een agrarische samenleving. In die tijd was de zomerperiode essentieel voor het oogsten van gewassen zoals gerst, rogge, aardappelen, bieten, hooi, groenten en fruit. Veel gewassen moesten snel worden geoogst om bederf te voorkomen. Om dit werk te kunnen doen, hadden boeren alle beschikbare arbeidskrachten nodig, inclusief hun kinderen. Dit leidde tot een natuurlijke pauze in het schoolrooster tijdens de zomermaanden.(Bron: </a:t>
            </a:r>
            <a:r>
              <a:rPr lang="nl-NL" sz="2100" dirty="0">
                <a:hlinkClick r:id="rId3"/>
              </a:rPr>
              <a:t>nemokennislink.nl</a:t>
            </a:r>
            <a:r>
              <a:rPr lang="nl-NL" sz="2100" dirty="0"/>
              <a:t>).” Maar andere bronnen (bv. </a:t>
            </a:r>
            <a:r>
              <a:rPr lang="nl-NL" sz="2100" dirty="0">
                <a:hlinkClick r:id="rId4"/>
              </a:rPr>
              <a:t>Historiek.net</a:t>
            </a:r>
            <a:r>
              <a:rPr lang="nl-NL" sz="2100" dirty="0"/>
              <a:t>) geven aan dat vooral de zomerse temperaturen aanleiding waren voor een lange vakantie. Het is in de zomer vaak te warm om in een lokaal te zitten. Daarom is het in warmere landen, zoals Spanje, ook langer zomervakantie (in Spanje ongeveer 3 maanden…).</a:t>
            </a:r>
          </a:p>
          <a:p>
            <a:r>
              <a:rPr lang="nl-NL" sz="2100" dirty="0"/>
              <a:t>In verschillende landen in Europa zijn de zomervakanties dus anders geregeld. Zo is in België voor het Nederlandstalig onderwijs de zomervakantie altijd van 1 juli t/m 31 augustus. In Noorwegen is het (net als hier) per regio verschillend, maar wel overal ongeveer 9 weken. In Duitsland is de vakantie ongeveer 6 weken en start per deelstaat op verschillende momenten. </a:t>
            </a:r>
          </a:p>
          <a:p>
            <a:endParaRPr lang="nl-NL" sz="1800" dirty="0"/>
          </a:p>
          <a:p>
            <a:endParaRPr lang="nl-NL" sz="1800" dirty="0"/>
          </a:p>
          <a:p>
            <a:pPr marL="285750" indent="-285750">
              <a:buFontTx/>
              <a:buChar char="-"/>
            </a:pPr>
            <a:endParaRPr lang="nl-NL" sz="1800" dirty="0"/>
          </a:p>
          <a:p>
            <a:endParaRPr lang="nl-NL" sz="1800" dirty="0"/>
          </a:p>
        </p:txBody>
      </p:sp>
      <p:sp>
        <p:nvSpPr>
          <p:cNvPr id="5" name="Tekstvak 4">
            <a:extLst>
              <a:ext uri="{FF2B5EF4-FFF2-40B4-BE49-F238E27FC236}">
                <a16:creationId xmlns:a16="http://schemas.microsoft.com/office/drawing/2014/main" id="{708847B6-6DA5-E8F8-8D61-C9A3D50A9D05}"/>
              </a:ext>
            </a:extLst>
          </p:cNvPr>
          <p:cNvSpPr txBox="1"/>
          <p:nvPr/>
        </p:nvSpPr>
        <p:spPr>
          <a:xfrm>
            <a:off x="8902262" y="4722347"/>
            <a:ext cx="3657600" cy="230832"/>
          </a:xfrm>
          <a:prstGeom prst="rect">
            <a:avLst/>
          </a:prstGeom>
          <a:noFill/>
        </p:spPr>
        <p:txBody>
          <a:bodyPr wrap="square" rtlCol="0">
            <a:spAutoFit/>
          </a:bodyPr>
          <a:lstStyle/>
          <a:p>
            <a:r>
              <a:rPr lang="nl-NL" sz="900" dirty="0"/>
              <a:t>Bron afbeelding: </a:t>
            </a:r>
            <a:r>
              <a:rPr lang="nl-NL" sz="900" dirty="0">
                <a:hlinkClick r:id="rId5"/>
              </a:rPr>
              <a:t>schoolvakanties-europa.nl</a:t>
            </a:r>
            <a:endParaRPr lang="nl-NL" sz="900" dirty="0"/>
          </a:p>
        </p:txBody>
      </p:sp>
      <p:pic>
        <p:nvPicPr>
          <p:cNvPr id="6" name="Afbeelding 5">
            <a:extLst>
              <a:ext uri="{FF2B5EF4-FFF2-40B4-BE49-F238E27FC236}">
                <a16:creationId xmlns:a16="http://schemas.microsoft.com/office/drawing/2014/main" id="{248FFE9C-80C6-503D-5C24-54D24E3241DD}"/>
              </a:ext>
            </a:extLst>
          </p:cNvPr>
          <p:cNvPicPr>
            <a:picLocks noChangeAspect="1"/>
          </p:cNvPicPr>
          <p:nvPr/>
        </p:nvPicPr>
        <p:blipFill>
          <a:blip r:embed="rId6"/>
          <a:srcRect b="2968"/>
          <a:stretch>
            <a:fillRect/>
          </a:stretch>
        </p:blipFill>
        <p:spPr>
          <a:xfrm>
            <a:off x="7296881" y="2135653"/>
            <a:ext cx="4339620" cy="2509920"/>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“De zomervakantie in Nederland zou ook 2 maanden moeten duren.”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“In de zomervakantie zou er zomerschool moeten zijn voor leerlingen die onvoldoendes scoren of extra werk willen doen.”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“Vaste vakanties zijn ouderwets. Iedere leerling zou zijn/haar/hen eigen vakanties en vrije dagen in moeten plannen.”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167615"/>
            <a:ext cx="5559973" cy="4360827"/>
          </a:xfrm>
        </p:spPr>
        <p:txBody>
          <a:bodyPr>
            <a:normAutofit fontScale="85000" lnSpcReduction="10000"/>
          </a:bodyPr>
          <a:lstStyle/>
          <a:p>
            <a:r>
              <a:rPr lang="nl-NL" dirty="0">
                <a:solidFill>
                  <a:schemeClr val="bg1"/>
                </a:solidFill>
              </a:rPr>
              <a:t>Hoe je er ook over denkt; je hebt binnenkort  6 weken (of meer als je op VO zit) vrij. Wat ga jij doen?</a:t>
            </a:r>
          </a:p>
          <a:p>
            <a:r>
              <a:rPr lang="nl-NL" dirty="0">
                <a:solidFill>
                  <a:schemeClr val="bg1"/>
                </a:solidFill>
              </a:rPr>
              <a:t>Maak je eigen </a:t>
            </a:r>
            <a:r>
              <a:rPr lang="nl-NL" dirty="0" err="1">
                <a:solidFill>
                  <a:schemeClr val="bg1"/>
                </a:solidFill>
              </a:rPr>
              <a:t>vakantiebingokaart</a:t>
            </a:r>
            <a:r>
              <a:rPr lang="nl-NL" dirty="0">
                <a:solidFill>
                  <a:schemeClr val="bg1"/>
                </a:solidFill>
              </a:rPr>
              <a:t>. Gebruik daarvoor het werkblad. Je ziet dat we al een aantal vakje voor je hebben ingevuld… Vul de rest zelf in en houd je kaart bij deze vakantie.</a:t>
            </a:r>
          </a:p>
          <a:p>
            <a:r>
              <a:rPr lang="nl-NL" dirty="0">
                <a:solidFill>
                  <a:schemeClr val="bg1"/>
                </a:solidFill>
              </a:rPr>
              <a:t>Hoe bewaak jij je online/offline balans in de vakantie?</a:t>
            </a:r>
          </a:p>
          <a:p>
            <a:r>
              <a:rPr lang="nl-NL" dirty="0">
                <a:solidFill>
                  <a:schemeClr val="bg1"/>
                </a:solidFill>
              </a:rPr>
              <a:t>Heb jij straks een volle kaart?</a:t>
            </a:r>
            <a:endParaRPr lang="nl-NL" dirty="0">
              <a:solidFill>
                <a:schemeClr val="accent4"/>
              </a:solidFill>
            </a:endParaRPr>
          </a:p>
        </p:txBody>
      </p:sp>
      <p:pic>
        <p:nvPicPr>
          <p:cNvPr id="6" name="Afbeelding 5">
            <a:extLst>
              <a:ext uri="{FF2B5EF4-FFF2-40B4-BE49-F238E27FC236}">
                <a16:creationId xmlns:a16="http://schemas.microsoft.com/office/drawing/2014/main" id="{7470D733-3DCC-2D71-936B-BEADECA9581D}"/>
              </a:ext>
            </a:extLst>
          </p:cNvPr>
          <p:cNvPicPr>
            <a:picLocks noChangeAspect="1"/>
          </p:cNvPicPr>
          <p:nvPr/>
        </p:nvPicPr>
        <p:blipFill>
          <a:blip r:embed="rId3"/>
          <a:stretch>
            <a:fillRect/>
          </a:stretch>
        </p:blipFill>
        <p:spPr>
          <a:xfrm>
            <a:off x="7530241" y="304800"/>
            <a:ext cx="3544357" cy="4971393"/>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err="1">
                <a:solidFill>
                  <a:schemeClr val="bg1"/>
                </a:solidFill>
              </a:rPr>
              <a:t>Zomerleestips</a:t>
            </a:r>
            <a:r>
              <a:rPr lang="nl-NL" dirty="0">
                <a:solidFill>
                  <a:schemeClr val="bg1"/>
                </a:solidFill>
              </a:rPr>
              <a:t>…</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p:txBody>
          <a:bodyPr>
            <a:normAutofit fontScale="77500" lnSpcReduction="20000"/>
          </a:bodyPr>
          <a:lstStyle/>
          <a:p>
            <a:r>
              <a:rPr lang="nl-NL" dirty="0" err="1"/>
              <a:t>What</a:t>
            </a:r>
            <a:r>
              <a:rPr lang="nl-NL" dirty="0"/>
              <a:t> the </a:t>
            </a:r>
            <a:r>
              <a:rPr lang="nl-NL" dirty="0" err="1"/>
              <a:t>h@ck</a:t>
            </a:r>
            <a:r>
              <a:rPr lang="nl-NL" dirty="0"/>
              <a:t>! – Maria Genova</a:t>
            </a:r>
          </a:p>
          <a:p>
            <a:r>
              <a:rPr lang="nl-NL" dirty="0"/>
              <a:t>Boy 7 – Mirjam </a:t>
            </a:r>
            <a:r>
              <a:rPr lang="nl-NL" dirty="0" err="1"/>
              <a:t>Mous</a:t>
            </a:r>
            <a:endParaRPr lang="nl-NL" dirty="0"/>
          </a:p>
          <a:p>
            <a:r>
              <a:rPr lang="nl-NL" dirty="0" err="1"/>
              <a:t>Tijdfixers</a:t>
            </a:r>
            <a:r>
              <a:rPr lang="nl-NL" dirty="0"/>
              <a:t> – </a:t>
            </a:r>
            <a:r>
              <a:rPr lang="nl-NL" dirty="0" err="1"/>
              <a:t>Davide</a:t>
            </a:r>
            <a:r>
              <a:rPr lang="nl-NL" dirty="0"/>
              <a:t> </a:t>
            </a:r>
            <a:r>
              <a:rPr lang="nl-NL" dirty="0" err="1"/>
              <a:t>Morosinotto</a:t>
            </a:r>
            <a:endParaRPr lang="nl-NL" dirty="0"/>
          </a:p>
          <a:p>
            <a:r>
              <a:rPr lang="nl-NL" dirty="0"/>
              <a:t>De macht van </a:t>
            </a:r>
            <a:r>
              <a:rPr lang="nl-NL" dirty="0" err="1"/>
              <a:t>Algas</a:t>
            </a:r>
            <a:r>
              <a:rPr lang="nl-NL" dirty="0"/>
              <a:t> – Marco Kunst</a:t>
            </a:r>
          </a:p>
          <a:p>
            <a:r>
              <a:rPr lang="nl-NL" dirty="0"/>
              <a:t>De spin en de sleutel – Anna </a:t>
            </a:r>
            <a:r>
              <a:rPr lang="nl-NL" dirty="0" err="1"/>
              <a:t>Woltz</a:t>
            </a:r>
            <a:endParaRPr lang="nl-NL" dirty="0"/>
          </a:p>
          <a:p>
            <a:endParaRPr lang="nl-NL" dirty="0"/>
          </a:p>
          <a:p>
            <a:r>
              <a:rPr lang="nl-NL" dirty="0"/>
              <a:t>Of vraag tips bij je bibliotheek! </a:t>
            </a:r>
          </a:p>
          <a:p>
            <a:r>
              <a:rPr lang="nl-NL" dirty="0"/>
              <a:t>Zij kennen al de beste jeugdboeken!</a:t>
            </a:r>
          </a:p>
        </p:txBody>
      </p:sp>
      <p:pic>
        <p:nvPicPr>
          <p:cNvPr id="1026" name="Picture 2" descr="What the hack!, Maria Genova | 9789020622447 | Boeken | bol">
            <a:extLst>
              <a:ext uri="{FF2B5EF4-FFF2-40B4-BE49-F238E27FC236}">
                <a16:creationId xmlns:a16="http://schemas.microsoft.com/office/drawing/2014/main" id="{BD90C510-A2F3-B65B-C629-F62FB2816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982" y="371673"/>
            <a:ext cx="1385846" cy="2083834"/>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6FA05193-786D-0690-7AC6-88770FE61996}"/>
              </a:ext>
            </a:extLst>
          </p:cNvPr>
          <p:cNvPicPr>
            <a:picLocks noChangeAspect="1"/>
          </p:cNvPicPr>
          <p:nvPr/>
        </p:nvPicPr>
        <p:blipFill>
          <a:blip r:embed="rId3"/>
          <a:stretch>
            <a:fillRect/>
          </a:stretch>
        </p:blipFill>
        <p:spPr>
          <a:xfrm>
            <a:off x="7228130" y="1966186"/>
            <a:ext cx="1530076" cy="2341016"/>
          </a:xfrm>
          <a:prstGeom prst="rect">
            <a:avLst/>
          </a:prstGeom>
        </p:spPr>
      </p:pic>
      <p:pic>
        <p:nvPicPr>
          <p:cNvPr id="10" name="Afbeelding 9">
            <a:extLst>
              <a:ext uri="{FF2B5EF4-FFF2-40B4-BE49-F238E27FC236}">
                <a16:creationId xmlns:a16="http://schemas.microsoft.com/office/drawing/2014/main" id="{B81DEBFF-EE2E-FF46-EFB9-7833D58B63D4}"/>
              </a:ext>
            </a:extLst>
          </p:cNvPr>
          <p:cNvPicPr>
            <a:picLocks noChangeAspect="1"/>
          </p:cNvPicPr>
          <p:nvPr/>
        </p:nvPicPr>
        <p:blipFill>
          <a:blip r:embed="rId4"/>
          <a:stretch>
            <a:fillRect/>
          </a:stretch>
        </p:blipFill>
        <p:spPr>
          <a:xfrm>
            <a:off x="10297456" y="371673"/>
            <a:ext cx="1794875" cy="2742793"/>
          </a:xfrm>
          <a:prstGeom prst="rect">
            <a:avLst/>
          </a:prstGeom>
        </p:spPr>
      </p:pic>
      <p:pic>
        <p:nvPicPr>
          <p:cNvPr id="11" name="Afbeelding 10">
            <a:extLst>
              <a:ext uri="{FF2B5EF4-FFF2-40B4-BE49-F238E27FC236}">
                <a16:creationId xmlns:a16="http://schemas.microsoft.com/office/drawing/2014/main" id="{E463E4C8-FEFD-5F20-2EA6-E5995E64C226}"/>
              </a:ext>
            </a:extLst>
          </p:cNvPr>
          <p:cNvPicPr>
            <a:picLocks noChangeAspect="1"/>
          </p:cNvPicPr>
          <p:nvPr/>
        </p:nvPicPr>
        <p:blipFill>
          <a:blip r:embed="rId5"/>
          <a:stretch>
            <a:fillRect/>
          </a:stretch>
        </p:blipFill>
        <p:spPr>
          <a:xfrm>
            <a:off x="9693372" y="2900929"/>
            <a:ext cx="1951707" cy="3008411"/>
          </a:xfrm>
          <a:prstGeom prst="rect">
            <a:avLst/>
          </a:prstGeom>
        </p:spPr>
      </p:pic>
      <p:pic>
        <p:nvPicPr>
          <p:cNvPr id="12" name="Afbeelding 11">
            <a:extLst>
              <a:ext uri="{FF2B5EF4-FFF2-40B4-BE49-F238E27FC236}">
                <a16:creationId xmlns:a16="http://schemas.microsoft.com/office/drawing/2014/main" id="{696F5405-AA8F-16AC-C5C3-A5BE1537A56A}"/>
              </a:ext>
            </a:extLst>
          </p:cNvPr>
          <p:cNvPicPr>
            <a:picLocks noChangeAspect="1"/>
          </p:cNvPicPr>
          <p:nvPr/>
        </p:nvPicPr>
        <p:blipFill>
          <a:blip r:embed="rId6"/>
          <a:stretch>
            <a:fillRect/>
          </a:stretch>
        </p:blipFill>
        <p:spPr>
          <a:xfrm>
            <a:off x="8356241" y="3826904"/>
            <a:ext cx="1600145" cy="2595235"/>
          </a:xfrm>
          <a:prstGeom prst="rect">
            <a:avLst/>
          </a:prstGeom>
        </p:spPr>
      </p:pic>
    </p:spTree>
    <p:extLst>
      <p:ext uri="{BB962C8B-B14F-4D97-AF65-F5344CB8AC3E}">
        <p14:creationId xmlns:p14="http://schemas.microsoft.com/office/powerpoint/2010/main" val="928043565"/>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2595</TotalTime>
  <Words>1031</Words>
  <Application>Microsoft Office PowerPoint</Application>
  <PresentationFormat>Breedbeeld</PresentationFormat>
  <Paragraphs>76</Paragraphs>
  <Slides>14</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49</cp:revision>
  <dcterms:created xsi:type="dcterms:W3CDTF">2025-03-13T12:26:38Z</dcterms:created>
  <dcterms:modified xsi:type="dcterms:W3CDTF">2025-07-03T11:04:07Z</dcterms:modified>
</cp:coreProperties>
</file>