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58" r:id="rId4"/>
    <p:sldId id="296" r:id="rId5"/>
    <p:sldId id="299" r:id="rId6"/>
    <p:sldId id="300" r:id="rId7"/>
    <p:sldId id="259" r:id="rId8"/>
    <p:sldId id="260" r:id="rId9"/>
    <p:sldId id="261" r:id="rId10"/>
    <p:sldId id="288" r:id="rId11"/>
    <p:sldId id="264" r:id="rId12"/>
    <p:sldId id="301" r:id="rId13"/>
    <p:sldId id="265" r:id="rId14"/>
    <p:sldId id="294" r:id="rId15"/>
    <p:sldId id="295" r:id="rId16"/>
    <p:sldId id="302"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27-6-2025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061ED-16CF-3D7B-D566-390D5B7BB6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523114-A3A4-206E-A2A3-A7B0FE7BD7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36E75F-28FE-6D9A-6E21-E25945031F2A}"/>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1553D964-305C-1DA9-1268-789DA1B34200}"/>
              </a:ext>
            </a:extLst>
          </p:cNvPr>
          <p:cNvSpPr>
            <a:spLocks noGrp="1"/>
          </p:cNvSpPr>
          <p:nvPr>
            <p:ph type="sldNum" sz="quarter" idx="5"/>
          </p:nvPr>
        </p:nvSpPr>
        <p:spPr/>
        <p:txBody>
          <a:bodyPr/>
          <a:lstStyle/>
          <a:p>
            <a:fld id="{50240F96-ACCF-45F3-93A2-B308BC42A2F8}" type="slidenum">
              <a:rPr lang="nl-NL" smtClean="0"/>
              <a:t>15</a:t>
            </a:fld>
            <a:endParaRPr lang="nl-NL"/>
          </a:p>
        </p:txBody>
      </p:sp>
    </p:spTree>
    <p:extLst>
      <p:ext uri="{BB962C8B-B14F-4D97-AF65-F5344CB8AC3E}">
        <p14:creationId xmlns:p14="http://schemas.microsoft.com/office/powerpoint/2010/main" val="1871177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16</a:t>
            </a:fld>
            <a:endParaRPr lang="nl-NL"/>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1B8C-3CFB-0B0B-E504-94FCB6F6FF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BFB7A3-9743-319A-7294-C8768F592A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254C71-F098-D242-EC66-2423BA0B44B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1BB3592-4544-F0B8-BE39-B1DC69803470}"/>
              </a:ext>
            </a:extLst>
          </p:cNvPr>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28016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10</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14</a:t>
            </a:fld>
            <a:endParaRPr lang="nl-NL"/>
          </a:p>
        </p:txBody>
      </p:sp>
    </p:spTree>
    <p:extLst>
      <p:ext uri="{BB962C8B-B14F-4D97-AF65-F5344CB8AC3E}">
        <p14:creationId xmlns:p14="http://schemas.microsoft.com/office/powerpoint/2010/main" val="1008664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27-6-2025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27-6-2025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27-6-2025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www.rijksoverheid.nl/"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s://npo.nl/start/serie/parels-voor-de-zwijnen/seizoen-1/parels-voor-de-zwijnen_1/afspelen"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hyperlink" Target="https://www.ad.nl/tech/internet-leeft-zich-uit-met-ai-fotos-van-logeerpartijtje-op-paleis-huis-ten-bosch-bekijk-de-opvallendste~ab7451d4/" TargetMode="External"/><Relationship Id="rId13" Type="http://schemas.openxmlformats.org/officeDocument/2006/relationships/hyperlink" Target="https://www.rtl.nl/nieuws/buitenland/artikel/5515584/trump-en-rutte-navo-toespraak" TargetMode="External"/><Relationship Id="rId3" Type="http://schemas.openxmlformats.org/officeDocument/2006/relationships/image" Target="../media/image12.png"/><Relationship Id="rId7" Type="http://schemas.openxmlformats.org/officeDocument/2006/relationships/hyperlink" Target="https://www.telegraaf.nl/binnenland/live-koning-verwelkomt-trump-in-paleis-het-is-een-eer-u-bij-ons-thuis-te-ontvangen/73360591.html" TargetMode="External"/><Relationship Id="rId12" Type="http://schemas.openxmlformats.org/officeDocument/2006/relationships/hyperlink" Target="https://www.rd.nl/artikel/1112332-trump-weer-vertrokken-vanaf-schiphol-na-navo-top"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hyperlink" Target="https://www.hartvannederland.nl/entertainment/evenementen/artikelen/automobilisten-uit-hun-dak-als-ze-op-de-snelweg-donald-trump-zien-rijden" TargetMode="External"/><Relationship Id="rId11" Type="http://schemas.openxmlformats.org/officeDocument/2006/relationships/hyperlink" Target="https://www.hln.be/video/productie/rutte-noemt-trump-daddy-hij-zei-het-heel-liefdevol-1547824" TargetMode="External"/><Relationship Id="rId5" Type="http://schemas.openxmlformats.org/officeDocument/2006/relationships/hyperlink" Target="https://jeugdjournaal.nl/artikel/2572353-president-trump-is-in-nederland" TargetMode="External"/><Relationship Id="rId10" Type="http://schemas.openxmlformats.org/officeDocument/2006/relationships/hyperlink" Target="https://www.rtl.nl/nieuws/politiek/artikel/5515518/trump-kende-wilders-niet-gesprek-werd-opgezet-door-nederland" TargetMode="External"/><Relationship Id="rId4" Type="http://schemas.openxmlformats.org/officeDocument/2006/relationships/hyperlink" Target="https://www.nrc.nl/nieuws/2025/06/24/trump-begin-van-de-avond-verwacht-in-nederland-a4898087" TargetMode="External"/><Relationship Id="rId9" Type="http://schemas.openxmlformats.org/officeDocument/2006/relationships/hyperlink" Target="https://www.story.nl/royalty/trump-verklapt-details-over-ontbijt-met-koningspaar~55be470?referrer=https%3A%2F%2Fwww.google.com%2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ijksoverheid.nl/onderwerpen/navo-top-2025/navo-top-2025-in-den-haag#:~:text=Op%2024%20en%2025%20juni,informatie%20over%20de%20NAVO%2Dtop."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jeugdjournaal.nl/artikel/2571383-advies-regering-geen-social-media-onder-15-jaar-telefoon-pas-in-groep-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jeugdjournaal.nl/artikel/2571694-scholen-in-den-haag-dicht-vanwege-belangrijke-vergaderin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nos.nl/artikel/2482341-hoge-verwachtingen-in-oekraine-voor-navo-top-belangrijkste-top-in-15-jaar" TargetMode="External"/><Relationship Id="rId5" Type="http://schemas.openxmlformats.org/officeDocument/2006/relationships/image" Target="../media/image14.png"/><Relationship Id="rId4" Type="http://schemas.openxmlformats.org/officeDocument/2006/relationships/hyperlink" Target="https://www.rijkswaterstaat.nl/wegen/verkeersinformatie-en-werkzaamheden/navo-to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nieuwscheckers.nl/geen-massale-vraag-naar-escorts-tijdens-navo-top-normaal-voor-zon-evenement/" TargetMode="External"/><Relationship Id="rId5" Type="http://schemas.openxmlformats.org/officeDocument/2006/relationships/hyperlink" Target="https://nl.wikipedia.org/wiki/Factchecking" TargetMode="External"/><Relationship Id="rId4" Type="http://schemas.openxmlformats.org/officeDocument/2006/relationships/hyperlink" Target="https://schooltv.nl/video-item/wat-is-clickbait-desinformatie-met-sensationele-koppe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jeugdjournaal.nl/artikel/2572412-president-trump-blijft-slapen-bij-de-koning" TargetMode="External"/><Relationship Id="rId3" Type="http://schemas.openxmlformats.org/officeDocument/2006/relationships/image" Target="../media/image17.png"/><Relationship Id="rId7" Type="http://schemas.openxmlformats.org/officeDocument/2006/relationships/hyperlink" Target="https://www.volkskrant.nl/columns-opinie/lezersreacties-in-nederland-ontvangen-we-trump-als-een-koning-hoe-ruggengraatloos-zijn-we-geworden~bdce66b9/" TargetMode="External"/><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hyperlink" Target="https://www.story.nl/royalty/trump-verklapt-details-over-ontbijt-met-koningspaar~55be470"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449" b="9449"/>
          <a:stretch/>
        </p:blipFill>
        <p:spPr>
          <a:xfrm>
            <a:off x="7264400" y="0"/>
            <a:ext cx="4927600" cy="5638800"/>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noProof="0" dirty="0" err="1"/>
              <a:t>Daddy’s</a:t>
            </a:r>
            <a:r>
              <a:rPr lang="nl-NL" noProof="0" dirty="0"/>
              <a:t> home!</a:t>
            </a:r>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92500"/>
          </a:bodyPr>
          <a:lstStyle/>
          <a:p>
            <a:r>
              <a:rPr lang="en-US" dirty="0"/>
              <a:t>Week 27,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167615"/>
            <a:ext cx="5559973" cy="4360827"/>
          </a:xfrm>
        </p:spPr>
        <p:txBody>
          <a:bodyPr>
            <a:normAutofit fontScale="55000" lnSpcReduction="20000"/>
          </a:bodyPr>
          <a:lstStyle/>
          <a:p>
            <a:r>
              <a:rPr lang="nl-NL" dirty="0">
                <a:solidFill>
                  <a:schemeClr val="bg1"/>
                </a:solidFill>
              </a:rPr>
              <a:t>Jij bent de journalist. Schrijf een artikel van minimaal 300 woorden over jouw schooljaar.  Je mag het hele jaar samenvatten of een aantal hoogtepunten als nieuws gebruiken.</a:t>
            </a:r>
          </a:p>
          <a:p>
            <a:r>
              <a:rPr lang="nl-NL" dirty="0">
                <a:solidFill>
                  <a:schemeClr val="accent4"/>
                </a:solidFill>
              </a:rPr>
              <a:t>Bedenk eerst de antwoorden op de “5 W’s en H-vragen”:</a:t>
            </a:r>
          </a:p>
          <a:p>
            <a:pPr marL="342900" indent="-342900">
              <a:buFontTx/>
              <a:buChar char="-"/>
            </a:pPr>
            <a:r>
              <a:rPr lang="nl-NL" dirty="0">
                <a:solidFill>
                  <a:schemeClr val="bg1"/>
                </a:solidFill>
              </a:rPr>
              <a:t>Wie? </a:t>
            </a:r>
            <a:r>
              <a:rPr lang="nl-NL" dirty="0">
                <a:solidFill>
                  <a:schemeClr val="accent4"/>
                </a:solidFill>
              </a:rPr>
              <a:t>Over wie gaat het? Wie spelen er allemaal mee in dit artikel?</a:t>
            </a:r>
          </a:p>
          <a:p>
            <a:pPr marL="342900" indent="-342900">
              <a:buFontTx/>
              <a:buChar char="-"/>
            </a:pPr>
            <a:r>
              <a:rPr lang="nl-NL" dirty="0">
                <a:solidFill>
                  <a:schemeClr val="bg1"/>
                </a:solidFill>
              </a:rPr>
              <a:t>Wat? </a:t>
            </a:r>
            <a:r>
              <a:rPr lang="nl-NL" dirty="0">
                <a:solidFill>
                  <a:schemeClr val="accent4"/>
                </a:solidFill>
              </a:rPr>
              <a:t>Wat gebeurde er precies? Beschrijf dit op jouw manier: wordt het een spannend actieverhaal of een informatief stuk?</a:t>
            </a:r>
          </a:p>
          <a:p>
            <a:pPr marL="342900" indent="-342900">
              <a:buFontTx/>
              <a:buChar char="-"/>
            </a:pPr>
            <a:r>
              <a:rPr lang="nl-NL" dirty="0">
                <a:solidFill>
                  <a:schemeClr val="bg1"/>
                </a:solidFill>
              </a:rPr>
              <a:t>Waar? </a:t>
            </a:r>
            <a:r>
              <a:rPr lang="nl-NL" dirty="0">
                <a:solidFill>
                  <a:schemeClr val="accent4"/>
                </a:solidFill>
              </a:rPr>
              <a:t>Waar speelde het zich allemaal af? Hoe ga je dat beschrijven?</a:t>
            </a:r>
          </a:p>
          <a:p>
            <a:pPr marL="342900" indent="-342900">
              <a:buFontTx/>
              <a:buChar char="-"/>
            </a:pPr>
            <a:r>
              <a:rPr lang="nl-NL" dirty="0">
                <a:solidFill>
                  <a:schemeClr val="bg1"/>
                </a:solidFill>
              </a:rPr>
              <a:t>Wanneer? </a:t>
            </a:r>
            <a:r>
              <a:rPr lang="nl-NL" dirty="0">
                <a:solidFill>
                  <a:schemeClr val="accent4"/>
                </a:solidFill>
              </a:rPr>
              <a:t>Wanneer gebeurde het?</a:t>
            </a:r>
          </a:p>
          <a:p>
            <a:pPr marL="342900" indent="-342900">
              <a:buFontTx/>
              <a:buChar char="-"/>
            </a:pPr>
            <a:r>
              <a:rPr lang="nl-NL" dirty="0">
                <a:solidFill>
                  <a:schemeClr val="bg1"/>
                </a:solidFill>
              </a:rPr>
              <a:t>Waarom? </a:t>
            </a:r>
            <a:r>
              <a:rPr lang="nl-NL" dirty="0">
                <a:solidFill>
                  <a:schemeClr val="accent4"/>
                </a:solidFill>
              </a:rPr>
              <a:t>Waarom was het leuk, spannend, saai, geweldig, superstom of…. En waarom is het belangrijk dat anderen dit te weten komen?</a:t>
            </a:r>
          </a:p>
          <a:p>
            <a:pPr marL="342900" indent="-342900">
              <a:buFontTx/>
              <a:buChar char="-"/>
            </a:pPr>
            <a:r>
              <a:rPr lang="nl-NL" dirty="0">
                <a:solidFill>
                  <a:schemeClr val="bg1"/>
                </a:solidFill>
              </a:rPr>
              <a:t>Hoe? </a:t>
            </a:r>
            <a:r>
              <a:rPr lang="nl-NL" dirty="0">
                <a:solidFill>
                  <a:schemeClr val="accent4"/>
                </a:solidFill>
              </a:rPr>
              <a:t>Hoe gebeurde het? Ging het moeizaam? Was het een makkie?</a:t>
            </a:r>
          </a:p>
          <a:p>
            <a:r>
              <a:rPr lang="nl-NL" dirty="0">
                <a:solidFill>
                  <a:schemeClr val="accent4"/>
                </a:solidFill>
              </a:rPr>
              <a:t>Verzamel alle nieuwsberichten van de klas en maak er een mooie </a:t>
            </a:r>
            <a:r>
              <a:rPr lang="nl-NL" dirty="0" err="1">
                <a:solidFill>
                  <a:schemeClr val="accent4"/>
                </a:solidFill>
              </a:rPr>
              <a:t>eindeschooljaarskrant</a:t>
            </a:r>
            <a:r>
              <a:rPr lang="nl-NL" dirty="0">
                <a:solidFill>
                  <a:schemeClr val="accent4"/>
                </a:solidFill>
              </a:rPr>
              <a:t> van!  </a:t>
            </a:r>
          </a:p>
        </p:txBody>
      </p:sp>
      <p:pic>
        <p:nvPicPr>
          <p:cNvPr id="5" name="Afbeelding 4">
            <a:extLst>
              <a:ext uri="{FF2B5EF4-FFF2-40B4-BE49-F238E27FC236}">
                <a16:creationId xmlns:a16="http://schemas.microsoft.com/office/drawing/2014/main" id="{BA21220F-FFD0-4FBA-ADCD-77CF4A41EE81}"/>
              </a:ext>
            </a:extLst>
          </p:cNvPr>
          <p:cNvPicPr>
            <a:picLocks noChangeAspect="1"/>
          </p:cNvPicPr>
          <p:nvPr/>
        </p:nvPicPr>
        <p:blipFill>
          <a:blip r:embed="rId3"/>
          <a:srcRect l="24192" r="2566"/>
          <a:stretch>
            <a:fillRect/>
          </a:stretch>
        </p:blipFill>
        <p:spPr>
          <a:xfrm>
            <a:off x="6264728" y="1468492"/>
            <a:ext cx="5371773" cy="3143250"/>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Lees samen een aantal artikelen. Welke verschillen en overeenkomsten zijn er? Hebben jullie een mooi schooljaar gehad?</a:t>
            </a:r>
          </a:p>
          <a:p>
            <a:endParaRPr lang="nl-NL" dirty="0">
              <a:solidFill>
                <a:schemeClr val="bg1"/>
              </a:solidFill>
            </a:endParaRPr>
          </a:p>
          <a:p>
            <a:pPr marL="457200" indent="-457200">
              <a:buAutoNum type="arabicParenR"/>
            </a:pPr>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8FAEA01-8327-1C5B-66A0-1A976827D575}"/>
              </a:ext>
            </a:extLst>
          </p:cNvPr>
          <p:cNvSpPr>
            <a:spLocks noGrp="1"/>
          </p:cNvSpPr>
          <p:nvPr>
            <p:ph type="body" sz="quarter" idx="11"/>
          </p:nvPr>
        </p:nvSpPr>
        <p:spPr/>
        <p:txBody>
          <a:bodyPr/>
          <a:lstStyle/>
          <a:p>
            <a:r>
              <a:rPr lang="nl-NL" dirty="0">
                <a:solidFill>
                  <a:schemeClr val="bg1"/>
                </a:solidFill>
              </a:rPr>
              <a:t>Oh… nog even dit</a:t>
            </a:r>
          </a:p>
          <a:p>
            <a:endParaRPr lang="nl-NL" dirty="0"/>
          </a:p>
        </p:txBody>
      </p:sp>
      <p:sp>
        <p:nvSpPr>
          <p:cNvPr id="3" name="Tijdelijke aanduiding voor tekst 2">
            <a:extLst>
              <a:ext uri="{FF2B5EF4-FFF2-40B4-BE49-F238E27FC236}">
                <a16:creationId xmlns:a16="http://schemas.microsoft.com/office/drawing/2014/main" id="{FF8D9CA2-2C75-5B8B-5840-669FA2AF54DA}"/>
              </a:ext>
            </a:extLst>
          </p:cNvPr>
          <p:cNvSpPr>
            <a:spLocks noGrp="1"/>
          </p:cNvSpPr>
          <p:nvPr>
            <p:ph type="body" sz="quarter" idx="12"/>
          </p:nvPr>
        </p:nvSpPr>
        <p:spPr/>
        <p:txBody>
          <a:bodyPr/>
          <a:lstStyle/>
          <a:p>
            <a:pPr marL="342900" indent="-342900">
              <a:buFontTx/>
              <a:buChar char="-"/>
            </a:pPr>
            <a:r>
              <a:rPr lang="nl-NL" dirty="0">
                <a:solidFill>
                  <a:schemeClr val="bg1"/>
                </a:solidFill>
              </a:rPr>
              <a:t>als je in het zuiden van Nederland woont: </a:t>
            </a:r>
            <a:r>
              <a:rPr lang="nl-NL" dirty="0">
                <a:solidFill>
                  <a:schemeClr val="accent4"/>
                </a:solidFill>
              </a:rPr>
              <a:t>we wensen je een hele fijne vakantie!!! Denk aan je on/offline balans!</a:t>
            </a:r>
          </a:p>
          <a:p>
            <a:pPr marL="342900" indent="-342900">
              <a:buFontTx/>
              <a:buChar char="-"/>
            </a:pPr>
            <a:r>
              <a:rPr lang="nl-NL" dirty="0">
                <a:solidFill>
                  <a:schemeClr val="bg1"/>
                </a:solidFill>
              </a:rPr>
              <a:t>Als je in het midden of noorden van Nederland woont: </a:t>
            </a:r>
            <a:r>
              <a:rPr lang="nl-NL" dirty="0">
                <a:solidFill>
                  <a:schemeClr val="accent4"/>
                </a:solidFill>
              </a:rPr>
              <a:t>tot volgende week! Dan doen we de laatste Mediabegrip-les van dit schooljaar.</a:t>
            </a:r>
          </a:p>
          <a:p>
            <a:endParaRPr lang="nl-NL" dirty="0"/>
          </a:p>
        </p:txBody>
      </p:sp>
    </p:spTree>
    <p:extLst>
      <p:ext uri="{BB962C8B-B14F-4D97-AF65-F5344CB8AC3E}">
        <p14:creationId xmlns:p14="http://schemas.microsoft.com/office/powerpoint/2010/main" val="1544339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Het is je recht!</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85000" lnSpcReduction="10000"/>
          </a:bodyPr>
          <a:lstStyle/>
          <a:p>
            <a:r>
              <a:rPr lang="nl-NL" dirty="0"/>
              <a:t>In Nederland hebben we Persvrijheid, dat betekent: “De overheid mag zich in Nederland niet bemoeien met wat mensen zeggen of schrijven (persvrijheid). Iedereen mag zeggen en schrijven wat hij wil. Zolang het niet in strijd is met de wet.” (bron: </a:t>
            </a:r>
            <a:r>
              <a:rPr lang="nl-NL" dirty="0">
                <a:solidFill>
                  <a:schemeClr val="bg1"/>
                </a:solidFill>
                <a:hlinkClick r:id="rId3">
                  <a:extLst>
                    <a:ext uri="{A12FA001-AC4F-418D-AE19-62706E023703}">
                      <ahyp:hlinkClr xmlns:ahyp="http://schemas.microsoft.com/office/drawing/2018/hyperlinkcolor" val="tx"/>
                    </a:ext>
                  </a:extLst>
                </a:hlinkClick>
              </a:rPr>
              <a:t>www.rijksoverheid.nl</a:t>
            </a:r>
            <a:r>
              <a:rPr lang="nl-NL" dirty="0"/>
              <a:t>)</a:t>
            </a:r>
          </a:p>
          <a:p>
            <a:r>
              <a:rPr lang="nl-NL" dirty="0"/>
              <a:t>Door de komst van </a:t>
            </a:r>
            <a:r>
              <a:rPr lang="nl-NL" dirty="0" err="1"/>
              <a:t>social</a:t>
            </a:r>
            <a:r>
              <a:rPr lang="nl-NL" dirty="0"/>
              <a:t> media kan iedereen tegenwoordig zijn mening op een platform publiceren. Ook hiervoor geldt dat je je daarbij wel aan de wet moet houden en je niet zomaar alles mag roepen. Maar dat gebeurt wel. </a:t>
            </a:r>
          </a:p>
        </p:txBody>
      </p:sp>
      <p:sp>
        <p:nvSpPr>
          <p:cNvPr id="6" name="Ovaal 5" descr="Jonge vrouw die denkt">
            <a:extLst>
              <a:ext uri="{FF2B5EF4-FFF2-40B4-BE49-F238E27FC236}">
                <a16:creationId xmlns:a16="http://schemas.microsoft.com/office/drawing/2014/main" id="{F6BFC2B4-0238-38BD-782E-8C9284917927}"/>
              </a:ext>
            </a:extLst>
          </p:cNvPr>
          <p:cNvSpPr/>
          <p:nvPr/>
        </p:nvSpPr>
        <p:spPr>
          <a:xfrm>
            <a:off x="8176665" y="1743070"/>
            <a:ext cx="3468414" cy="226138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50385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E7BC6-0F14-AE65-902C-19B33C48F10A}"/>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A0FE2B4-31FE-4958-E4AB-3DEF5212B70B}"/>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8351480A-DD52-A216-0496-82A95D6A437E}"/>
              </a:ext>
            </a:extLst>
          </p:cNvPr>
          <p:cNvSpPr>
            <a:spLocks noGrp="1"/>
          </p:cNvSpPr>
          <p:nvPr>
            <p:ph type="body" sz="quarter" idx="12"/>
          </p:nvPr>
        </p:nvSpPr>
        <p:spPr>
          <a:xfrm>
            <a:off x="609599" y="1406737"/>
            <a:ext cx="10239009" cy="4226807"/>
          </a:xfrm>
        </p:spPr>
        <p:txBody>
          <a:bodyPr>
            <a:normAutofit/>
          </a:bodyPr>
          <a:lstStyle/>
          <a:p>
            <a:r>
              <a:rPr lang="nl-NL" dirty="0"/>
              <a:t>Bekijk het fragment uit “</a:t>
            </a:r>
            <a:r>
              <a:rPr lang="nl-NL" dirty="0">
                <a:solidFill>
                  <a:schemeClr val="accent2">
                    <a:lumMod val="40000"/>
                    <a:lumOff val="60000"/>
                  </a:schemeClr>
                </a:solidFill>
                <a:hlinkClick r:id="rId3">
                  <a:extLst>
                    <a:ext uri="{A12FA001-AC4F-418D-AE19-62706E023703}">
                      <ahyp:hlinkClr xmlns:ahyp="http://schemas.microsoft.com/office/drawing/2018/hyperlinkcolor" val="tx"/>
                    </a:ext>
                  </a:extLst>
                </a:hlinkClick>
              </a:rPr>
              <a:t>Parels voor de zwijnen</a:t>
            </a:r>
            <a:r>
              <a:rPr lang="nl-NL" dirty="0"/>
              <a:t>” (Aflevering 2 seizoen 1 van 25:58 tot 30:45) en bespreek de volgende vragen.</a:t>
            </a:r>
          </a:p>
          <a:p>
            <a:r>
              <a:rPr lang="nl-NL" dirty="0">
                <a:solidFill>
                  <a:schemeClr val="bg1"/>
                </a:solidFill>
              </a:rPr>
              <a:t>Kun je begrip opbrengen voor Jan?</a:t>
            </a:r>
          </a:p>
          <a:p>
            <a:r>
              <a:rPr lang="nl-NL" dirty="0">
                <a:solidFill>
                  <a:schemeClr val="bg1"/>
                </a:solidFill>
              </a:rPr>
              <a:t>Hoe had Jan dit kunnen voorkomen?</a:t>
            </a:r>
          </a:p>
          <a:p>
            <a:r>
              <a:rPr lang="nl-NL" dirty="0">
                <a:solidFill>
                  <a:schemeClr val="bg1"/>
                </a:solidFill>
              </a:rPr>
              <a:t>Wat vind je van de straf die hij heeft gekregen?</a:t>
            </a:r>
          </a:p>
          <a:p>
            <a:endParaRPr lang="nl-NL" dirty="0">
              <a:solidFill>
                <a:schemeClr val="bg1"/>
              </a:solidFill>
            </a:endParaRPr>
          </a:p>
          <a:p>
            <a:r>
              <a:rPr lang="nl-NL" dirty="0">
                <a:solidFill>
                  <a:schemeClr val="bg1"/>
                </a:solidFill>
              </a:rPr>
              <a:t>Bespreek ook de stelling op de volgende dia.</a:t>
            </a:r>
          </a:p>
          <a:p>
            <a:endParaRPr lang="nl-NL" dirty="0">
              <a:solidFill>
                <a:schemeClr val="bg1"/>
              </a:solidFill>
            </a:endParaRPr>
          </a:p>
          <a:p>
            <a:endParaRPr lang="nl-NL" dirty="0">
              <a:solidFill>
                <a:schemeClr val="tx1"/>
              </a:solidFill>
            </a:endParaRPr>
          </a:p>
        </p:txBody>
      </p:sp>
      <p:pic>
        <p:nvPicPr>
          <p:cNvPr id="4" name="Afbeelding 3">
            <a:extLst>
              <a:ext uri="{FF2B5EF4-FFF2-40B4-BE49-F238E27FC236}">
                <a16:creationId xmlns:a16="http://schemas.microsoft.com/office/drawing/2014/main" id="{D0B69DBB-DAF9-DB9E-3CC2-38DEC7A65A33}"/>
              </a:ext>
            </a:extLst>
          </p:cNvPr>
          <p:cNvPicPr>
            <a:picLocks noChangeAspect="1"/>
          </p:cNvPicPr>
          <p:nvPr/>
        </p:nvPicPr>
        <p:blipFill>
          <a:blip r:embed="rId4"/>
          <a:stretch>
            <a:fillRect/>
          </a:stretch>
        </p:blipFill>
        <p:spPr>
          <a:xfrm>
            <a:off x="6811622" y="1980374"/>
            <a:ext cx="5124648" cy="3079531"/>
          </a:xfrm>
          <a:prstGeom prst="rect">
            <a:avLst/>
          </a:prstGeom>
        </p:spPr>
      </p:pic>
    </p:spTree>
    <p:extLst>
      <p:ext uri="{BB962C8B-B14F-4D97-AF65-F5344CB8AC3E}">
        <p14:creationId xmlns:p14="http://schemas.microsoft.com/office/powerpoint/2010/main" val="420080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406737"/>
            <a:ext cx="10239009" cy="4226807"/>
          </a:xfrm>
        </p:spPr>
        <p:txBody>
          <a:bodyPr>
            <a:normAutofit/>
          </a:bodyPr>
          <a:lstStyle/>
          <a:p>
            <a:pPr algn="ctr"/>
            <a:endParaRPr lang="nl-NL" dirty="0">
              <a:solidFill>
                <a:schemeClr val="bg1"/>
              </a:solidFill>
            </a:endParaRPr>
          </a:p>
          <a:p>
            <a:pPr algn="ctr"/>
            <a:endParaRPr lang="nl-NL" dirty="0">
              <a:solidFill>
                <a:schemeClr val="bg1"/>
              </a:solidFill>
            </a:endParaRPr>
          </a:p>
          <a:p>
            <a:pPr algn="ctr"/>
            <a:r>
              <a:rPr lang="nl-NL" dirty="0">
                <a:solidFill>
                  <a:schemeClr val="bg1"/>
                </a:solidFill>
              </a:rPr>
              <a:t>“Online onwaarheden verspreiden en bedreigingen uiten zouden veel vaker en harder gestraft moeten worden.”</a:t>
            </a:r>
          </a:p>
          <a:p>
            <a:endParaRPr lang="nl-NL" dirty="0">
              <a:solidFill>
                <a:schemeClr val="tx1"/>
              </a:solidFill>
            </a:endParaRPr>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4" name="Traan 3">
            <a:extLst>
              <a:ext uri="{FF2B5EF4-FFF2-40B4-BE49-F238E27FC236}">
                <a16:creationId xmlns:a16="http://schemas.microsoft.com/office/drawing/2014/main" id="{01BE7972-BB07-155A-6B0A-543DCE4706EC}"/>
              </a:ext>
            </a:extLst>
          </p:cNvPr>
          <p:cNvSpPr/>
          <p:nvPr/>
        </p:nvSpPr>
        <p:spPr>
          <a:xfrm>
            <a:off x="10340630" y="0"/>
            <a:ext cx="1851370" cy="1860331"/>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512272"/>
            <a:ext cx="11026902" cy="5065987"/>
          </a:xfrm>
        </p:spPr>
        <p:txBody>
          <a:bodyPr>
            <a:normAutofit fontScale="70000" lnSpcReduction="20000"/>
          </a:bodyPr>
          <a:lstStyle/>
          <a:p>
            <a:r>
              <a:rPr lang="nl-NL" dirty="0"/>
              <a:t>Hoi,</a:t>
            </a:r>
          </a:p>
          <a:p>
            <a:r>
              <a:rPr lang="nl-NL" dirty="0"/>
              <a:t>Nou, dat was me wel het weekje, zeg. Half Nederland afgesloten door die NAVO-top en het bezoek van Donald </a:t>
            </a:r>
            <a:r>
              <a:rPr lang="nl-NL" dirty="0" err="1"/>
              <a:t>Trump</a:t>
            </a:r>
            <a:r>
              <a:rPr lang="nl-NL" dirty="0"/>
              <a:t>. Ongelooflijk wat ik daar allemaal over voorbij heb zien en horen komen.</a:t>
            </a:r>
          </a:p>
          <a:p>
            <a:r>
              <a:rPr lang="nl-NL" dirty="0"/>
              <a:t>Donald </a:t>
            </a:r>
            <a:r>
              <a:rPr lang="nl-NL" dirty="0" err="1"/>
              <a:t>Trump</a:t>
            </a:r>
            <a:r>
              <a:rPr lang="nl-NL" dirty="0"/>
              <a:t> vanavond </a:t>
            </a:r>
            <a:r>
              <a:rPr lang="nl-NL" dirty="0">
                <a:hlinkClick r:id="rId4"/>
              </a:rPr>
              <a:t>verwacht</a:t>
            </a:r>
            <a:r>
              <a:rPr lang="nl-NL" dirty="0"/>
              <a:t> in Nederland, Donald </a:t>
            </a:r>
            <a:r>
              <a:rPr lang="nl-NL" dirty="0" err="1"/>
              <a:t>Trump</a:t>
            </a:r>
            <a:r>
              <a:rPr lang="nl-NL" dirty="0"/>
              <a:t> </a:t>
            </a:r>
            <a:r>
              <a:rPr lang="nl-NL" dirty="0">
                <a:hlinkClick r:id="rId5"/>
              </a:rPr>
              <a:t>aangekomen</a:t>
            </a:r>
            <a:r>
              <a:rPr lang="nl-NL" dirty="0"/>
              <a:t> in Nederland, Donald </a:t>
            </a:r>
            <a:r>
              <a:rPr lang="nl-NL" dirty="0" err="1"/>
              <a:t>Trump</a:t>
            </a:r>
            <a:r>
              <a:rPr lang="nl-NL" dirty="0"/>
              <a:t> gespot </a:t>
            </a:r>
            <a:r>
              <a:rPr lang="nl-NL" dirty="0">
                <a:hlinkClick r:id="rId6"/>
              </a:rPr>
              <a:t>op de snelweg</a:t>
            </a:r>
            <a:r>
              <a:rPr lang="nl-NL" dirty="0"/>
              <a:t>, Donald </a:t>
            </a:r>
            <a:r>
              <a:rPr lang="nl-NL" dirty="0" err="1"/>
              <a:t>Trump</a:t>
            </a:r>
            <a:r>
              <a:rPr lang="nl-NL" dirty="0"/>
              <a:t> </a:t>
            </a:r>
            <a:r>
              <a:rPr lang="nl-NL" dirty="0">
                <a:hlinkClick r:id="rId7"/>
              </a:rPr>
              <a:t>logeert</a:t>
            </a:r>
            <a:r>
              <a:rPr lang="nl-NL" dirty="0"/>
              <a:t> bij de koning (waar ik ook veel </a:t>
            </a:r>
            <a:r>
              <a:rPr lang="nl-NL" dirty="0">
                <a:hlinkClick r:id="rId8"/>
              </a:rPr>
              <a:t>grappige video’s en </a:t>
            </a:r>
            <a:r>
              <a:rPr lang="nl-NL" dirty="0" err="1">
                <a:hlinkClick r:id="rId8"/>
              </a:rPr>
              <a:t>memes</a:t>
            </a:r>
            <a:r>
              <a:rPr lang="nl-NL" dirty="0">
                <a:hlinkClick r:id="rId8"/>
              </a:rPr>
              <a:t> </a:t>
            </a:r>
            <a:r>
              <a:rPr lang="nl-NL" dirty="0"/>
              <a:t>van gezien heb, trouwens.), Donald </a:t>
            </a:r>
            <a:r>
              <a:rPr lang="nl-NL" dirty="0" err="1"/>
              <a:t>Trump</a:t>
            </a:r>
            <a:r>
              <a:rPr lang="nl-NL" dirty="0"/>
              <a:t> </a:t>
            </a:r>
            <a:r>
              <a:rPr lang="nl-NL" dirty="0">
                <a:hlinkClick r:id="rId9"/>
              </a:rPr>
              <a:t>eet hagelslag </a:t>
            </a:r>
            <a:r>
              <a:rPr lang="nl-NL" dirty="0"/>
              <a:t>bij zijn ontbijt, Donald </a:t>
            </a:r>
            <a:r>
              <a:rPr lang="nl-NL" dirty="0" err="1"/>
              <a:t>Trump</a:t>
            </a:r>
            <a:r>
              <a:rPr lang="nl-NL" dirty="0"/>
              <a:t> </a:t>
            </a:r>
            <a:r>
              <a:rPr lang="nl-NL" dirty="0">
                <a:hlinkClick r:id="rId10"/>
              </a:rPr>
              <a:t>kent Geert Wilders </a:t>
            </a:r>
            <a:r>
              <a:rPr lang="nl-NL" dirty="0"/>
              <a:t>niet, </a:t>
            </a:r>
            <a:r>
              <a:rPr lang="nl-NL" dirty="0" err="1"/>
              <a:t>Trump</a:t>
            </a:r>
            <a:r>
              <a:rPr lang="nl-NL" dirty="0"/>
              <a:t> wordt </a:t>
            </a:r>
            <a:r>
              <a:rPr lang="nl-NL" dirty="0" err="1">
                <a:hlinkClick r:id="rId11"/>
              </a:rPr>
              <a:t>Daddy</a:t>
            </a:r>
            <a:r>
              <a:rPr lang="nl-NL" dirty="0"/>
              <a:t> genoemd door Rutte, Donald </a:t>
            </a:r>
            <a:r>
              <a:rPr lang="nl-NL" dirty="0" err="1"/>
              <a:t>Trump</a:t>
            </a:r>
            <a:r>
              <a:rPr lang="nl-NL" dirty="0"/>
              <a:t> </a:t>
            </a:r>
            <a:r>
              <a:rPr lang="nl-NL" dirty="0">
                <a:hlinkClick r:id="rId12"/>
              </a:rPr>
              <a:t>weer vertrokken </a:t>
            </a:r>
            <a:r>
              <a:rPr lang="nl-NL" dirty="0"/>
              <a:t>vanaf Schiphol en ga zo maar door… </a:t>
            </a:r>
          </a:p>
          <a:p>
            <a:r>
              <a:rPr lang="nl-NL" dirty="0"/>
              <a:t>Alles wat er gebeurde met en rondom de Amerikaanse president was in het nieuws. En toen maakte </a:t>
            </a:r>
            <a:r>
              <a:rPr lang="nl-NL" dirty="0" err="1"/>
              <a:t>Trump</a:t>
            </a:r>
            <a:r>
              <a:rPr lang="nl-NL" dirty="0"/>
              <a:t> zelf ook nog de “</a:t>
            </a:r>
            <a:r>
              <a:rPr lang="nl-NL" dirty="0" err="1">
                <a:hlinkClick r:id="rId13"/>
              </a:rPr>
              <a:t>aftermovie</a:t>
            </a:r>
            <a:r>
              <a:rPr lang="nl-NL" dirty="0"/>
              <a:t>” waarin hij nog eens zijn “koosnaampje” </a:t>
            </a:r>
            <a:r>
              <a:rPr lang="nl-NL" dirty="0" err="1"/>
              <a:t>Daddy</a:t>
            </a:r>
            <a:r>
              <a:rPr lang="nl-NL" dirty="0"/>
              <a:t> terug liet komen.</a:t>
            </a:r>
          </a:p>
          <a:p>
            <a:r>
              <a:rPr lang="nl-NL" dirty="0"/>
              <a:t>Is het nu echt zo bijzonder dat die man een paar dagen in Nederland was? Blijkbaar wel. Ik snap dat hij een heel machtig man is en dat er veel van hem afhangt, maar ik vond dit wel wat overdreven…</a:t>
            </a:r>
          </a:p>
          <a:p>
            <a:r>
              <a:rPr lang="nl-NL" dirty="0"/>
              <a:t>Wie bepaalt er eigenlijk wat er allemaal in het nieuws komt?  En waarom is het soms per site of krant verschillend?</a:t>
            </a:r>
          </a:p>
          <a:p>
            <a:r>
              <a:rPr lang="nl-NL" dirty="0"/>
              <a:t>Groetjes,</a:t>
            </a:r>
          </a:p>
          <a:p>
            <a:r>
              <a:rPr lang="nl-NL" dirty="0"/>
              <a:t>Melle!</a:t>
            </a:r>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296807"/>
            <a:ext cx="6684580" cy="5019909"/>
          </a:xfrm>
        </p:spPr>
        <p:txBody>
          <a:bodyPr>
            <a:normAutofit fontScale="47500" lnSpcReduction="20000"/>
          </a:bodyPr>
          <a:lstStyle/>
          <a:p>
            <a:r>
              <a:rPr lang="nl-NL" b="1" dirty="0"/>
              <a:t>NAVO-top in Den Haag, Donald </a:t>
            </a:r>
            <a:r>
              <a:rPr lang="nl-NL" b="1" dirty="0" err="1"/>
              <a:t>Trump</a:t>
            </a:r>
            <a:r>
              <a:rPr lang="nl-NL" b="1" dirty="0"/>
              <a:t> bezoekt Nederland</a:t>
            </a:r>
          </a:p>
          <a:p>
            <a:r>
              <a:rPr lang="nl-NL" dirty="0"/>
              <a:t>Van </a:t>
            </a:r>
            <a:r>
              <a:rPr lang="nl-NL" dirty="0">
                <a:hlinkClick r:id="rId3"/>
              </a:rPr>
              <a:t>rijksoverheid.nl</a:t>
            </a:r>
            <a:r>
              <a:rPr lang="nl-NL" dirty="0"/>
              <a:t>:</a:t>
            </a:r>
          </a:p>
          <a:p>
            <a:r>
              <a:rPr lang="nl-NL" dirty="0"/>
              <a:t>“Nederland organiseerde voor de 1e keer sinds de oprichting van de NAVO in 1949 een NAVO-top. Tijdens de top nam de NAVO beslissingen die belangrijk zijn voor de wereldwijde vrede en veiligheid. Zeker in deze tijden, met veel conflicten in de wereld. Denk bijvoorbeeld aan de oorlog in Oekraïne.”</a:t>
            </a:r>
          </a:p>
          <a:p>
            <a:r>
              <a:rPr lang="nl-NL" dirty="0"/>
              <a:t>Van </a:t>
            </a:r>
            <a:r>
              <a:rPr lang="nl-NL" dirty="0">
                <a:hlinkClick r:id="rId4"/>
              </a:rPr>
              <a:t>jeugdjournaal.nl</a:t>
            </a:r>
            <a:r>
              <a:rPr lang="nl-NL" dirty="0"/>
              <a:t>:</a:t>
            </a:r>
          </a:p>
          <a:p>
            <a:r>
              <a:rPr lang="nl-NL" dirty="0"/>
              <a:t>“Ieder jaar komen de 32 landen van de NAVO samen voor een vergadering. De leiders van die landen maken dan afspraken over vrede, veiligheid en het leger. Dit jaar is die vergadering in Nederland, in Den Haag. Het is de eerste keer dat Nederland het organiseert. (…)</a:t>
            </a:r>
          </a:p>
          <a:p>
            <a:r>
              <a:rPr lang="nl-NL" dirty="0"/>
              <a:t>Maar er is gedoe binnen de club van NAVO-landen. Ze hebben aan elkaar beloofd om een bepaald bedrag aan het leger uit te geven, maar veel landen komen die afspraak niet na. Ze geven minder geld uit. Sommige leiders vinden de NAVO daardoor niet sterk genoeg. (…)</a:t>
            </a:r>
          </a:p>
          <a:p>
            <a:r>
              <a:rPr lang="nl-NL" dirty="0"/>
              <a:t>Vooral de Amerikaanse president </a:t>
            </a:r>
            <a:r>
              <a:rPr lang="nl-NL" dirty="0" err="1"/>
              <a:t>Trump</a:t>
            </a:r>
            <a:r>
              <a:rPr lang="nl-NL" dirty="0"/>
              <a:t> is er boos over. Hij dreigt zelfs dat Amerika niet meer wil helpen, als landen zich niet aan de afspraak houden.”</a:t>
            </a:r>
          </a:p>
          <a:p>
            <a:r>
              <a:rPr lang="nl-NL" dirty="0"/>
              <a:t>En zo waren er nog vele berichten in de media over deze belangrijke NAVO-top, zoals de screenshot hiernaast al laat zien. De screenshot is een afbeelding van het resultaat van alle nieuwsartikelen met de zoekterm “NAVO” op de website van het Jeugdjournaal. Al de resultaten zijn van de afgelopen weken en handelen over de NAVO-top en het bezoek van Donald </a:t>
            </a:r>
            <a:r>
              <a:rPr lang="nl-NL" dirty="0" err="1"/>
              <a:t>Trump</a:t>
            </a:r>
            <a:r>
              <a:rPr lang="nl-NL" dirty="0"/>
              <a:t>.</a:t>
            </a:r>
          </a:p>
          <a:p>
            <a:r>
              <a:rPr lang="nl-NL" dirty="0"/>
              <a:t>Waarom is dat zo’n groot nieuws?</a:t>
            </a:r>
          </a:p>
        </p:txBody>
      </p:sp>
      <p:pic>
        <p:nvPicPr>
          <p:cNvPr id="6" name="Afbeelding 5">
            <a:extLst>
              <a:ext uri="{FF2B5EF4-FFF2-40B4-BE49-F238E27FC236}">
                <a16:creationId xmlns:a16="http://schemas.microsoft.com/office/drawing/2014/main" id="{85377ACE-52EA-1934-9628-A3E3427121FC}"/>
              </a:ext>
            </a:extLst>
          </p:cNvPr>
          <p:cNvPicPr>
            <a:picLocks noChangeAspect="1"/>
          </p:cNvPicPr>
          <p:nvPr/>
        </p:nvPicPr>
        <p:blipFill>
          <a:blip r:embed="rId5"/>
          <a:srcRect b="15598"/>
          <a:stretch>
            <a:fillRect/>
          </a:stretch>
        </p:blipFill>
        <p:spPr>
          <a:xfrm>
            <a:off x="7436908" y="504499"/>
            <a:ext cx="3502434" cy="5118536"/>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518136"/>
            <a:ext cx="6653049" cy="4798582"/>
          </a:xfrm>
        </p:spPr>
        <p:txBody>
          <a:bodyPr>
            <a:normAutofit fontScale="85000" lnSpcReduction="10000"/>
          </a:bodyPr>
          <a:lstStyle/>
          <a:p>
            <a:r>
              <a:rPr lang="nl-NL" sz="1800" dirty="0"/>
              <a:t>Een aantal redenen:</a:t>
            </a:r>
          </a:p>
          <a:p>
            <a:pPr marL="285750" indent="-285750">
              <a:buFontTx/>
              <a:buChar char="-"/>
            </a:pPr>
            <a:r>
              <a:rPr lang="nl-NL" sz="1800" dirty="0"/>
              <a:t>Deze NAVO-top was erg belangrijk, omdat het ging over de veiligheid in de wereld.</a:t>
            </a:r>
          </a:p>
          <a:p>
            <a:pPr marL="285750" indent="-285750">
              <a:buFontTx/>
              <a:buChar char="-"/>
            </a:pPr>
            <a:r>
              <a:rPr lang="nl-NL" sz="1800" dirty="0"/>
              <a:t>Het was voor het eerst dat zo’n belangrijke vergadering in Nederland gehouden werd.</a:t>
            </a:r>
          </a:p>
          <a:p>
            <a:pPr marL="285750" indent="-285750">
              <a:buFontTx/>
              <a:buChar char="-"/>
            </a:pPr>
            <a:r>
              <a:rPr lang="nl-NL" sz="1800" dirty="0"/>
              <a:t>De top had behoorlijk wat impact op het leven in Nederland, zo gingen er bijvoorbeeld </a:t>
            </a:r>
            <a:r>
              <a:rPr lang="nl-NL" sz="1800" dirty="0">
                <a:hlinkClick r:id="rId3"/>
              </a:rPr>
              <a:t>scholen dicht </a:t>
            </a:r>
            <a:r>
              <a:rPr lang="nl-NL" sz="1800" dirty="0"/>
              <a:t>en werden er </a:t>
            </a:r>
            <a:r>
              <a:rPr lang="nl-NL" sz="1800" dirty="0">
                <a:hlinkClick r:id="rId4"/>
              </a:rPr>
              <a:t>snelwegen afgesloten</a:t>
            </a:r>
            <a:r>
              <a:rPr lang="nl-NL" sz="1800" dirty="0"/>
              <a:t>.</a:t>
            </a:r>
          </a:p>
          <a:p>
            <a:pPr marL="285750" indent="-285750">
              <a:buFontTx/>
              <a:buChar char="-"/>
            </a:pPr>
            <a:r>
              <a:rPr lang="nl-NL" sz="1800" dirty="0"/>
              <a:t>Donald </a:t>
            </a:r>
            <a:r>
              <a:rPr lang="nl-NL" sz="1800" dirty="0" err="1"/>
              <a:t>Trump</a:t>
            </a:r>
            <a:r>
              <a:rPr lang="nl-NL" sz="1800" dirty="0"/>
              <a:t> is erg beroemd, machtig en belangrijk in de politiek. Hij heeft veel invloed op de situatie in de wereld. Bovendien is hij behoorlijk controversieel. Dat zorgt dat men hem goed volgt en al zijn acties breed uitgemeten worden in de pers.</a:t>
            </a:r>
          </a:p>
          <a:p>
            <a:endParaRPr lang="nl-NL" sz="1800" dirty="0"/>
          </a:p>
          <a:p>
            <a:endParaRPr lang="nl-NL" sz="1800" dirty="0"/>
          </a:p>
          <a:p>
            <a:pPr marL="285750" indent="-285750">
              <a:buFontTx/>
              <a:buChar char="-"/>
            </a:pPr>
            <a:endParaRPr lang="nl-NL" sz="1800" dirty="0"/>
          </a:p>
          <a:p>
            <a:endParaRPr lang="nl-NL" sz="1800" dirty="0"/>
          </a:p>
        </p:txBody>
      </p:sp>
      <p:pic>
        <p:nvPicPr>
          <p:cNvPr id="4" name="Afbeelding 3">
            <a:extLst>
              <a:ext uri="{FF2B5EF4-FFF2-40B4-BE49-F238E27FC236}">
                <a16:creationId xmlns:a16="http://schemas.microsoft.com/office/drawing/2014/main" id="{BBB2C34E-B64C-FD6D-90AD-0421553E9A26}"/>
              </a:ext>
            </a:extLst>
          </p:cNvPr>
          <p:cNvPicPr>
            <a:picLocks noChangeAspect="1"/>
          </p:cNvPicPr>
          <p:nvPr/>
        </p:nvPicPr>
        <p:blipFill>
          <a:blip r:embed="rId5"/>
          <a:srcRect l="11468" t="-658" r="12421" b="658"/>
          <a:stretch>
            <a:fillRect/>
          </a:stretch>
        </p:blipFill>
        <p:spPr>
          <a:xfrm>
            <a:off x="7262648" y="1832741"/>
            <a:ext cx="4319753" cy="3192517"/>
          </a:xfrm>
          <a:prstGeom prst="rect">
            <a:avLst/>
          </a:prstGeom>
        </p:spPr>
      </p:pic>
      <p:sp>
        <p:nvSpPr>
          <p:cNvPr id="5" name="Tekstvak 4">
            <a:extLst>
              <a:ext uri="{FF2B5EF4-FFF2-40B4-BE49-F238E27FC236}">
                <a16:creationId xmlns:a16="http://schemas.microsoft.com/office/drawing/2014/main" id="{708847B6-6DA5-E8F8-8D61-C9A3D50A9D05}"/>
              </a:ext>
            </a:extLst>
          </p:cNvPr>
          <p:cNvSpPr txBox="1"/>
          <p:nvPr/>
        </p:nvSpPr>
        <p:spPr>
          <a:xfrm>
            <a:off x="9942786" y="5109031"/>
            <a:ext cx="3657600" cy="230832"/>
          </a:xfrm>
          <a:prstGeom prst="rect">
            <a:avLst/>
          </a:prstGeom>
          <a:noFill/>
        </p:spPr>
        <p:txBody>
          <a:bodyPr wrap="square" rtlCol="0">
            <a:spAutoFit/>
          </a:bodyPr>
          <a:lstStyle/>
          <a:p>
            <a:r>
              <a:rPr lang="nl-NL" sz="900" dirty="0"/>
              <a:t>Bron afbeelding: </a:t>
            </a:r>
            <a:r>
              <a:rPr lang="nl-NL" sz="900" dirty="0">
                <a:hlinkClick r:id="rId6"/>
              </a:rPr>
              <a:t>nos.nl</a:t>
            </a:r>
            <a:endParaRPr lang="nl-NL" sz="900" dirty="0"/>
          </a:p>
        </p:txBody>
      </p:sp>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FF80C-7D75-105B-E846-1B8A253E8EF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08DE24-2381-FE70-F850-D6AC13EA2DCB}"/>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4131BDD9-AEAE-8FC1-95D7-3EB72E0AE4AA}"/>
              </a:ext>
            </a:extLst>
          </p:cNvPr>
          <p:cNvSpPr>
            <a:spLocks noGrp="1"/>
          </p:cNvSpPr>
          <p:nvPr>
            <p:ph type="body" sz="quarter" idx="12"/>
          </p:nvPr>
        </p:nvSpPr>
        <p:spPr>
          <a:xfrm>
            <a:off x="609599" y="1518136"/>
            <a:ext cx="5591504" cy="2675491"/>
          </a:xfrm>
        </p:spPr>
        <p:txBody>
          <a:bodyPr>
            <a:normAutofit fontScale="62500" lnSpcReduction="20000"/>
          </a:bodyPr>
          <a:lstStyle/>
          <a:p>
            <a:r>
              <a:rPr lang="nl-NL" sz="1800" dirty="0"/>
              <a:t>En dat maakt dus nieuws, want:</a:t>
            </a:r>
          </a:p>
          <a:p>
            <a:pPr marL="285750" indent="-285750">
              <a:buFontTx/>
              <a:buChar char="-"/>
            </a:pPr>
            <a:r>
              <a:rPr lang="nl-NL" sz="1800" dirty="0"/>
              <a:t>Wij hebben er belang bij om hierover te horen.</a:t>
            </a:r>
          </a:p>
          <a:p>
            <a:pPr marL="285750" indent="-285750">
              <a:buFontTx/>
              <a:buChar char="-"/>
            </a:pPr>
            <a:r>
              <a:rPr lang="nl-NL" sz="1800" dirty="0"/>
              <a:t>Het is bijzonder (gewone dingen komen niet in het nieuws, alles in het nieuws is een uitzondering).</a:t>
            </a:r>
          </a:p>
          <a:p>
            <a:pPr marL="285750" indent="-285750">
              <a:buFontTx/>
              <a:buChar char="-"/>
            </a:pPr>
            <a:r>
              <a:rPr lang="nl-NL" sz="1800" dirty="0"/>
              <a:t>Het is interessant voor veel mensen.</a:t>
            </a:r>
          </a:p>
          <a:p>
            <a:r>
              <a:rPr lang="nl-NL" sz="1800" dirty="0"/>
              <a:t>Maar wat we te zien krijgen en hoe het gebracht wordt kan verschillen. De krant De Volkskrant brengt nieuws anders (en soms ook ander nieuws) dan bijvoorbeeld het weekblad Story of het Jeugdjournaal. Kijk maar eens naar de screenshots op de volgende dia. </a:t>
            </a:r>
          </a:p>
          <a:p>
            <a:endParaRPr lang="nl-NL" sz="1800" dirty="0"/>
          </a:p>
          <a:p>
            <a:endParaRPr lang="nl-NL" sz="1800" dirty="0"/>
          </a:p>
          <a:p>
            <a:pPr marL="285750" indent="-285750">
              <a:buFontTx/>
              <a:buChar char="-"/>
            </a:pPr>
            <a:endParaRPr lang="nl-NL" sz="1800" dirty="0"/>
          </a:p>
          <a:p>
            <a:endParaRPr lang="nl-NL" sz="1800" dirty="0"/>
          </a:p>
        </p:txBody>
      </p:sp>
      <p:pic>
        <p:nvPicPr>
          <p:cNvPr id="9" name="Afbeelding 8">
            <a:extLst>
              <a:ext uri="{FF2B5EF4-FFF2-40B4-BE49-F238E27FC236}">
                <a16:creationId xmlns:a16="http://schemas.microsoft.com/office/drawing/2014/main" id="{9210C445-A46E-6D88-468D-66A0C8865803}"/>
              </a:ext>
            </a:extLst>
          </p:cNvPr>
          <p:cNvPicPr>
            <a:picLocks noChangeAspect="1"/>
          </p:cNvPicPr>
          <p:nvPr/>
        </p:nvPicPr>
        <p:blipFill>
          <a:blip r:embed="rId3"/>
          <a:stretch>
            <a:fillRect/>
          </a:stretch>
        </p:blipFill>
        <p:spPr>
          <a:xfrm>
            <a:off x="6875312" y="1043997"/>
            <a:ext cx="4540471" cy="3149630"/>
          </a:xfrm>
          <a:prstGeom prst="rect">
            <a:avLst/>
          </a:prstGeom>
        </p:spPr>
      </p:pic>
      <p:sp>
        <p:nvSpPr>
          <p:cNvPr id="10" name="Tekstvak 9">
            <a:extLst>
              <a:ext uri="{FF2B5EF4-FFF2-40B4-BE49-F238E27FC236}">
                <a16:creationId xmlns:a16="http://schemas.microsoft.com/office/drawing/2014/main" id="{AF2CDBA4-83EB-B61E-7738-602EDA9EC719}"/>
              </a:ext>
            </a:extLst>
          </p:cNvPr>
          <p:cNvSpPr txBox="1"/>
          <p:nvPr/>
        </p:nvSpPr>
        <p:spPr>
          <a:xfrm>
            <a:off x="609599" y="4193627"/>
            <a:ext cx="9806152" cy="2062103"/>
          </a:xfrm>
          <a:prstGeom prst="rect">
            <a:avLst/>
          </a:prstGeom>
          <a:noFill/>
        </p:spPr>
        <p:txBody>
          <a:bodyPr wrap="square" rtlCol="0">
            <a:spAutoFit/>
          </a:bodyPr>
          <a:lstStyle/>
          <a:p>
            <a:r>
              <a:rPr lang="nl-NL" sz="1100" dirty="0"/>
              <a:t>Het maakt dus verschil welke bron jij checkt. Beste is om altijd meerdere bronnen te checken en altijd te bedenken:</a:t>
            </a:r>
          </a:p>
          <a:p>
            <a:endParaRPr lang="nl-NL" sz="1100" dirty="0"/>
          </a:p>
          <a:p>
            <a:pPr marL="285750" indent="-285750">
              <a:buFontTx/>
              <a:buChar char="-"/>
            </a:pPr>
            <a:r>
              <a:rPr lang="nl-NL" sz="1100" dirty="0"/>
              <a:t>Wat wil de journalist bereiken? (</a:t>
            </a:r>
            <a:r>
              <a:rPr lang="nl-NL" sz="1100" dirty="0" err="1">
                <a:hlinkClick r:id="rId4"/>
              </a:rPr>
              <a:t>clickbait</a:t>
            </a:r>
            <a:r>
              <a:rPr lang="nl-NL" sz="1100" dirty="0"/>
              <a:t>, ter vermaak of informatief ?) </a:t>
            </a:r>
          </a:p>
          <a:p>
            <a:pPr marL="285750" indent="-285750">
              <a:buFontTx/>
              <a:buChar char="-"/>
            </a:pPr>
            <a:r>
              <a:rPr lang="nl-NL" sz="1100" dirty="0"/>
              <a:t>Welk belang zit hier achter?</a:t>
            </a:r>
          </a:p>
          <a:p>
            <a:pPr marL="285750" indent="-285750">
              <a:buFontTx/>
              <a:buChar char="-"/>
            </a:pPr>
            <a:r>
              <a:rPr lang="nl-NL" sz="1100" dirty="0"/>
              <a:t>Is het echt? Kunnen we het checken bij andere bronnen?</a:t>
            </a:r>
          </a:p>
          <a:p>
            <a:pPr marL="285750" indent="-285750">
              <a:buFontTx/>
              <a:buChar char="-"/>
            </a:pPr>
            <a:r>
              <a:rPr lang="nl-NL" sz="1100" dirty="0"/>
              <a:t>Is de bron betrouwbaar (echte journalist of niet)? </a:t>
            </a:r>
          </a:p>
          <a:p>
            <a:pPr marL="285750" indent="-285750">
              <a:buFontTx/>
              <a:buChar char="-"/>
            </a:pPr>
            <a:endParaRPr lang="nl-NL" sz="1100" dirty="0"/>
          </a:p>
          <a:p>
            <a:r>
              <a:rPr lang="nl-NL" sz="1100" dirty="0"/>
              <a:t>Waar haal jij je nieuws vandaan? Doe jij aan </a:t>
            </a:r>
            <a:r>
              <a:rPr lang="nl-NL" sz="1100" dirty="0">
                <a:hlinkClick r:id="rId5"/>
              </a:rPr>
              <a:t>factchecking</a:t>
            </a:r>
            <a:r>
              <a:rPr lang="nl-NL" sz="1100" dirty="0"/>
              <a:t> (want er was ook veel nepnieuws rondom </a:t>
            </a:r>
            <a:r>
              <a:rPr lang="nl-NL" sz="1100" dirty="0">
                <a:hlinkClick r:id="rId6"/>
              </a:rPr>
              <a:t>de NAVO-top</a:t>
            </a:r>
            <a:r>
              <a:rPr lang="nl-NL" sz="1100" dirty="0"/>
              <a:t>)?</a:t>
            </a:r>
          </a:p>
          <a:p>
            <a:r>
              <a:rPr lang="nl-NL" sz="1100" dirty="0"/>
              <a:t> </a:t>
            </a:r>
          </a:p>
          <a:p>
            <a:r>
              <a:rPr lang="nl-NL" sz="1100" dirty="0"/>
              <a:t>Bespreek daarna de stelling(en) op de volgende dia(‘s)</a:t>
            </a:r>
          </a:p>
          <a:p>
            <a:endParaRPr lang="nl-NL" dirty="0"/>
          </a:p>
        </p:txBody>
      </p:sp>
    </p:spTree>
    <p:extLst>
      <p:ext uri="{BB962C8B-B14F-4D97-AF65-F5344CB8AC3E}">
        <p14:creationId xmlns:p14="http://schemas.microsoft.com/office/powerpoint/2010/main" val="3226467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AAA4BB-E9A9-7BAD-120A-EEA8FF7141D8}"/>
              </a:ext>
            </a:extLst>
          </p:cNvPr>
          <p:cNvPicPr>
            <a:picLocks noChangeAspect="1"/>
          </p:cNvPicPr>
          <p:nvPr/>
        </p:nvPicPr>
        <p:blipFill>
          <a:blip r:embed="rId2"/>
          <a:srcRect b="45582"/>
          <a:stretch>
            <a:fillRect/>
          </a:stretch>
        </p:blipFill>
        <p:spPr>
          <a:xfrm>
            <a:off x="0" y="292525"/>
            <a:ext cx="3953427" cy="3462946"/>
          </a:xfrm>
          <a:prstGeom prst="rect">
            <a:avLst/>
          </a:prstGeom>
        </p:spPr>
      </p:pic>
      <p:pic>
        <p:nvPicPr>
          <p:cNvPr id="8" name="Afbeelding 7">
            <a:extLst>
              <a:ext uri="{FF2B5EF4-FFF2-40B4-BE49-F238E27FC236}">
                <a16:creationId xmlns:a16="http://schemas.microsoft.com/office/drawing/2014/main" id="{18060B45-4DE6-1957-4A19-63C18DB06C94}"/>
              </a:ext>
            </a:extLst>
          </p:cNvPr>
          <p:cNvPicPr>
            <a:picLocks noChangeAspect="1"/>
          </p:cNvPicPr>
          <p:nvPr/>
        </p:nvPicPr>
        <p:blipFill>
          <a:blip r:embed="rId3"/>
          <a:srcRect t="74266"/>
          <a:stretch>
            <a:fillRect/>
          </a:stretch>
        </p:blipFill>
        <p:spPr>
          <a:xfrm>
            <a:off x="0" y="3755471"/>
            <a:ext cx="3950550" cy="1636336"/>
          </a:xfrm>
          <a:prstGeom prst="rect">
            <a:avLst/>
          </a:prstGeom>
        </p:spPr>
      </p:pic>
      <p:pic>
        <p:nvPicPr>
          <p:cNvPr id="2" name="Afbeelding 1">
            <a:extLst>
              <a:ext uri="{FF2B5EF4-FFF2-40B4-BE49-F238E27FC236}">
                <a16:creationId xmlns:a16="http://schemas.microsoft.com/office/drawing/2014/main" id="{9FC3FE72-6CA9-3E6B-9695-4C6881646832}"/>
              </a:ext>
            </a:extLst>
          </p:cNvPr>
          <p:cNvPicPr>
            <a:picLocks noChangeAspect="1"/>
          </p:cNvPicPr>
          <p:nvPr/>
        </p:nvPicPr>
        <p:blipFill>
          <a:blip r:embed="rId4"/>
          <a:stretch>
            <a:fillRect/>
          </a:stretch>
        </p:blipFill>
        <p:spPr>
          <a:xfrm>
            <a:off x="4296281" y="725216"/>
            <a:ext cx="3158002" cy="4797968"/>
          </a:xfrm>
          <a:prstGeom prst="rect">
            <a:avLst/>
          </a:prstGeom>
        </p:spPr>
      </p:pic>
      <p:pic>
        <p:nvPicPr>
          <p:cNvPr id="4" name="Afbeelding 3">
            <a:extLst>
              <a:ext uri="{FF2B5EF4-FFF2-40B4-BE49-F238E27FC236}">
                <a16:creationId xmlns:a16="http://schemas.microsoft.com/office/drawing/2014/main" id="{438AD1DE-8DE7-4DA3-3B6E-078B2E77BDBC}"/>
              </a:ext>
            </a:extLst>
          </p:cNvPr>
          <p:cNvPicPr>
            <a:picLocks noChangeAspect="1"/>
          </p:cNvPicPr>
          <p:nvPr/>
        </p:nvPicPr>
        <p:blipFill>
          <a:blip r:embed="rId5"/>
          <a:stretch>
            <a:fillRect/>
          </a:stretch>
        </p:blipFill>
        <p:spPr>
          <a:xfrm>
            <a:off x="7727394" y="1132489"/>
            <a:ext cx="4464606" cy="3983421"/>
          </a:xfrm>
          <a:prstGeom prst="rect">
            <a:avLst/>
          </a:prstGeom>
        </p:spPr>
      </p:pic>
      <p:sp>
        <p:nvSpPr>
          <p:cNvPr id="6" name="Tekstvak 5">
            <a:extLst>
              <a:ext uri="{FF2B5EF4-FFF2-40B4-BE49-F238E27FC236}">
                <a16:creationId xmlns:a16="http://schemas.microsoft.com/office/drawing/2014/main" id="{43179303-7515-5887-6EAB-155DC807600C}"/>
              </a:ext>
            </a:extLst>
          </p:cNvPr>
          <p:cNvSpPr txBox="1"/>
          <p:nvPr/>
        </p:nvSpPr>
        <p:spPr>
          <a:xfrm>
            <a:off x="9080940" y="5523184"/>
            <a:ext cx="3005958" cy="1200329"/>
          </a:xfrm>
          <a:prstGeom prst="rect">
            <a:avLst/>
          </a:prstGeom>
          <a:noFill/>
        </p:spPr>
        <p:txBody>
          <a:bodyPr wrap="square" rtlCol="0">
            <a:spAutoFit/>
          </a:bodyPr>
          <a:lstStyle/>
          <a:p>
            <a:r>
              <a:rPr lang="nl-NL" dirty="0"/>
              <a:t>Bronnen:</a:t>
            </a:r>
          </a:p>
          <a:p>
            <a:r>
              <a:rPr lang="nl-NL" dirty="0"/>
              <a:t>Links: </a:t>
            </a:r>
            <a:r>
              <a:rPr lang="nl-NL" dirty="0">
                <a:hlinkClick r:id="rId6"/>
              </a:rPr>
              <a:t>Story.nl</a:t>
            </a:r>
            <a:endParaRPr lang="nl-NL" dirty="0"/>
          </a:p>
          <a:p>
            <a:r>
              <a:rPr lang="nl-NL" dirty="0"/>
              <a:t>Midden: </a:t>
            </a:r>
            <a:r>
              <a:rPr lang="nl-NL" dirty="0">
                <a:hlinkClick r:id="rId7"/>
              </a:rPr>
              <a:t>volkskrant.nl</a:t>
            </a:r>
            <a:endParaRPr lang="nl-NL" dirty="0"/>
          </a:p>
          <a:p>
            <a:r>
              <a:rPr lang="nl-NL" dirty="0"/>
              <a:t>Rechts: </a:t>
            </a:r>
            <a:r>
              <a:rPr lang="nl-NL" dirty="0">
                <a:hlinkClick r:id="rId8"/>
              </a:rPr>
              <a:t>jeugdjournaal.nl</a:t>
            </a:r>
            <a:endParaRPr lang="nl-NL" dirty="0"/>
          </a:p>
        </p:txBody>
      </p:sp>
    </p:spTree>
    <p:extLst>
      <p:ext uri="{BB962C8B-B14F-4D97-AF65-F5344CB8AC3E}">
        <p14:creationId xmlns:p14="http://schemas.microsoft.com/office/powerpoint/2010/main" val="4239784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“Een journalist mag niet liegen, dus alles wat in het nieuws staat is waar.</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“Sociale media (zoals TikTok of Instagram) zijn net zo betrouwbaar als traditioneel nieuws (zoals de NOS of de krant) voor informatie.”</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“Het is belangrijker om snel nieuws te brengen dan om alle feiten dubbel te checken.”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2412</TotalTime>
  <Words>1397</Words>
  <Application>Microsoft Office PowerPoint</Application>
  <PresentationFormat>Breedbeeld</PresentationFormat>
  <Paragraphs>111</Paragraphs>
  <Slides>16</Slides>
  <Notes>11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44</cp:revision>
  <dcterms:created xsi:type="dcterms:W3CDTF">2025-03-13T12:26:38Z</dcterms:created>
  <dcterms:modified xsi:type="dcterms:W3CDTF">2025-06-27T09:37:26Z</dcterms:modified>
</cp:coreProperties>
</file>