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96" r:id="rId5"/>
    <p:sldId id="259" r:id="rId6"/>
    <p:sldId id="260" r:id="rId7"/>
    <p:sldId id="261" r:id="rId8"/>
    <p:sldId id="288" r:id="rId9"/>
    <p:sldId id="297" r:id="rId10"/>
    <p:sldId id="298" r:id="rId11"/>
    <p:sldId id="264" r:id="rId12"/>
    <p:sldId id="265" r:id="rId13"/>
    <p:sldId id="294" r:id="rId14"/>
    <p:sldId id="29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20-6-2025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187117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A030-374C-639C-6876-70508B05C0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50EE4E7-F246-226C-E3CC-63CF08D0F3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08D250-8D39-CB0E-57BD-EE9EFEA2DAAE}"/>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7BB753AC-B3F4-3932-955D-2EAA974532F0}"/>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0186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0D04-AE63-1AEE-DBA4-2B3CBC6710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D6AE8FD-42D4-37A7-8834-08987393ED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930FAE9-7117-C80C-3DD2-3D4A4622A56B}"/>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C9BED2D0-1989-BF2F-9C8A-694726162FA8}"/>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170900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20-6-2025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20-6-2025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20-6-2025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hK9A1mjJ6nE?feature=oembed" TargetMode="External"/><Relationship Id="rId6" Type="http://schemas.openxmlformats.org/officeDocument/2006/relationships/image" Target="../media/image13.jpeg"/><Relationship Id="rId5" Type="http://schemas.openxmlformats.org/officeDocument/2006/relationships/hyperlink" Target="https://jeugdjournaal.nl/artikel/2571383-advies-regering-geen-social-media-onder-15-jaar-telefoon-pas-in-groep-8" TargetMode="External"/><Relationship Id="rId4" Type="http://schemas.openxmlformats.org/officeDocument/2006/relationships/hyperlink" Target="https://www.rijksoverheid.nl/actueel/nieuws/2025/06/16/duidelijk-advies-voor-ouders-wacht-met-sociale-media-tot-15-jaa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Wie bepaalt?</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26,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1B4C-308F-8E77-B88A-F2808CEA809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806FE52-EB2B-96A0-CED2-EFB42F0E4B70}"/>
              </a:ext>
            </a:extLst>
          </p:cNvPr>
          <p:cNvSpPr>
            <a:spLocks noGrp="1"/>
          </p:cNvSpPr>
          <p:nvPr>
            <p:ph type="body" sz="quarter" idx="11"/>
          </p:nvPr>
        </p:nvSpPr>
        <p:spPr>
          <a:xfrm>
            <a:off x="609599" y="466574"/>
            <a:ext cx="11026902" cy="701041"/>
          </a:xfrm>
        </p:spPr>
        <p:txBody>
          <a:bodyPr/>
          <a:lstStyle/>
          <a:p>
            <a:endParaRPr lang="nl-NL" dirty="0"/>
          </a:p>
        </p:txBody>
      </p:sp>
      <p:sp>
        <p:nvSpPr>
          <p:cNvPr id="3" name="Tijdelijke aanduiding voor tekst 2">
            <a:extLst>
              <a:ext uri="{FF2B5EF4-FFF2-40B4-BE49-F238E27FC236}">
                <a16:creationId xmlns:a16="http://schemas.microsoft.com/office/drawing/2014/main" id="{3B91A242-ACB3-5D69-03DC-4A9DF027729B}"/>
              </a:ext>
            </a:extLst>
          </p:cNvPr>
          <p:cNvSpPr>
            <a:spLocks noGrp="1"/>
          </p:cNvSpPr>
          <p:nvPr>
            <p:ph type="body" sz="quarter" idx="12"/>
          </p:nvPr>
        </p:nvSpPr>
        <p:spPr>
          <a:xfrm>
            <a:off x="609599" y="1167615"/>
            <a:ext cx="5559973" cy="4360827"/>
          </a:xfrm>
        </p:spPr>
        <p:txBody>
          <a:bodyPr>
            <a:normAutofit/>
          </a:bodyPr>
          <a:lstStyle/>
          <a:p>
            <a:endParaRPr lang="nl-NL" dirty="0">
              <a:solidFill>
                <a:schemeClr val="bg1"/>
              </a:solidFill>
            </a:endParaRPr>
          </a:p>
          <a:p>
            <a:endParaRPr lang="nl-NL" dirty="0">
              <a:solidFill>
                <a:schemeClr val="bg1"/>
              </a:solidFill>
            </a:endParaRPr>
          </a:p>
        </p:txBody>
      </p:sp>
      <p:pic>
        <p:nvPicPr>
          <p:cNvPr id="4" name="Afbeelding 3">
            <a:extLst>
              <a:ext uri="{FF2B5EF4-FFF2-40B4-BE49-F238E27FC236}">
                <a16:creationId xmlns:a16="http://schemas.microsoft.com/office/drawing/2014/main" id="{EAF14ACD-A677-1466-A034-21352ED1CF69}"/>
              </a:ext>
            </a:extLst>
          </p:cNvPr>
          <p:cNvPicPr>
            <a:picLocks noChangeAspect="1"/>
          </p:cNvPicPr>
          <p:nvPr/>
        </p:nvPicPr>
        <p:blipFill>
          <a:blip r:embed="rId3"/>
          <a:stretch>
            <a:fillRect/>
          </a:stretch>
        </p:blipFill>
        <p:spPr>
          <a:xfrm>
            <a:off x="1386978" y="-115614"/>
            <a:ext cx="9039670" cy="6371208"/>
          </a:xfrm>
          <a:prstGeom prst="rect">
            <a:avLst/>
          </a:prstGeom>
        </p:spPr>
      </p:pic>
    </p:spTree>
    <p:extLst>
      <p:ext uri="{BB962C8B-B14F-4D97-AF65-F5344CB8AC3E}">
        <p14:creationId xmlns:p14="http://schemas.microsoft.com/office/powerpoint/2010/main" val="296087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de 4 onderdelen op het werkblad. Wat heb jij bij:</a:t>
            </a:r>
          </a:p>
          <a:p>
            <a:endParaRPr lang="nl-NL" dirty="0">
              <a:solidFill>
                <a:schemeClr val="bg1"/>
              </a:solidFill>
            </a:endParaRPr>
          </a:p>
          <a:p>
            <a:pPr marL="457200" indent="-457200">
              <a:buAutoNum type="arabicParenR"/>
            </a:pPr>
            <a:r>
              <a:rPr lang="nl-NL" dirty="0">
                <a:solidFill>
                  <a:schemeClr val="bg1"/>
                </a:solidFill>
              </a:rPr>
              <a:t>Verbinding &amp; vertrouwen</a:t>
            </a:r>
          </a:p>
          <a:p>
            <a:pPr marL="457200" indent="-457200">
              <a:buAutoNum type="arabicParenR"/>
            </a:pPr>
            <a:r>
              <a:rPr lang="nl-NL" dirty="0">
                <a:solidFill>
                  <a:schemeClr val="bg1"/>
                </a:solidFill>
              </a:rPr>
              <a:t>Eigen gedrag &amp; mediagebruik </a:t>
            </a:r>
          </a:p>
          <a:p>
            <a:pPr marL="457200" indent="-457200">
              <a:buAutoNum type="arabicParenR"/>
            </a:pPr>
            <a:r>
              <a:rPr lang="nl-NL" dirty="0">
                <a:solidFill>
                  <a:schemeClr val="bg1"/>
                </a:solidFill>
              </a:rPr>
              <a:t>Mediawijs &amp; weerbaar</a:t>
            </a:r>
          </a:p>
          <a:p>
            <a:pPr marL="457200" indent="-457200">
              <a:buAutoNum type="arabicParenR"/>
            </a:pPr>
            <a:r>
              <a:rPr lang="nl-NL" dirty="0">
                <a:solidFill>
                  <a:schemeClr val="bg1"/>
                </a:solidFill>
              </a:rPr>
              <a:t>Balans &amp; structuur</a:t>
            </a: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85000" lnSpcReduction="20000"/>
          </a:bodyPr>
          <a:lstStyle/>
          <a:p>
            <a:r>
              <a:rPr lang="nl-NL" dirty="0"/>
              <a:t>Het klinkt misschien bijzonder dat de regering zich met een onderwerp als schermgebruik bemoeit, maar dat doen ze niet voor niets. Zoals eerder in de les al benoemd: “Intensief scherm- en sociale mediagebruik kunnen slecht zijn voor de (mentale) gezondheid en ontwikkeling van kinderen. Denk hierbij aan slaapproblemen, paniekaanvallen, depressieve klachten, verminderde concentratie en een negatief zelfbeeld.” </a:t>
            </a:r>
          </a:p>
          <a:p>
            <a:r>
              <a:rPr lang="nl-NL" dirty="0"/>
              <a:t>Jij hebt er recht op om daartegen beschermd te worden. Maar moet de regering zich dan niet vooral richten op de makers van de platforms?  </a:t>
            </a:r>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503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a:bodyPr>
          <a:lstStyle/>
          <a:p>
            <a:r>
              <a:rPr lang="nl-NL" dirty="0"/>
              <a:t>De opdracht: </a:t>
            </a:r>
          </a:p>
          <a:p>
            <a:r>
              <a:rPr lang="nl-NL" dirty="0"/>
              <a:t>Jij bent de minister-president van Nederland. Wat zou jij doen om kinderen te beschermen tegen schadelijke invloeden van </a:t>
            </a:r>
            <a:r>
              <a:rPr lang="nl-NL" dirty="0" err="1"/>
              <a:t>social</a:t>
            </a:r>
            <a:r>
              <a:rPr lang="nl-NL" dirty="0"/>
              <a:t> media, smartphones en beeldschermen. </a:t>
            </a:r>
          </a:p>
          <a:p>
            <a:r>
              <a:rPr lang="nl-NL" dirty="0">
                <a:solidFill>
                  <a:schemeClr val="bg1"/>
                </a:solidFill>
              </a:rPr>
              <a:t>Bedenk 5 punten die jij belangrijk vindt en licht deze toe in een verkiezingsspeech van maximaal 2 minuten.</a:t>
            </a:r>
          </a:p>
          <a:p>
            <a:endParaRPr lang="nl-NL" dirty="0">
              <a:solidFill>
                <a:schemeClr val="tx1"/>
              </a:solidFill>
            </a:endParaRPr>
          </a:p>
        </p:txBody>
      </p:sp>
    </p:spTree>
    <p:extLst>
      <p:ext uri="{BB962C8B-B14F-4D97-AF65-F5344CB8AC3E}">
        <p14:creationId xmlns:p14="http://schemas.microsoft.com/office/powerpoint/2010/main" val="420080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8136"/>
            <a:ext cx="11026902" cy="5065987"/>
          </a:xfrm>
        </p:spPr>
        <p:txBody>
          <a:bodyPr>
            <a:normAutofit fontScale="55000" lnSpcReduction="20000"/>
          </a:bodyPr>
          <a:lstStyle/>
          <a:p>
            <a:r>
              <a:rPr lang="nl-NL" dirty="0"/>
              <a:t>Hoi,</a:t>
            </a:r>
          </a:p>
          <a:p>
            <a:r>
              <a:rPr lang="nl-NL" dirty="0"/>
              <a:t>Nou, dat gamen heeft ook wel weer wat los gemaakt bij ons thuis hoor! Mijn broertje blijft dus maar spelen op dat ding. Da’s toch niet gezond? Zelfs de regering heeft daar nu iets over gezegd. Volgens hun advies zou mijn broertje maar maximaal anderhalf uur per dag achter een scherm mogen. Nou, daar zit hij echt dik boven! Ik denk wel het dubbele zelfs…</a:t>
            </a:r>
          </a:p>
          <a:p>
            <a:r>
              <a:rPr lang="nl-NL" dirty="0"/>
              <a:t>Voor mij is het advies maximaal 3 uur per dag. Wat ik me dan wel afvraag: telt de tijd dat ik op de Chromebook op school bezig ben ook mee? </a:t>
            </a:r>
          </a:p>
          <a:p>
            <a:r>
              <a:rPr lang="nl-NL" dirty="0"/>
              <a:t>De regering heeft trouwens ook gezegd dat iedereen onder de 15 beter niet meer op </a:t>
            </a:r>
            <a:r>
              <a:rPr lang="nl-NL" dirty="0" err="1"/>
              <a:t>social</a:t>
            </a:r>
            <a:r>
              <a:rPr lang="nl-NL" dirty="0"/>
              <a:t> media zou mogen zijn en dat je pas vanaf groep 8 een smartphone mag hebben. </a:t>
            </a:r>
          </a:p>
          <a:p>
            <a:r>
              <a:rPr lang="nl-NL" dirty="0"/>
              <a:t>Maar is dit nou niet meer iets voor ouders om over te beslissen? En het is dus een advies, geen wet of regel? Oh en wat gek is: de regering zegt nu dat jongeren vanaf de brugklas eerst moeten oefenen met “sociale interactie-platforms zoals Whatsapp en </a:t>
            </a:r>
            <a:r>
              <a:rPr lang="nl-NL" dirty="0" err="1"/>
              <a:t>Signal</a:t>
            </a:r>
            <a:r>
              <a:rPr lang="nl-NL" dirty="0"/>
              <a:t>”, maar de wettelijke minimumleeftijd voor WhatsApp is 16! Hoe dan?</a:t>
            </a:r>
          </a:p>
          <a:p>
            <a:r>
              <a:rPr lang="nl-NL" dirty="0"/>
              <a:t>Ik begrijp dat mensen zich zorgen maken over het schermgebruik van kinderen en het is goed dat er nu vanuit de regering officieel een advies gegeven wordt. </a:t>
            </a:r>
          </a:p>
          <a:p>
            <a:r>
              <a:rPr lang="nl-NL" dirty="0"/>
              <a:t>Ik zal er toch nog eens met mijn ouders over gaan praten… (want dan geldt dit advies ook voor hun, toch?)</a:t>
            </a:r>
          </a:p>
          <a:p>
            <a:r>
              <a:rPr lang="nl-NL" dirty="0"/>
              <a:t>Groetjes,</a:t>
            </a:r>
          </a:p>
          <a:p>
            <a:r>
              <a:rPr lang="nl-NL" dirty="0"/>
              <a:t>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623035" cy="4798582"/>
          </a:xfrm>
        </p:spPr>
        <p:txBody>
          <a:bodyPr>
            <a:normAutofit fontScale="55000" lnSpcReduction="20000"/>
          </a:bodyPr>
          <a:lstStyle/>
          <a:p>
            <a:r>
              <a:rPr lang="nl-NL" b="1" dirty="0"/>
              <a:t>Advies regering: geen </a:t>
            </a:r>
            <a:r>
              <a:rPr lang="nl-NL" b="1" dirty="0" err="1"/>
              <a:t>social</a:t>
            </a:r>
            <a:r>
              <a:rPr lang="nl-NL" b="1" dirty="0"/>
              <a:t> media onder 15 jaar, telefoon pas in groep 8</a:t>
            </a:r>
          </a:p>
          <a:p>
            <a:r>
              <a:rPr lang="nl-NL" dirty="0"/>
              <a:t>Van </a:t>
            </a:r>
            <a:r>
              <a:rPr lang="nl-NL" dirty="0">
                <a:hlinkClick r:id="rId4"/>
              </a:rPr>
              <a:t>rijksoverheid.nl</a:t>
            </a:r>
            <a:r>
              <a:rPr lang="nl-NL" dirty="0"/>
              <a:t>:</a:t>
            </a:r>
          </a:p>
          <a:p>
            <a:r>
              <a:rPr lang="nl-NL" dirty="0"/>
              <a:t>“Intensief scherm- en sociale mediagebruik kunnen slecht zijn voor de (mentale) gezondheid en ontwikkeling van kinderen. Denk hierbij aan slaapproblemen, paniekaanvallen, depressieve klachten, verminderde concentratie en een negatief zelfbeeld.”</a:t>
            </a:r>
          </a:p>
          <a:p>
            <a:r>
              <a:rPr lang="nl-NL" dirty="0"/>
              <a:t>Van </a:t>
            </a:r>
            <a:r>
              <a:rPr lang="nl-NL" dirty="0">
                <a:hlinkClick r:id="rId5"/>
              </a:rPr>
              <a:t>jeugdjournaal.nl</a:t>
            </a:r>
            <a:r>
              <a:rPr lang="nl-NL" dirty="0"/>
              <a:t>:</a:t>
            </a:r>
          </a:p>
          <a:p>
            <a:r>
              <a:rPr lang="nl-NL" dirty="0"/>
              <a:t>“Geen </a:t>
            </a:r>
            <a:r>
              <a:rPr lang="nl-NL" dirty="0" err="1"/>
              <a:t>social</a:t>
            </a:r>
            <a:r>
              <a:rPr lang="nl-NL" dirty="0"/>
              <a:t> media meer als je jonger bent dan 15 jaar. En pas een telefoon gebruiken als je in groep 8 zit. Dat is een nieuw advies van de Nederlandse regering. (…) Het gaat dus om een advies, niet om een nieuwe wet. Het wordt niet officieel verboden. En er komen ook geen boetes of straffen als kinderen toch op </a:t>
            </a:r>
            <a:r>
              <a:rPr lang="nl-NL" dirty="0" err="1"/>
              <a:t>social</a:t>
            </a:r>
            <a:r>
              <a:rPr lang="nl-NL" dirty="0"/>
              <a:t> media zoals Instagram, TikTok en Snapchat zitten bijvoorbeeld.</a:t>
            </a:r>
          </a:p>
          <a:p>
            <a:r>
              <a:rPr lang="nl-NL" dirty="0"/>
              <a:t>Maar de regering hoopt dat ouders met het officiële advies makkelijker afspraken kunnen maken met hun kinderen.”</a:t>
            </a:r>
          </a:p>
          <a:p>
            <a:r>
              <a:rPr lang="nl-NL" dirty="0"/>
              <a:t>Bekijk de video hiernaast voor meer uitleg en reacties van leerlingen. Wat vinden jullie van het advies? </a:t>
            </a:r>
          </a:p>
        </p:txBody>
      </p:sp>
      <p:pic>
        <p:nvPicPr>
          <p:cNvPr id="4" name="Onlinemedia 3" title="Kinderen over social media-advies van de regering">
            <a:hlinkClick r:id="" action="ppaction://media"/>
            <a:extLst>
              <a:ext uri="{FF2B5EF4-FFF2-40B4-BE49-F238E27FC236}">
                <a16:creationId xmlns:a16="http://schemas.microsoft.com/office/drawing/2014/main" id="{B5CB634D-21E1-2FF7-B9E4-1AB1A7575518}"/>
              </a:ext>
            </a:extLst>
          </p:cNvPr>
          <p:cNvPicPr>
            <a:picLocks noRot="1" noChangeAspect="1"/>
          </p:cNvPicPr>
          <p:nvPr>
            <a:videoFile r:link="rId1"/>
          </p:nvPr>
        </p:nvPicPr>
        <p:blipFill>
          <a:blip r:embed="rId6"/>
          <a:stretch>
            <a:fillRect/>
          </a:stretch>
        </p:blipFill>
        <p:spPr>
          <a:xfrm>
            <a:off x="6096000" y="1684283"/>
            <a:ext cx="5873690" cy="3318642"/>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3184635" cy="4798582"/>
          </a:xfrm>
        </p:spPr>
        <p:txBody>
          <a:bodyPr>
            <a:normAutofit/>
          </a:bodyPr>
          <a:lstStyle/>
          <a:p>
            <a:r>
              <a:rPr lang="nl-NL" sz="1800" dirty="0"/>
              <a:t>Hiernaast zie je de belangrijkste tips aan ouders van de regering. Bespreek deze samen.</a:t>
            </a:r>
          </a:p>
          <a:p>
            <a:endParaRPr lang="nl-NL" sz="1800" dirty="0"/>
          </a:p>
          <a:p>
            <a:r>
              <a:rPr lang="nl-NL" sz="1800" dirty="0"/>
              <a:t>Bespreek daarna (een van) de stelling(en) op de volgende dia(’s).</a:t>
            </a:r>
          </a:p>
          <a:p>
            <a:endParaRPr lang="nl-NL" sz="1800" dirty="0"/>
          </a:p>
        </p:txBody>
      </p:sp>
      <p:pic>
        <p:nvPicPr>
          <p:cNvPr id="6" name="Afbeelding 5" descr="Afbeelding met tekst, persoon, schermopname, schoeisel&#10;&#10;Door AI gegenereerde inhoud is mogelijk onjuist.">
            <a:extLst>
              <a:ext uri="{FF2B5EF4-FFF2-40B4-BE49-F238E27FC236}">
                <a16:creationId xmlns:a16="http://schemas.microsoft.com/office/drawing/2014/main" id="{C00C110B-42AD-0A51-F2D9-66F84873B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090" y="534747"/>
            <a:ext cx="7989411" cy="5631998"/>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ga me niet aan dit advies houden, ik bepaal zelf wat ik doe.”</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“Mijn ouders hebben geen idee wat ik online doe. Daar snappen ze gewoon niets van.”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“De regering zou bijvoorbeeld TikTok, Instagram en Snapchat helemaal moeten verbieden, zolang zij hun platform expres verslavend maken.”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167615"/>
            <a:ext cx="5559973" cy="4360827"/>
          </a:xfrm>
        </p:spPr>
        <p:txBody>
          <a:bodyPr>
            <a:normAutofit fontScale="77500" lnSpcReduction="20000"/>
          </a:bodyPr>
          <a:lstStyle/>
          <a:p>
            <a:r>
              <a:rPr lang="nl-NL" dirty="0"/>
              <a:t>“… de regering hoopt dat ouders met het officiële advies makkelijker afspraken kunnen maken met hun kinderen.”</a:t>
            </a:r>
          </a:p>
          <a:p>
            <a:r>
              <a:rPr lang="nl-NL" dirty="0"/>
              <a:t>Dat hopen wij ook en daarom is de opdracht: </a:t>
            </a:r>
            <a:r>
              <a:rPr lang="nl-NL" dirty="0">
                <a:solidFill>
                  <a:schemeClr val="bg1"/>
                </a:solidFill>
              </a:rPr>
              <a:t>Ga in gesprek met je ouders.</a:t>
            </a:r>
          </a:p>
          <a:p>
            <a:r>
              <a:rPr lang="nl-NL" dirty="0"/>
              <a:t>Om je daarbij te helpen hebben we een </a:t>
            </a:r>
            <a:r>
              <a:rPr lang="nl-NL" dirty="0">
                <a:solidFill>
                  <a:schemeClr val="bg1"/>
                </a:solidFill>
              </a:rPr>
              <a:t>werkblad</a:t>
            </a:r>
            <a:r>
              <a:rPr lang="nl-NL" dirty="0"/>
              <a:t> gemaakt bij het advies van de overheid. Vul op dat werkblad bij alle 4 de onderdelen in wat </a:t>
            </a:r>
            <a:r>
              <a:rPr lang="nl-NL" b="1" dirty="0"/>
              <a:t>jij</a:t>
            </a:r>
            <a:r>
              <a:rPr lang="nl-NL" dirty="0"/>
              <a:t> wil bespreken. Kijk voor voorbeelden op de volgende dia.</a:t>
            </a:r>
          </a:p>
          <a:p>
            <a:r>
              <a:rPr lang="nl-NL" dirty="0"/>
              <a:t>Ga met dit werkblad als gespreksstarter met je ouders in gesprek.</a:t>
            </a:r>
          </a:p>
          <a:p>
            <a:endParaRPr lang="nl-NL" dirty="0">
              <a:solidFill>
                <a:schemeClr val="bg1"/>
              </a:solidFill>
            </a:endParaRPr>
          </a:p>
          <a:p>
            <a:endParaRPr lang="nl-NL" dirty="0">
              <a:solidFill>
                <a:schemeClr val="bg1"/>
              </a:solidFill>
            </a:endParaRPr>
          </a:p>
        </p:txBody>
      </p:sp>
      <p:pic>
        <p:nvPicPr>
          <p:cNvPr id="6" name="Afbeelding 5" descr="Afbeelding met tekst, schermopname, ontwerp&#10;&#10;Door AI gegenereerde inhoud is mogelijk onjuist.">
            <a:extLst>
              <a:ext uri="{FF2B5EF4-FFF2-40B4-BE49-F238E27FC236}">
                <a16:creationId xmlns:a16="http://schemas.microsoft.com/office/drawing/2014/main" id="{FFA9D240-67F5-59F0-FA19-5BBB36297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629" y="336332"/>
            <a:ext cx="3440467" cy="4866290"/>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A091-34BF-13F9-C805-0C0C47AD6D6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D8298FB-8860-46A6-A7F9-B295305E6D67}"/>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272EC83E-313D-3CF4-3A80-D6D6B6A3737B}"/>
              </a:ext>
            </a:extLst>
          </p:cNvPr>
          <p:cNvSpPr>
            <a:spLocks noGrp="1"/>
          </p:cNvSpPr>
          <p:nvPr>
            <p:ph type="body" sz="quarter" idx="12"/>
          </p:nvPr>
        </p:nvSpPr>
        <p:spPr>
          <a:xfrm>
            <a:off x="609599" y="995855"/>
            <a:ext cx="6863256" cy="4017579"/>
          </a:xfrm>
        </p:spPr>
        <p:txBody>
          <a:bodyPr>
            <a:noAutofit/>
          </a:bodyPr>
          <a:lstStyle/>
          <a:p>
            <a:r>
              <a:rPr lang="nl-NL" sz="1050" dirty="0"/>
              <a:t>Verbinding &amp; Vertrouwen: </a:t>
            </a:r>
          </a:p>
          <a:p>
            <a:pPr marL="342900" indent="-342900">
              <a:buFontTx/>
              <a:buChar char="-"/>
            </a:pPr>
            <a:r>
              <a:rPr lang="nl-NL" sz="1050" dirty="0">
                <a:solidFill>
                  <a:schemeClr val="bg1"/>
                </a:solidFill>
              </a:rPr>
              <a:t>Vertel over de dingen die jij leuk vindt</a:t>
            </a:r>
          </a:p>
          <a:p>
            <a:pPr marL="342900" indent="-342900">
              <a:buFontTx/>
              <a:buChar char="-"/>
            </a:pPr>
            <a:r>
              <a:rPr lang="nl-NL" sz="1050" dirty="0">
                <a:solidFill>
                  <a:schemeClr val="bg1"/>
                </a:solidFill>
              </a:rPr>
              <a:t>Hoe zou je jouw ouders kunnen laten ervaren wat jij zo leuk vindt?</a:t>
            </a:r>
          </a:p>
          <a:p>
            <a:r>
              <a:rPr lang="nl-NL" sz="1050" dirty="0"/>
              <a:t>Eigen gedrag &amp; mediagebruik:</a:t>
            </a:r>
          </a:p>
          <a:p>
            <a:pPr marL="342900" indent="-342900">
              <a:buFontTx/>
              <a:buChar char="-"/>
            </a:pPr>
            <a:r>
              <a:rPr lang="nl-NL" sz="1050" dirty="0">
                <a:solidFill>
                  <a:schemeClr val="bg1"/>
                </a:solidFill>
              </a:rPr>
              <a:t>Wat vind jij van het schermgebruik van je ouders? </a:t>
            </a:r>
          </a:p>
          <a:p>
            <a:pPr marL="342900" indent="-342900">
              <a:buFontTx/>
              <a:buChar char="-"/>
            </a:pPr>
            <a:r>
              <a:rPr lang="nl-NL" sz="1050" dirty="0">
                <a:solidFill>
                  <a:schemeClr val="bg1"/>
                </a:solidFill>
              </a:rPr>
              <a:t>Geven je ouders nu het goede voorbeeld? Waarom (niet)?</a:t>
            </a:r>
          </a:p>
          <a:p>
            <a:r>
              <a:rPr lang="nl-NL" sz="1050" dirty="0"/>
              <a:t>Mediawijs &amp; weerbaar:</a:t>
            </a:r>
          </a:p>
          <a:p>
            <a:pPr marL="342900" indent="-342900">
              <a:buFontTx/>
              <a:buChar char="-"/>
            </a:pPr>
            <a:r>
              <a:rPr lang="nl-NL" sz="1050" dirty="0">
                <a:solidFill>
                  <a:schemeClr val="bg1"/>
                </a:solidFill>
              </a:rPr>
              <a:t>Welke afspraken wil jij maken over negatieve dingen?</a:t>
            </a:r>
          </a:p>
          <a:p>
            <a:pPr marL="342900" indent="-342900">
              <a:buFontTx/>
              <a:buChar char="-"/>
            </a:pPr>
            <a:r>
              <a:rPr lang="nl-NL" sz="1050" dirty="0">
                <a:solidFill>
                  <a:schemeClr val="bg1"/>
                </a:solidFill>
              </a:rPr>
              <a:t>Hoe ga </a:t>
            </a:r>
            <a:r>
              <a:rPr lang="nl-NL" sz="1050" b="1" dirty="0">
                <a:solidFill>
                  <a:schemeClr val="bg1"/>
                </a:solidFill>
              </a:rPr>
              <a:t>jij </a:t>
            </a:r>
            <a:r>
              <a:rPr lang="nl-NL" sz="1050" dirty="0">
                <a:solidFill>
                  <a:schemeClr val="bg1"/>
                </a:solidFill>
              </a:rPr>
              <a:t>ervoor zorgen dat je jouw gedrag positief en gezond houdt?</a:t>
            </a:r>
          </a:p>
          <a:p>
            <a:r>
              <a:rPr lang="nl-NL" sz="1050" dirty="0"/>
              <a:t>Balans &amp; Structuur:</a:t>
            </a:r>
          </a:p>
          <a:p>
            <a:pPr marL="342900" indent="-342900">
              <a:buFontTx/>
              <a:buChar char="-"/>
            </a:pPr>
            <a:r>
              <a:rPr lang="nl-NL" sz="1050" dirty="0">
                <a:solidFill>
                  <a:schemeClr val="bg1"/>
                </a:solidFill>
              </a:rPr>
              <a:t>Hoe kunnen je ouders je helpen om niet alleen maar schermactiviteiten te ondernemen?</a:t>
            </a:r>
          </a:p>
          <a:p>
            <a:pPr marL="342900" indent="-342900">
              <a:buFontTx/>
              <a:buChar char="-"/>
            </a:pPr>
            <a:r>
              <a:rPr lang="nl-NL" sz="1050" dirty="0">
                <a:solidFill>
                  <a:schemeClr val="bg1"/>
                </a:solidFill>
              </a:rPr>
              <a:t>Welke afspraken maken jullie in het gezin?</a:t>
            </a:r>
          </a:p>
        </p:txBody>
      </p:sp>
      <p:pic>
        <p:nvPicPr>
          <p:cNvPr id="6" name="Afbeelding 5" descr="Afbeelding met tekst, schermopname, ontwerp&#10;&#10;Door AI gegenereerde inhoud is mogelijk onjuist.">
            <a:extLst>
              <a:ext uri="{FF2B5EF4-FFF2-40B4-BE49-F238E27FC236}">
                <a16:creationId xmlns:a16="http://schemas.microsoft.com/office/drawing/2014/main" id="{7598FADE-38C0-ADAB-22B6-85EBF4C10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629" y="336332"/>
            <a:ext cx="3440467" cy="4866290"/>
          </a:xfrm>
          <a:prstGeom prst="rect">
            <a:avLst/>
          </a:prstGeom>
        </p:spPr>
      </p:pic>
    </p:spTree>
    <p:extLst>
      <p:ext uri="{BB962C8B-B14F-4D97-AF65-F5344CB8AC3E}">
        <p14:creationId xmlns:p14="http://schemas.microsoft.com/office/powerpoint/2010/main" val="4051357052"/>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2280</TotalTime>
  <Words>991</Words>
  <Application>Microsoft Office PowerPoint</Application>
  <PresentationFormat>Breedbeeld</PresentationFormat>
  <Paragraphs>86</Paragraphs>
  <Slides>14</Slides>
  <Notes>11</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40</cp:revision>
  <dcterms:created xsi:type="dcterms:W3CDTF">2025-03-13T12:26:38Z</dcterms:created>
  <dcterms:modified xsi:type="dcterms:W3CDTF">2025-06-20T09:25:30Z</dcterms:modified>
</cp:coreProperties>
</file>