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2" r:id="rId5"/>
    <p:sldId id="293" r:id="rId6"/>
    <p:sldId id="259" r:id="rId7"/>
    <p:sldId id="260" r:id="rId8"/>
    <p:sldId id="261" r:id="rId9"/>
    <p:sldId id="288" r:id="rId10"/>
    <p:sldId id="264" r:id="rId11"/>
    <p:sldId id="265" r:id="rId12"/>
    <p:sldId id="294" r:id="rId13"/>
    <p:sldId id="29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13-6-2025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13-6-2025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13-6-2025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13-6-2025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8d.nl/voorbeelden-serious-gaming-in-de-z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hyperlink" Target="https://www.slo.nl/sectoren/po/digitale-geletterdheid-po/digitale-geletterdheid-po/slag/visievorming/" TargetMode="External"/><Relationship Id="rId4" Type="http://schemas.openxmlformats.org/officeDocument/2006/relationships/hyperlink" Target="https://playforgood.nl/laaggeletterde-jongeren-helpen-met-basiszaken-door-lifeat1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aenmaatschappij.nl/lesmaterialen/lesmaterialen/ikbenoffline-ganzenbor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570849-record-switch-2-is-snelst-verkopende-spelcomputer-aller-tijden"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jantjebeton.nl/nieuws/jantje-beton-slaat-alarm-steeds-minder-kinderen-spelen-buiten#:~:text=Uit%20nieuwe%20cijfers%20blijkt%3A%20steeds,%2C%20overgewicht%2C%20depressie%20en%20slapeloosheid." TargetMode="External"/><Relationship Id="rId2" Type="http://schemas.openxmlformats.org/officeDocument/2006/relationships/hyperlink" Target="https://jantjebeton.nl/het-probleem" TargetMode="Externa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slide" Target="slide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Game on!</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25, 2025 – Groep 5/6 &amp;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Presenteer je poster in 1 minuut. Na afloop mag je 1 klasgenoot om een tip vragen en 1 klasgenoot om een top.</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Even </a:t>
            </a:r>
            <a:r>
              <a:rPr lang="nl-NL" dirty="0" err="1">
                <a:solidFill>
                  <a:schemeClr val="bg1"/>
                </a:solidFill>
              </a:rPr>
              <a:t>serious</a:t>
            </a:r>
            <a:r>
              <a:rPr lang="nl-NL" dirty="0">
                <a:solidFill>
                  <a:schemeClr val="bg1"/>
                </a:solidFill>
              </a:rPr>
              <a: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70000" lnSpcReduction="20000"/>
          </a:bodyPr>
          <a:lstStyle/>
          <a:p>
            <a:r>
              <a:rPr lang="nl-NL" dirty="0"/>
              <a:t>Een game kan een krachtig leermiddel zijn. Volgens Kennisnet: “</a:t>
            </a:r>
            <a:r>
              <a:rPr lang="nl-NL" dirty="0" err="1"/>
              <a:t>Serious</a:t>
            </a:r>
            <a:r>
              <a:rPr lang="nl-NL" dirty="0"/>
              <a:t> games kunnen een effectief leermiddel zijn in het onderwijs. Ze sluiten aan bij de belevingswereld van jongeren en het competitie-element kan hen extra motiveren. De games kunnen diverse doelen hebben, zoals leren wat de beste strategie is of ervaren hoe het is om samen een oplossing te bedenken.”</a:t>
            </a:r>
          </a:p>
          <a:p>
            <a:r>
              <a:rPr lang="nl-NL" dirty="0"/>
              <a:t>Je kan zo dus in een virtuele wereld oefenen om problemen in de echte wereld op te lossen. Voorbeeld? Er wordt gewerkt aan een </a:t>
            </a:r>
            <a:r>
              <a:rPr lang="nl-NL" dirty="0">
                <a:solidFill>
                  <a:schemeClr val="bg1"/>
                </a:solidFill>
                <a:hlinkClick r:id="rId3">
                  <a:extLst>
                    <a:ext uri="{A12FA001-AC4F-418D-AE19-62706E023703}">
                      <ahyp:hlinkClr xmlns:ahyp="http://schemas.microsoft.com/office/drawing/2018/hyperlinkcolor" val="tx"/>
                    </a:ext>
                  </a:extLst>
                </a:hlinkClick>
              </a:rPr>
              <a:t>Virtual </a:t>
            </a:r>
            <a:r>
              <a:rPr lang="nl-NL" dirty="0" err="1">
                <a:solidFill>
                  <a:schemeClr val="bg1"/>
                </a:solidFill>
                <a:hlinkClick r:id="rId3">
                  <a:extLst>
                    <a:ext uri="{A12FA001-AC4F-418D-AE19-62706E023703}">
                      <ahyp:hlinkClr xmlns:ahyp="http://schemas.microsoft.com/office/drawing/2018/hyperlinkcolor" val="tx"/>
                    </a:ext>
                  </a:extLst>
                </a:hlinkClick>
              </a:rPr>
              <a:t>Reality</a:t>
            </a:r>
            <a:r>
              <a:rPr lang="nl-NL" dirty="0">
                <a:solidFill>
                  <a:schemeClr val="bg1"/>
                </a:solidFill>
                <a:hlinkClick r:id="rId3">
                  <a:extLst>
                    <a:ext uri="{A12FA001-AC4F-418D-AE19-62706E023703}">
                      <ahyp:hlinkClr xmlns:ahyp="http://schemas.microsoft.com/office/drawing/2018/hyperlinkcolor" val="tx"/>
                    </a:ext>
                  </a:extLst>
                </a:hlinkClick>
              </a:rPr>
              <a:t> game </a:t>
            </a:r>
            <a:r>
              <a:rPr lang="nl-NL" dirty="0"/>
              <a:t>rondom de reanimatie van pasgeboren baby’s, er is een spel voor </a:t>
            </a:r>
            <a:r>
              <a:rPr lang="nl-NL" dirty="0">
                <a:solidFill>
                  <a:schemeClr val="bg1"/>
                </a:solidFill>
                <a:hlinkClick r:id="rId4">
                  <a:extLst>
                    <a:ext uri="{A12FA001-AC4F-418D-AE19-62706E023703}">
                      <ahyp:hlinkClr xmlns:ahyp="http://schemas.microsoft.com/office/drawing/2018/hyperlinkcolor" val="tx"/>
                    </a:ext>
                  </a:extLst>
                </a:hlinkClick>
              </a:rPr>
              <a:t>laaggeletterde jongeren </a:t>
            </a:r>
            <a:r>
              <a:rPr lang="nl-NL" dirty="0"/>
              <a:t>om deze te helpen zelfredzaam te worden en het </a:t>
            </a:r>
            <a:r>
              <a:rPr lang="nl-NL" dirty="0">
                <a:solidFill>
                  <a:schemeClr val="bg1"/>
                </a:solidFill>
                <a:hlinkClick r:id="rId5">
                  <a:extLst>
                    <a:ext uri="{A12FA001-AC4F-418D-AE19-62706E023703}">
                      <ahyp:hlinkClr xmlns:ahyp="http://schemas.microsoft.com/office/drawing/2018/hyperlinkcolor" val="tx"/>
                    </a:ext>
                  </a:extLst>
                </a:hlinkClick>
              </a:rPr>
              <a:t>SLO Visiespel </a:t>
            </a:r>
            <a:r>
              <a:rPr lang="nl-NL" dirty="0"/>
              <a:t>helpt scholen bij het ontwikkelen van een visie op digitale geletterdheid.</a:t>
            </a:r>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fontScale="85000" lnSpcReduction="20000"/>
          </a:bodyPr>
          <a:lstStyle/>
          <a:p>
            <a:r>
              <a:rPr lang="nl-NL" dirty="0"/>
              <a:t>De opdracht: </a:t>
            </a:r>
          </a:p>
          <a:p>
            <a:r>
              <a:rPr lang="nl-NL" dirty="0"/>
              <a:t>Bedenk een game die kan helpen om een “echte </a:t>
            </a:r>
            <a:r>
              <a:rPr lang="nl-NL" dirty="0" err="1"/>
              <a:t>wereld-probleem</a:t>
            </a:r>
            <a:r>
              <a:rPr lang="nl-NL" dirty="0"/>
              <a:t>” op te lossen.</a:t>
            </a:r>
          </a:p>
          <a:p>
            <a:r>
              <a:rPr lang="nl-NL" dirty="0">
                <a:solidFill>
                  <a:schemeClr val="tx1"/>
                </a:solidFill>
              </a:rPr>
              <a:t>Beschrijf:</a:t>
            </a:r>
          </a:p>
          <a:p>
            <a:pPr marL="342900" indent="-342900">
              <a:buFontTx/>
              <a:buChar char="-"/>
            </a:pPr>
            <a:r>
              <a:rPr lang="nl-NL" dirty="0">
                <a:solidFill>
                  <a:schemeClr val="tx1"/>
                </a:solidFill>
              </a:rPr>
              <a:t>Welk probleem pak je aan?</a:t>
            </a:r>
          </a:p>
          <a:p>
            <a:pPr marL="342900" indent="-342900">
              <a:buFontTx/>
              <a:buChar char="-"/>
            </a:pPr>
            <a:r>
              <a:rPr lang="nl-NL" dirty="0">
                <a:solidFill>
                  <a:schemeClr val="tx1"/>
                </a:solidFill>
              </a:rPr>
              <a:t>Hoe werkt het spel?</a:t>
            </a:r>
          </a:p>
          <a:p>
            <a:pPr marL="342900" indent="-342900">
              <a:buFontTx/>
              <a:buChar char="-"/>
            </a:pPr>
            <a:r>
              <a:rPr lang="nl-NL" dirty="0">
                <a:solidFill>
                  <a:schemeClr val="tx1"/>
                </a:solidFill>
              </a:rPr>
              <a:t>Werk je aan een oplossing of wil je alleen meer bewustzijn creëren?</a:t>
            </a:r>
          </a:p>
          <a:p>
            <a:pPr marL="342900" indent="-342900">
              <a:buFontTx/>
              <a:buChar char="-"/>
            </a:pPr>
            <a:r>
              <a:rPr lang="nl-NL" dirty="0">
                <a:solidFill>
                  <a:schemeClr val="tx1"/>
                </a:solidFill>
              </a:rPr>
              <a:t>Is het een bordspel of een digitale game?</a:t>
            </a:r>
          </a:p>
          <a:p>
            <a:pPr marL="342900" indent="-342900">
              <a:buFontTx/>
              <a:buChar char="-"/>
            </a:pPr>
            <a:endParaRPr lang="nl-NL" dirty="0">
              <a:solidFill>
                <a:schemeClr val="tx1"/>
              </a:solidFill>
            </a:endParaRPr>
          </a:p>
          <a:p>
            <a:r>
              <a:rPr lang="nl-NL" dirty="0">
                <a:solidFill>
                  <a:schemeClr val="tx1"/>
                </a:solidFill>
              </a:rPr>
              <a:t>Voorbeeld nodig? Bekijk dit ganzenbordspel eens – </a:t>
            </a:r>
            <a:r>
              <a:rPr lang="nl-NL" dirty="0">
                <a:solidFill>
                  <a:schemeClr val="bg1"/>
                </a:solidFill>
                <a:hlinkClick r:id="rId3">
                  <a:extLst>
                    <a:ext uri="{A12FA001-AC4F-418D-AE19-62706E023703}">
                      <ahyp:hlinkClr xmlns:ahyp="http://schemas.microsoft.com/office/drawing/2018/hyperlinkcolor" val="tx"/>
                    </a:ext>
                  </a:extLst>
                </a:hlinkClick>
              </a:rPr>
              <a:t>Ik ben offline</a:t>
            </a: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20080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70000" lnSpcReduction="20000"/>
          </a:bodyPr>
          <a:lstStyle/>
          <a:p>
            <a:r>
              <a:rPr lang="nl-NL" dirty="0"/>
              <a:t>Hoi,</a:t>
            </a:r>
          </a:p>
          <a:p>
            <a:r>
              <a:rPr lang="nl-NL" dirty="0"/>
              <a:t>En hoe was het buiten spelen? Ik ben zelf echt heel veel buiten geweest! Hardlopen met vriendinnen in het park en door de stad, </a:t>
            </a:r>
            <a:r>
              <a:rPr lang="nl-NL" dirty="0" err="1"/>
              <a:t>geocache</a:t>
            </a:r>
            <a:r>
              <a:rPr lang="nl-NL" dirty="0"/>
              <a:t> met mijn vader in het bos en ik had ook nog met iemand afgesproken voor een picknick…maar daar wil ik liever niet over vertellen.</a:t>
            </a:r>
          </a:p>
          <a:p>
            <a:r>
              <a:rPr lang="nl-NL" dirty="0"/>
              <a:t>Mijn broertje heeft dat hele buitenspelen gemist, hoor. Die heeft de hele week achter zijn nieuwe spelcomputer gezeten. Maanden gezeurd, maanden gespaard (want dat ding kost bijna €500!) en nu dan eindelijk gekregen. Zijn nieuwe Switch2. De hele week zit hij nu al Mario Kart te spelen met zijn vriendjes.</a:t>
            </a:r>
          </a:p>
          <a:p>
            <a:r>
              <a:rPr lang="nl-NL" dirty="0"/>
              <a:t>Ik las trouwens dat hij niet de enige was die meteen bij het uitkomen van de nieuwe Switch zo’n apparaat aangeschaft had. De Switch2 heeft een record verbroken! Het is de snelst verkopende spelcomputer allertijden.</a:t>
            </a:r>
          </a:p>
          <a:p>
            <a:r>
              <a:rPr lang="nl-NL" dirty="0"/>
              <a:t>Nou, leuk hoor. Ik vind gamen soms ook wel leuk, maar niet als het zulk lekker weer is! Ik ga nog even lekker buiten kijken!</a:t>
            </a:r>
          </a:p>
          <a:p>
            <a:r>
              <a:rPr lang="nl-NL" dirty="0"/>
              <a:t>En jij? Wat kies jij? Binnen of buiten?</a:t>
            </a:r>
          </a:p>
          <a:p>
            <a:r>
              <a:rPr lang="nl-NL" dirty="0"/>
              <a:t>Groetjes,</a:t>
            </a:r>
          </a:p>
          <a:p>
            <a:r>
              <a:rPr lang="nl-NL" dirty="0"/>
              <a:t>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623035" cy="4798582"/>
          </a:xfrm>
        </p:spPr>
        <p:txBody>
          <a:bodyPr>
            <a:normAutofit fontScale="85000" lnSpcReduction="20000"/>
          </a:bodyPr>
          <a:lstStyle/>
          <a:p>
            <a:r>
              <a:rPr lang="nl-NL" b="1" dirty="0"/>
              <a:t>Record: Switch 2 is snelst verkopende spelcomputer aller tijden</a:t>
            </a:r>
          </a:p>
          <a:p>
            <a:r>
              <a:rPr lang="nl-NL" dirty="0"/>
              <a:t>Van </a:t>
            </a:r>
            <a:r>
              <a:rPr lang="nl-NL" dirty="0">
                <a:hlinkClick r:id="rId3"/>
              </a:rPr>
              <a:t>jeugdjournaal.nl</a:t>
            </a:r>
            <a:r>
              <a:rPr lang="nl-NL" dirty="0"/>
              <a:t>:</a:t>
            </a:r>
          </a:p>
          <a:p>
            <a:r>
              <a:rPr lang="nl-NL" dirty="0"/>
              <a:t>“De Nintendo Switch 2 is pas net uit, maar hij heeft nu al een bijzonder record te pakken. Binnen 4 dagen werd het apparaat namelijk 3,5 miljoen keer verkocht. Daarmee is het de snelst verkopende spelcomputer aller tijden.</a:t>
            </a:r>
          </a:p>
          <a:p>
            <a:r>
              <a:rPr lang="nl-NL" dirty="0"/>
              <a:t>Ter vergelijking: de grote concurrent PlayStation deed er ongeveer 3 weken over om zoveel PlayStation 4s te verkopen. En bij de PlayStation 5 duurde het zo'n 6 weken.”</a:t>
            </a:r>
          </a:p>
          <a:p>
            <a:endParaRPr lang="nl-NL" dirty="0"/>
          </a:p>
        </p:txBody>
      </p:sp>
      <p:pic>
        <p:nvPicPr>
          <p:cNvPr id="5" name="Afbeelding 4">
            <a:extLst>
              <a:ext uri="{FF2B5EF4-FFF2-40B4-BE49-F238E27FC236}">
                <a16:creationId xmlns:a16="http://schemas.microsoft.com/office/drawing/2014/main" id="{49566C90-7CF3-7D5D-95D3-7FCDBFA35BA4}"/>
              </a:ext>
            </a:extLst>
          </p:cNvPr>
          <p:cNvPicPr>
            <a:picLocks noChangeAspect="1"/>
          </p:cNvPicPr>
          <p:nvPr/>
        </p:nvPicPr>
        <p:blipFill>
          <a:blip r:embed="rId4"/>
          <a:stretch>
            <a:fillRect/>
          </a:stretch>
        </p:blipFill>
        <p:spPr>
          <a:xfrm>
            <a:off x="6232634" y="541282"/>
            <a:ext cx="5215759" cy="5215759"/>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Binnen of buiten?</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4" y="1308895"/>
            <a:ext cx="5224609" cy="4997312"/>
          </a:xfrm>
        </p:spPr>
        <p:txBody>
          <a:bodyPr>
            <a:normAutofit fontScale="70000" lnSpcReduction="20000"/>
          </a:bodyPr>
          <a:lstStyle/>
          <a:p>
            <a:r>
              <a:rPr lang="nl-NL" dirty="0"/>
              <a:t>Vorige week hebben we het gehad over het belang van buitenspelen. En dat veel kinderen dat steeds minder doen. In een onderzoek (</a:t>
            </a:r>
            <a:r>
              <a:rPr lang="nl-NL" dirty="0">
                <a:hlinkClick r:id="rId2"/>
              </a:rPr>
              <a:t>Jantje Beton, 2025</a:t>
            </a:r>
            <a:r>
              <a:rPr lang="nl-NL" dirty="0"/>
              <a:t>) is aangetoond dat “digitale speelmogelijkheden” daar een belangrijke oorzaak van is. Gamen dus. En smartphones. </a:t>
            </a:r>
          </a:p>
          <a:p>
            <a:r>
              <a:rPr lang="nl-NL" dirty="0"/>
              <a:t>Kinderen spelen steeds vaker digitaal en steeds minder in de echte wereld.</a:t>
            </a:r>
          </a:p>
          <a:p>
            <a:r>
              <a:rPr lang="nl-NL" dirty="0"/>
              <a:t>Dit heeft zorgwekkende gevolgen zoals slechtziendheid, overgewicht, depressie en slapeloosheid (</a:t>
            </a:r>
            <a:r>
              <a:rPr lang="nl-NL" dirty="0">
                <a:hlinkClick r:id="rId3"/>
              </a:rPr>
              <a:t>Jantje Beton, 2024</a:t>
            </a:r>
            <a:r>
              <a:rPr lang="nl-NL" dirty="0"/>
              <a:t>). Veel van deze genoemde gevolgen zijn gevolgen van teveel schermtijd.</a:t>
            </a:r>
          </a:p>
          <a:p>
            <a:r>
              <a:rPr lang="nl-NL" dirty="0"/>
              <a:t>Gamen is niet slecht en heeft ook zeker heel veel voordelen, maar doe het met mate. Blijf in balans.</a:t>
            </a:r>
          </a:p>
          <a:p>
            <a:r>
              <a:rPr lang="nl-NL" dirty="0"/>
              <a:t>Hoe is dat bij jullie? Bespreek de stelling(en) op de volgende dia(‘s).</a:t>
            </a:r>
          </a:p>
        </p:txBody>
      </p:sp>
      <mc:AlternateContent xmlns:mc="http://schemas.openxmlformats.org/markup-compatibility/2006" xmlns:pslz="http://schemas.microsoft.com/office/powerpoint/2016/slidezoom">
        <mc:Choice Requires="pslz">
          <p:graphicFrame>
            <p:nvGraphicFramePr>
              <p:cNvPr id="7" name="Diazoom 6">
                <a:extLst>
                  <a:ext uri="{FF2B5EF4-FFF2-40B4-BE49-F238E27FC236}">
                    <a16:creationId xmlns:a16="http://schemas.microsoft.com/office/drawing/2014/main" id="{25D3381F-2B56-048B-B8BE-DFAC1BD8B6D1}"/>
                  </a:ext>
                </a:extLst>
              </p:cNvPr>
              <p:cNvGraphicFramePr>
                <a:graphicFrameLocks noChangeAspect="1"/>
              </p:cNvGraphicFramePr>
              <p:nvPr>
                <p:extLst>
                  <p:ext uri="{D42A27DB-BD31-4B8C-83A1-F6EECF244321}">
                    <p14:modId xmlns:p14="http://schemas.microsoft.com/office/powerpoint/2010/main" val="4231823845"/>
                  </p:ext>
                </p:extLst>
              </p:nvPr>
            </p:nvGraphicFramePr>
            <p:xfrm>
              <a:off x="5937378" y="1651132"/>
              <a:ext cx="5753204" cy="3236177"/>
            </p:xfrm>
            <a:graphic>
              <a:graphicData uri="http://schemas.microsoft.com/office/powerpoint/2016/slidezoom">
                <pslz:sldZm>
                  <pslz:sldZmObj sldId="293" cId="1297022853">
                    <pslz:zmPr id="{725BDD80-0090-4BCF-A6E4-6010FBDB682B}" returnToParent="0" transitionDur="1000">
                      <p166:blipFill xmlns:p166="http://schemas.microsoft.com/office/powerpoint/2016/6/main">
                        <a:blip r:embed="rId4"/>
                        <a:stretch>
                          <a:fillRect/>
                        </a:stretch>
                      </p166:blipFill>
                      <p166:spPr xmlns:p166="http://schemas.microsoft.com/office/powerpoint/2016/6/main">
                        <a:xfrm>
                          <a:off x="0" y="0"/>
                          <a:ext cx="5753204" cy="3236177"/>
                        </a:xfrm>
                        <a:prstGeom prst="rect">
                          <a:avLst/>
                        </a:prstGeom>
                        <a:ln w="3175">
                          <a:solidFill>
                            <a:prstClr val="ltGray"/>
                          </a:solidFill>
                        </a:ln>
                      </p166:spPr>
                    </pslz:zmPr>
                  </pslz:sldZmObj>
                </pslz:sldZm>
              </a:graphicData>
            </a:graphic>
          </p:graphicFrame>
        </mc:Choice>
        <mc:Fallback xmlns="">
          <p:pic>
            <p:nvPicPr>
              <p:cNvPr id="7" name="Diazoom 6">
                <a:hlinkClick r:id="rId5" action="ppaction://hlinksldjump"/>
                <a:extLst>
                  <a:ext uri="{FF2B5EF4-FFF2-40B4-BE49-F238E27FC236}">
                    <a16:creationId xmlns:a16="http://schemas.microsoft.com/office/drawing/2014/main" id="{25D3381F-2B56-048B-B8BE-DFAC1BD8B6D1}"/>
                  </a:ext>
                </a:extLst>
              </p:cNvPr>
              <p:cNvPicPr>
                <a:picLocks noGrp="1" noRot="1" noChangeAspect="1" noMove="1" noResize="1" noEditPoints="1" noAdjustHandles="1" noChangeArrowheads="1" noChangeShapeType="1"/>
              </p:cNvPicPr>
              <p:nvPr/>
            </p:nvPicPr>
            <p:blipFill>
              <a:blip r:embed="rId6"/>
              <a:stretch>
                <a:fillRect/>
              </a:stretch>
            </p:blipFill>
            <p:spPr>
              <a:xfrm>
                <a:off x="5937378" y="1651132"/>
                <a:ext cx="5753204" cy="3236177"/>
              </a:xfrm>
              <a:prstGeom prst="rect">
                <a:avLst/>
              </a:prstGeom>
              <a:ln w="3175">
                <a:solidFill>
                  <a:prstClr val="ltGray"/>
                </a:solidFill>
              </a:ln>
            </p:spPr>
          </p:pic>
        </mc:Fallback>
      </mc:AlternateContent>
    </p:spTree>
    <p:extLst>
      <p:ext uri="{BB962C8B-B14F-4D97-AF65-F5344CB8AC3E}">
        <p14:creationId xmlns:p14="http://schemas.microsoft.com/office/powerpoint/2010/main" val="38479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C18B7BF-7452-BEBA-4C7F-1DF910F4DFE4}"/>
              </a:ext>
            </a:extLst>
          </p:cNvPr>
          <p:cNvPicPr>
            <a:picLocks noChangeAspect="1"/>
          </p:cNvPicPr>
          <p:nvPr/>
        </p:nvPicPr>
        <p:blipFill>
          <a:blip r:embed="rId2"/>
          <a:stretch>
            <a:fillRect/>
          </a:stretch>
        </p:blipFill>
        <p:spPr>
          <a:xfrm>
            <a:off x="899790" y="168166"/>
            <a:ext cx="10073010" cy="6021326"/>
          </a:xfrm>
          <a:prstGeom prst="rect">
            <a:avLst/>
          </a:prstGeom>
        </p:spPr>
      </p:pic>
    </p:spTree>
    <p:extLst>
      <p:ext uri="{BB962C8B-B14F-4D97-AF65-F5344CB8AC3E}">
        <p14:creationId xmlns:p14="http://schemas.microsoft.com/office/powerpoint/2010/main" val="129702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“Ouders moeten strenger zijn op het gamegedrag van hun kinderen.”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spelcomputer zou een 2 uur speellimiet per dag moeten hebben."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“Voor kinderen (t/m 18 jaar) zou de regel moeten zijn: geen schermen boven de 18 graden.”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167615"/>
            <a:ext cx="5559973" cy="4360827"/>
          </a:xfrm>
        </p:spPr>
        <p:txBody>
          <a:bodyPr>
            <a:normAutofit/>
          </a:bodyPr>
          <a:lstStyle/>
          <a:p>
            <a:r>
              <a:rPr lang="nl-NL" dirty="0">
                <a:solidFill>
                  <a:schemeClr val="bg1"/>
                </a:solidFill>
              </a:rPr>
              <a:t>Maak in tweetallen een poster op A3 formaat over gamen. </a:t>
            </a:r>
          </a:p>
          <a:p>
            <a:r>
              <a:rPr lang="nl-NL" dirty="0">
                <a:solidFill>
                  <a:schemeClr val="bg1"/>
                </a:solidFill>
              </a:rPr>
              <a:t>Op de poster geef je op creatieve wijze weer:</a:t>
            </a:r>
          </a:p>
          <a:p>
            <a:pPr marL="342900" indent="-342900">
              <a:buFontTx/>
              <a:buChar char="-"/>
            </a:pPr>
            <a:r>
              <a:rPr lang="nl-NL" dirty="0">
                <a:solidFill>
                  <a:schemeClr val="bg1"/>
                </a:solidFill>
              </a:rPr>
              <a:t>3 voordelen van gamen</a:t>
            </a:r>
          </a:p>
          <a:p>
            <a:pPr marL="342900" indent="-342900">
              <a:buFontTx/>
              <a:buChar char="-"/>
            </a:pPr>
            <a:r>
              <a:rPr lang="nl-NL" dirty="0">
                <a:solidFill>
                  <a:schemeClr val="bg1"/>
                </a:solidFill>
              </a:rPr>
              <a:t>3 nadelen van gamen</a:t>
            </a:r>
          </a:p>
          <a:p>
            <a:pPr marL="342900" indent="-342900">
              <a:buFontTx/>
              <a:buChar char="-"/>
            </a:pPr>
            <a:r>
              <a:rPr lang="nl-NL" dirty="0">
                <a:solidFill>
                  <a:schemeClr val="bg1"/>
                </a:solidFill>
              </a:rPr>
              <a:t>1 goed advies over gamen</a:t>
            </a:r>
          </a:p>
          <a:p>
            <a:endParaRPr lang="nl-NL" dirty="0">
              <a:solidFill>
                <a:schemeClr val="bg1"/>
              </a:solidFill>
            </a:endParaRPr>
          </a:p>
          <a:p>
            <a:endParaRPr lang="nl-NL" dirty="0">
              <a:solidFill>
                <a:schemeClr val="bg1"/>
              </a:solidFill>
            </a:endParaRPr>
          </a:p>
        </p:txBody>
      </p:sp>
      <p:pic>
        <p:nvPicPr>
          <p:cNvPr id="5" name="Afbeelding 4" descr="Afbeelding met tekst, clipart, fiets, tekening&#10;&#10;Door AI gegenereerde inhoud is mogelijk onjuist.">
            <a:extLst>
              <a:ext uri="{FF2B5EF4-FFF2-40B4-BE49-F238E27FC236}">
                <a16:creationId xmlns:a16="http://schemas.microsoft.com/office/drawing/2014/main" id="{E604BD6B-5162-99C3-95E0-A0C4B4D5B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221" y="466574"/>
            <a:ext cx="3170537" cy="4484494"/>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2168</TotalTime>
  <Words>812</Words>
  <Application>Microsoft Office PowerPoint</Application>
  <PresentationFormat>Breedbeeld</PresentationFormat>
  <Paragraphs>68</Paragraphs>
  <Slides>13</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36</cp:revision>
  <dcterms:created xsi:type="dcterms:W3CDTF">2025-03-13T12:26:38Z</dcterms:created>
  <dcterms:modified xsi:type="dcterms:W3CDTF">2025-06-13T08:25:16Z</dcterms:modified>
</cp:coreProperties>
</file>