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92" r:id="rId5"/>
    <p:sldId id="260" r:id="rId6"/>
    <p:sldId id="259" r:id="rId7"/>
    <p:sldId id="261" r:id="rId8"/>
    <p:sldId id="288" r:id="rId9"/>
    <p:sldId id="264" r:id="rId10"/>
    <p:sldId id="265" r:id="rId11"/>
    <p:sldId id="266" r:id="rId12"/>
    <p:sldId id="28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5-6-2025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11</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5-6-2025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5-6-2025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5-6-2025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wur.nl/nl/show/effect-van-natuur-op-gezondheid.ht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V4M74P3CSNY?feature=oembed" TargetMode="External"/><Relationship Id="rId5" Type="http://schemas.openxmlformats.org/officeDocument/2006/relationships/image" Target="../media/image13.jpeg"/><Relationship Id="rId4" Type="http://schemas.openxmlformats.org/officeDocument/2006/relationships/hyperlink" Target="https://jantjebeton.nl/nieuws/buitenspeeldag-2025-organiseer-een-activiteit-op-11-jun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peelbeweging.nl/te-veel-schermtijd-dat-is-verleden-tijd-met-de-20-20-2-vuistregel-en-deze-buitenspeeltips/" TargetMode="External"/><Relationship Id="rId2" Type="http://schemas.openxmlformats.org/officeDocument/2006/relationships/slideLayout" Target="../slideLayouts/slideLayout9.xml"/><Relationship Id="rId1" Type="http://schemas.openxmlformats.org/officeDocument/2006/relationships/video" Target="https://www.youtube.com/embed/CM6d5Fv44sM?feature=oembed" TargetMode="External"/><Relationship Id="rId5" Type="http://schemas.openxmlformats.org/officeDocument/2006/relationships/image" Target="../media/image14.jpeg"/><Relationship Id="rId4" Type="http://schemas.openxmlformats.org/officeDocument/2006/relationships/hyperlink" Target="https://www.hoezomediawijs.nl/app-nek-swipe-duim-of-gameboche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jantjebeton.nl/wat-we-doen/buitenspeelda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canva.com/design/DAGoQJfv4I0/sHVDXYsAa0Y-5gEj45Pycw/view?utm_content=DAGoQJfv4I0&amp;utm_campaign=designshare&amp;utm_medium=link2&amp;utm_source=uniquelinks&amp;utlId=h66bf06761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49" b="9449"/>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Buiten je </a:t>
            </a:r>
            <a:r>
              <a:rPr lang="en-US" dirty="0" err="1"/>
              <a:t>boekje</a:t>
            </a:r>
            <a:endParaRPr lang="en-US" dirty="0"/>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24, 2025 – Groep 7/8 –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p:txBody>
          <a:bodyPr/>
          <a:lstStyle/>
          <a:p>
            <a:r>
              <a:rPr lang="nl-NL" dirty="0">
                <a:solidFill>
                  <a:schemeClr val="bg1"/>
                </a:solidFill>
              </a:rPr>
              <a:t>Natuurlijk buiten!</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7357242" cy="3884180"/>
          </a:xfrm>
        </p:spPr>
        <p:txBody>
          <a:bodyPr>
            <a:normAutofit fontScale="70000" lnSpcReduction="20000"/>
          </a:bodyPr>
          <a:lstStyle/>
          <a:p>
            <a:r>
              <a:rPr lang="nl-NL" dirty="0"/>
              <a:t>Nederland wordt steeds drukker. Er is steeds minder plaats voor de natuur en goede speelplekken voor kinderen.</a:t>
            </a:r>
          </a:p>
          <a:p>
            <a:r>
              <a:rPr lang="nl-NL" dirty="0"/>
              <a:t>Terwijl we ook weten (volgens </a:t>
            </a:r>
            <a:r>
              <a:rPr lang="nl-NL" dirty="0">
                <a:solidFill>
                  <a:schemeClr val="bg1"/>
                </a:solidFill>
                <a:hlinkClick r:id="rId3">
                  <a:extLst>
                    <a:ext uri="{A12FA001-AC4F-418D-AE19-62706E023703}">
                      <ahyp:hlinkClr xmlns:ahyp="http://schemas.microsoft.com/office/drawing/2018/hyperlinkcolor" val="tx"/>
                    </a:ext>
                  </a:extLst>
                </a:hlinkClick>
              </a:rPr>
              <a:t>Wageningen University &amp; Research</a:t>
            </a:r>
            <a:r>
              <a:rPr lang="nl-NL" dirty="0"/>
              <a:t>): </a:t>
            </a:r>
          </a:p>
          <a:p>
            <a:r>
              <a:rPr lang="nl-NL" dirty="0"/>
              <a:t>Een natuurlijke omgeving kan op de volgende manieren bijdragen aan gezondheid van mensen:</a:t>
            </a:r>
          </a:p>
          <a:p>
            <a:pPr marL="342900" indent="-342900">
              <a:buFont typeface="Arial" panose="020B0604020202020204" pitchFamily="34" charset="0"/>
              <a:buChar char="•"/>
            </a:pPr>
            <a:r>
              <a:rPr lang="nl-NL" dirty="0"/>
              <a:t>Herstel van stress</a:t>
            </a:r>
          </a:p>
          <a:p>
            <a:pPr marL="342900" indent="-342900">
              <a:buFont typeface="Arial" panose="020B0604020202020204" pitchFamily="34" charset="0"/>
              <a:buChar char="•"/>
            </a:pPr>
            <a:r>
              <a:rPr lang="nl-NL" dirty="0"/>
              <a:t>Aanzetten tot sociaal contact</a:t>
            </a:r>
          </a:p>
          <a:p>
            <a:pPr marL="342900" indent="-342900">
              <a:buFont typeface="Arial" panose="020B0604020202020204" pitchFamily="34" charset="0"/>
              <a:buChar char="•"/>
            </a:pPr>
            <a:r>
              <a:rPr lang="nl-NL" dirty="0"/>
              <a:t>Bijdragen aan een optimale ontwikkeling van kinderen</a:t>
            </a:r>
          </a:p>
          <a:p>
            <a:pPr marL="342900" indent="-342900">
              <a:buFont typeface="Arial" panose="020B0604020202020204" pitchFamily="34" charset="0"/>
              <a:buChar char="•"/>
            </a:pPr>
            <a:r>
              <a:rPr lang="nl-NL" dirty="0"/>
              <a:t>Persoonlijke ontwikkeling en zingeving bevorderen</a:t>
            </a:r>
          </a:p>
          <a:p>
            <a:pPr marL="342900" indent="-342900">
              <a:buFont typeface="Arial" panose="020B0604020202020204" pitchFamily="34" charset="0"/>
              <a:buChar char="•"/>
            </a:pPr>
            <a:r>
              <a:rPr lang="nl-NL" dirty="0"/>
              <a:t>Stimuleren tot bewegen</a:t>
            </a:r>
          </a:p>
          <a:p>
            <a:endParaRPr lang="nl-NL" dirty="0"/>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a:bodyPr>
          <a:lstStyle/>
          <a:p>
            <a:r>
              <a:rPr lang="nl-NL" dirty="0"/>
              <a:t>Neem je eigen woonplaats of wijk in gedachten en geef deze een groene update. Bedenk en ontwerp natuurlijke speelplekken voor kinderen en maak plannen voor vergroening van de wijk. Presenteer dit aan elkaar door een A3 moodboard te maken.</a:t>
            </a:r>
          </a:p>
          <a:p>
            <a:endParaRPr lang="nl-NL" dirty="0">
              <a:solidFill>
                <a:schemeClr val="tx1"/>
              </a:solidFill>
            </a:endParaRPr>
          </a:p>
          <a:p>
            <a:r>
              <a:rPr lang="nl-NL" dirty="0">
                <a:solidFill>
                  <a:schemeClr val="tx1"/>
                </a:solidFill>
              </a:rPr>
              <a:t>En ga er eventueel mee naar je gemeente…</a:t>
            </a:r>
          </a:p>
          <a:p>
            <a:endParaRPr lang="nl-NL" dirty="0">
              <a:solidFill>
                <a:schemeClr val="tx1"/>
              </a:solidFill>
            </a:endParaRPr>
          </a:p>
        </p:txBody>
      </p:sp>
    </p:spTree>
    <p:extLst>
      <p:ext uri="{BB962C8B-B14F-4D97-AF65-F5344CB8AC3E}">
        <p14:creationId xmlns:p14="http://schemas.microsoft.com/office/powerpoint/2010/main" val="42517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55000" lnSpcReduction="20000"/>
          </a:bodyPr>
          <a:lstStyle/>
          <a:p>
            <a:r>
              <a:rPr lang="nl-NL" dirty="0"/>
              <a:t>Hoi,</a:t>
            </a:r>
          </a:p>
          <a:p>
            <a:r>
              <a:rPr lang="nl-NL" dirty="0"/>
              <a:t>Als ik op vakantie ben op de camping, ben ik de hele dag lekker buiten. Heerlijk vind ik dat. Maar toch, als ik gewoon thuis ben, zit ik vaak binnen. </a:t>
            </a:r>
          </a:p>
          <a:p>
            <a:r>
              <a:rPr lang="nl-NL" dirty="0"/>
              <a:t>Dan ben ik aan het gamen of zit op mijn telefoon. Vroeger ging ik wel vaker naar buiten, maar nu niet meer zo. Gek eigenlijk, want ik vind het echt heerlijk om buiten te zijn. Ik houd vooral van het bos. </a:t>
            </a:r>
          </a:p>
          <a:p>
            <a:r>
              <a:rPr lang="nl-NL" dirty="0"/>
              <a:t>Met mijn ouders ga ik trouwens wel eens </a:t>
            </a:r>
            <a:r>
              <a:rPr lang="nl-NL" dirty="0" err="1"/>
              <a:t>geocachen</a:t>
            </a:r>
            <a:r>
              <a:rPr lang="nl-NL" dirty="0"/>
              <a:t>. Weet je wat dat is? Je loopt dan bijvoorbeeld door het bos met de </a:t>
            </a:r>
            <a:r>
              <a:rPr lang="nl-NL" dirty="0" err="1"/>
              <a:t>Geocahe</a:t>
            </a:r>
            <a:r>
              <a:rPr lang="nl-NL" dirty="0"/>
              <a:t> app op je telefoon open. Daar kun je zien waar er </a:t>
            </a:r>
            <a:r>
              <a:rPr lang="nl-NL" dirty="0" err="1"/>
              <a:t>geo’s</a:t>
            </a:r>
            <a:r>
              <a:rPr lang="nl-NL" dirty="0"/>
              <a:t> verstopt liggen. Dat zijn meestal kleine kistjes of plastic containertjes. Daarin zit een soort logboekje waar je dan in kunt schrijven wanneer je de </a:t>
            </a:r>
            <a:r>
              <a:rPr lang="nl-NL" dirty="0" err="1"/>
              <a:t>geo</a:t>
            </a:r>
            <a:r>
              <a:rPr lang="nl-NL" dirty="0"/>
              <a:t> gevonden hebt. Zo wordt het een soort van speurtocht en die </a:t>
            </a:r>
            <a:r>
              <a:rPr lang="nl-NL" dirty="0" err="1"/>
              <a:t>geo’s</a:t>
            </a:r>
            <a:r>
              <a:rPr lang="nl-NL" dirty="0"/>
              <a:t> liggen echt overal! Misschien wel bij jullie in de buurt! </a:t>
            </a:r>
          </a:p>
          <a:p>
            <a:r>
              <a:rPr lang="nl-NL" dirty="0"/>
              <a:t>Maar echt buiten spelen doe ik dus steeds minder, door het gamen en mijn telefoon. Hoe is dat bij jullie? En is er bij jullie in de buurt wel een goede, veilige plek waar kinderen buiten kunnen spelen?</a:t>
            </a:r>
          </a:p>
          <a:p>
            <a:r>
              <a:rPr lang="nl-NL" dirty="0"/>
              <a:t>Nu heb ik pas wel ergens gehoord dat het toch echt wel heel belangrijk is om regelmatig naar buiten te gaan. En zeker om even je beeldscherm of telefoon weg te doen. En zeker als het mooi weer is! </a:t>
            </a:r>
          </a:p>
          <a:p>
            <a:r>
              <a:rPr lang="nl-NL" dirty="0"/>
              <a:t>Dus, ik ga nu stoppen. Ik ga lekker naar buiten!</a:t>
            </a:r>
          </a:p>
          <a:p>
            <a:r>
              <a:rPr lang="nl-NL" dirty="0"/>
              <a:t>Groetjes,</a:t>
            </a:r>
          </a:p>
          <a:p>
            <a:r>
              <a:rPr lang="nl-NL" dirty="0"/>
              <a:t>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623035" cy="4798582"/>
          </a:xfrm>
        </p:spPr>
        <p:txBody>
          <a:bodyPr>
            <a:normAutofit fontScale="70000" lnSpcReduction="20000"/>
          </a:bodyPr>
          <a:lstStyle/>
          <a:p>
            <a:r>
              <a:rPr lang="nl-NL" b="1" dirty="0"/>
              <a:t>11 juni 2025 Buitenspeeldag</a:t>
            </a:r>
          </a:p>
          <a:p>
            <a:r>
              <a:rPr lang="nl-NL" dirty="0"/>
              <a:t>Van </a:t>
            </a:r>
            <a:r>
              <a:rPr lang="nl-NL" dirty="0">
                <a:hlinkClick r:id="rId4"/>
              </a:rPr>
              <a:t>jantjebeton.nl</a:t>
            </a:r>
            <a:r>
              <a:rPr lang="nl-NL" dirty="0"/>
              <a:t>:</a:t>
            </a:r>
          </a:p>
          <a:p>
            <a:r>
              <a:rPr lang="nl-NL" dirty="0"/>
              <a:t>“Op woensdag 11 juni 2025 verandert heel Nederland weer in één grote buitenspeelplek tijdens de Nationale Buitenspeeldag. (…) Dit jaar is het thema: ‘Speel de tijd terug’. Kinderen speelden nog niet zo lang geleden veel vaker buiten dan nu. Die tijd willen we terug!</a:t>
            </a:r>
          </a:p>
          <a:p>
            <a:r>
              <a:rPr lang="nl-NL" dirty="0"/>
              <a:t>Samen willen we laten zien hoe waardevol buitenspelen voor kinderen is. Het gaat niet alleen om plezier, maar ook om ruimte, vrijheid en sociale ontmoeting.</a:t>
            </a:r>
          </a:p>
          <a:p>
            <a:r>
              <a:rPr lang="nl-NL" dirty="0"/>
              <a:t>De Buitenspeeldag is hét moment om buitenspelen opnieuw op de kaart te zetten – voor nu én de toekomst.”</a:t>
            </a:r>
          </a:p>
        </p:txBody>
      </p:sp>
      <p:pic>
        <p:nvPicPr>
          <p:cNvPr id="4" name="Onlinemedia 3" title="Aftermovie Nationale Buitenspeeldag 2024">
            <a:hlinkClick r:id="" action="ppaction://media"/>
            <a:extLst>
              <a:ext uri="{FF2B5EF4-FFF2-40B4-BE49-F238E27FC236}">
                <a16:creationId xmlns:a16="http://schemas.microsoft.com/office/drawing/2014/main" id="{11F9C1B0-5B42-4F84-29A6-611187FC67B3}"/>
              </a:ext>
            </a:extLst>
          </p:cNvPr>
          <p:cNvPicPr>
            <a:picLocks noRot="1" noChangeAspect="1"/>
          </p:cNvPicPr>
          <p:nvPr>
            <a:videoFile r:link="rId1"/>
          </p:nvPr>
        </p:nvPicPr>
        <p:blipFill>
          <a:blip r:embed="rId5"/>
          <a:stretch>
            <a:fillRect/>
          </a:stretch>
        </p:blipFill>
        <p:spPr>
          <a:xfrm>
            <a:off x="6232634" y="1944414"/>
            <a:ext cx="5720219" cy="3231931"/>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Hacken is taal</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5" y="1308895"/>
            <a:ext cx="5256140" cy="5249560"/>
          </a:xfrm>
        </p:spPr>
        <p:txBody>
          <a:bodyPr>
            <a:normAutofit fontScale="70000" lnSpcReduction="20000"/>
          </a:bodyPr>
          <a:lstStyle/>
          <a:p>
            <a:r>
              <a:rPr lang="nl-NL" dirty="0"/>
              <a:t>Waarom is buitenspelen zo belangrijk? </a:t>
            </a:r>
          </a:p>
          <a:p>
            <a:r>
              <a:rPr lang="nl-NL" dirty="0"/>
              <a:t>Bekijk eerst samen de video hiernaast waarin Professor Erik </a:t>
            </a:r>
            <a:r>
              <a:rPr lang="nl-NL" dirty="0" err="1"/>
              <a:t>Scherder</a:t>
            </a:r>
            <a:r>
              <a:rPr lang="nl-NL" dirty="0"/>
              <a:t> (hoogleraar neuropsychologie) uitlegt wat buitenspelen met je hersenen doet. Ga dan in gesprek met elkaar over de volgende vragen:</a:t>
            </a:r>
          </a:p>
          <a:p>
            <a:pPr marL="342900" indent="-342900">
              <a:buFont typeface="Arial" panose="020B0604020202020204" pitchFamily="34" charset="0"/>
              <a:buChar char="•"/>
            </a:pPr>
            <a:r>
              <a:rPr lang="nl-NL" dirty="0"/>
              <a:t>Welke punten zijn volgens jou het belangrijkste?</a:t>
            </a:r>
          </a:p>
          <a:p>
            <a:pPr marL="342900" indent="-342900">
              <a:buFont typeface="Arial" panose="020B0604020202020204" pitchFamily="34" charset="0"/>
              <a:buChar char="•"/>
            </a:pPr>
            <a:r>
              <a:rPr lang="nl-NL" dirty="0"/>
              <a:t>Hoe vaak ben jij buiten?</a:t>
            </a:r>
          </a:p>
          <a:p>
            <a:pPr marL="342900" indent="-342900">
              <a:buFont typeface="Arial" panose="020B0604020202020204" pitchFamily="34" charset="0"/>
              <a:buChar char="•"/>
            </a:pPr>
            <a:r>
              <a:rPr lang="nl-NL" dirty="0"/>
              <a:t>Wat doe je buiten het liefst?</a:t>
            </a:r>
          </a:p>
          <a:p>
            <a:pPr marL="342900" indent="-342900">
              <a:buFont typeface="Arial" panose="020B0604020202020204" pitchFamily="34" charset="0"/>
              <a:buChar char="•"/>
            </a:pPr>
            <a:r>
              <a:rPr lang="nl-NL" dirty="0"/>
              <a:t>Wat zijn de fysieke nadelen van te veel schermtijd? Heb jij wel eens van de </a:t>
            </a:r>
            <a:r>
              <a:rPr lang="nl-NL" dirty="0">
                <a:hlinkClick r:id="rId3"/>
              </a:rPr>
              <a:t>20-20-2 regel </a:t>
            </a:r>
            <a:r>
              <a:rPr lang="nl-NL" dirty="0"/>
              <a:t>gehoord? Of de </a:t>
            </a:r>
            <a:r>
              <a:rPr lang="nl-NL" dirty="0">
                <a:hlinkClick r:id="rId4"/>
              </a:rPr>
              <a:t>app-nek, </a:t>
            </a:r>
            <a:r>
              <a:rPr lang="nl-NL" dirty="0" err="1">
                <a:hlinkClick r:id="rId4"/>
              </a:rPr>
              <a:t>swipe</a:t>
            </a:r>
            <a:r>
              <a:rPr lang="nl-NL" dirty="0">
                <a:hlinkClick r:id="rId4"/>
              </a:rPr>
              <a:t>-duim of gamebochel</a:t>
            </a:r>
            <a:r>
              <a:rPr lang="nl-NL" dirty="0"/>
              <a:t>?</a:t>
            </a:r>
          </a:p>
          <a:p>
            <a:r>
              <a:rPr lang="nl-NL" dirty="0"/>
              <a:t>Ga in gesprek over (een van) de stelling(en).</a:t>
            </a:r>
          </a:p>
        </p:txBody>
      </p:sp>
      <p:pic>
        <p:nvPicPr>
          <p:cNvPr id="4" name="Onlinemedia 3" title="Jantje Beton - Dit doet buitenspelen met jouw hersenen">
            <a:hlinkClick r:id="" action="ppaction://media"/>
            <a:extLst>
              <a:ext uri="{FF2B5EF4-FFF2-40B4-BE49-F238E27FC236}">
                <a16:creationId xmlns:a16="http://schemas.microsoft.com/office/drawing/2014/main" id="{EC0143AB-F1C4-CFCA-0603-489E928602DF}"/>
              </a:ext>
            </a:extLst>
          </p:cNvPr>
          <p:cNvPicPr>
            <a:picLocks noRot="1" noChangeAspect="1"/>
          </p:cNvPicPr>
          <p:nvPr>
            <a:videoFile r:link="rId1"/>
          </p:nvPr>
        </p:nvPicPr>
        <p:blipFill>
          <a:blip r:embed="rId5"/>
          <a:stretch>
            <a:fillRect/>
          </a:stretch>
        </p:blipFill>
        <p:spPr>
          <a:xfrm>
            <a:off x="6012458" y="1735437"/>
            <a:ext cx="5994899" cy="3387126"/>
          </a:xfrm>
          <a:prstGeom prst="rect">
            <a:avLst/>
          </a:prstGeom>
        </p:spPr>
      </p:pic>
    </p:spTree>
    <p:extLst>
      <p:ext uri="{BB962C8B-B14F-4D97-AF65-F5344CB8AC3E}">
        <p14:creationId xmlns:p14="http://schemas.microsoft.com/office/powerpoint/2010/main" val="38479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“Bij mij in de buurt kun je veilig buiten spelen."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ben te oud om buiten te spelen. Buitenspelen is kinderachtig.”</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2299EDAA-63F3-62C4-8BB3-1BFCADB5AF11}"/>
              </a:ext>
            </a:extLst>
          </p:cNvPr>
          <p:cNvSpPr txBox="1"/>
          <p:nvPr/>
        </p:nvSpPr>
        <p:spPr>
          <a:xfrm>
            <a:off x="5885490" y="5610018"/>
            <a:ext cx="3941379" cy="430887"/>
          </a:xfrm>
          <a:prstGeom prst="rect">
            <a:avLst/>
          </a:prstGeom>
          <a:noFill/>
        </p:spPr>
        <p:txBody>
          <a:bodyPr wrap="square">
            <a:spAutoFit/>
          </a:bodyPr>
          <a:lstStyle/>
          <a:p>
            <a:r>
              <a:rPr lang="nl-NL" sz="1100" dirty="0" err="1"/>
              <a:t>Psst</a:t>
            </a:r>
            <a:r>
              <a:rPr lang="nl-NL" sz="1100" dirty="0"/>
              <a:t>… het gaat om samen actief buiten bezig zijn… voetballen, hockey, freerunning is ook buitenspelen…</a:t>
            </a:r>
          </a:p>
        </p:txBody>
      </p:sp>
    </p:spTree>
    <p:extLst>
      <p:ext uri="{BB962C8B-B14F-4D97-AF65-F5344CB8AC3E}">
        <p14:creationId xmlns:p14="http://schemas.microsoft.com/office/powerpoint/2010/main" val="1188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“Kinderen (t/m 18 jaar) zouden op school vaker verplicht buiten moeten spelen, zelfs als dat zou betekenen dat de schooldag langer wordt.”</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83532"/>
            <a:ext cx="5559973" cy="4360827"/>
          </a:xfrm>
        </p:spPr>
        <p:txBody>
          <a:bodyPr>
            <a:normAutofit fontScale="85000" lnSpcReduction="20000"/>
          </a:bodyPr>
          <a:lstStyle/>
          <a:p>
            <a:r>
              <a:rPr lang="nl-NL" dirty="0">
                <a:solidFill>
                  <a:schemeClr val="bg1"/>
                </a:solidFill>
              </a:rPr>
              <a:t>Op Buitenspeeldag worden overal activiteiten georganiseerd. Kijk maar eens op </a:t>
            </a:r>
            <a:r>
              <a:rPr lang="nl-NL" dirty="0">
                <a:solidFill>
                  <a:schemeClr val="accent4"/>
                </a:solidFill>
                <a:hlinkClick r:id="rId3">
                  <a:extLst>
                    <a:ext uri="{A12FA001-AC4F-418D-AE19-62706E023703}">
                      <ahyp:hlinkClr xmlns:ahyp="http://schemas.microsoft.com/office/drawing/2018/hyperlinkcolor" val="tx"/>
                    </a:ext>
                  </a:extLst>
                </a:hlinkClick>
              </a:rPr>
              <a:t>deze website</a:t>
            </a:r>
            <a:r>
              <a:rPr lang="nl-NL" dirty="0">
                <a:solidFill>
                  <a:schemeClr val="accent4"/>
                </a:solidFill>
              </a:rPr>
              <a:t>. </a:t>
            </a:r>
            <a:r>
              <a:rPr lang="nl-NL" dirty="0">
                <a:solidFill>
                  <a:schemeClr val="bg1"/>
                </a:solidFill>
              </a:rPr>
              <a:t>Zit er iets voor je bij? </a:t>
            </a:r>
          </a:p>
          <a:p>
            <a:r>
              <a:rPr lang="nl-NL" dirty="0">
                <a:solidFill>
                  <a:schemeClr val="bg1"/>
                </a:solidFill>
              </a:rPr>
              <a:t>Bedenk nu per persoon </a:t>
            </a:r>
            <a:r>
              <a:rPr lang="nl-NL" b="1" i="1" dirty="0">
                <a:solidFill>
                  <a:schemeClr val="bg1"/>
                </a:solidFill>
              </a:rPr>
              <a:t>3 buitenactiviteiten </a:t>
            </a:r>
            <a:r>
              <a:rPr lang="nl-NL" dirty="0">
                <a:solidFill>
                  <a:schemeClr val="bg1"/>
                </a:solidFill>
              </a:rPr>
              <a:t>die je op jullie schoolterrein zou kunnen doen. Vul het werkblad in (1 per buitenactiviteit) en beschrijf jouw activiteit zo duidelijk mogelijk.</a:t>
            </a:r>
          </a:p>
          <a:p>
            <a:r>
              <a:rPr lang="nl-NL" dirty="0">
                <a:solidFill>
                  <a:schemeClr val="bg1"/>
                </a:solidFill>
              </a:rPr>
              <a:t>Let op: de activiteiten moeten </a:t>
            </a:r>
            <a:r>
              <a:rPr lang="nl-NL" b="1" i="1" dirty="0">
                <a:solidFill>
                  <a:schemeClr val="bg1"/>
                </a:solidFill>
              </a:rPr>
              <a:t>veilig en geschikt </a:t>
            </a:r>
            <a:r>
              <a:rPr lang="nl-NL" dirty="0">
                <a:solidFill>
                  <a:schemeClr val="bg1"/>
                </a:solidFill>
              </a:rPr>
              <a:t>zijn voor leerlingen van de school. </a:t>
            </a:r>
          </a:p>
          <a:p>
            <a:r>
              <a:rPr lang="nl-NL" dirty="0">
                <a:solidFill>
                  <a:schemeClr val="bg1"/>
                </a:solidFill>
              </a:rPr>
              <a:t>Bundel al jullie activiteitenkaarten en maak zo jullie eigen “</a:t>
            </a:r>
            <a:r>
              <a:rPr lang="nl-NL" dirty="0">
                <a:solidFill>
                  <a:schemeClr val="accent4"/>
                </a:solidFill>
                <a:hlinkClick r:id="rId4">
                  <a:extLst>
                    <a:ext uri="{A12FA001-AC4F-418D-AE19-62706E023703}">
                      <ahyp:hlinkClr xmlns:ahyp="http://schemas.microsoft.com/office/drawing/2018/hyperlinkcolor" val="tx"/>
                    </a:ext>
                  </a:extLst>
                </a:hlinkClick>
              </a:rPr>
              <a:t>Buitenboekje</a:t>
            </a:r>
            <a:r>
              <a:rPr lang="nl-NL" dirty="0">
                <a:solidFill>
                  <a:schemeClr val="bg1"/>
                </a:solidFill>
              </a:rPr>
              <a:t>”.</a:t>
            </a:r>
          </a:p>
          <a:p>
            <a:endParaRPr lang="nl-NL" dirty="0">
              <a:solidFill>
                <a:schemeClr val="bg1"/>
              </a:solidFill>
            </a:endParaRPr>
          </a:p>
          <a:p>
            <a:endParaRPr lang="nl-NL" dirty="0">
              <a:solidFill>
                <a:schemeClr val="bg1"/>
              </a:solidFill>
            </a:endParaRPr>
          </a:p>
        </p:txBody>
      </p:sp>
      <p:pic>
        <p:nvPicPr>
          <p:cNvPr id="6" name="Afbeelding 5">
            <a:extLst>
              <a:ext uri="{FF2B5EF4-FFF2-40B4-BE49-F238E27FC236}">
                <a16:creationId xmlns:a16="http://schemas.microsoft.com/office/drawing/2014/main" id="{27424A38-B185-A60C-A070-3BDC66246D3F}"/>
              </a:ext>
            </a:extLst>
          </p:cNvPr>
          <p:cNvPicPr>
            <a:picLocks noChangeAspect="1"/>
          </p:cNvPicPr>
          <p:nvPr/>
        </p:nvPicPr>
        <p:blipFill>
          <a:blip r:embed="rId5"/>
          <a:stretch>
            <a:fillRect/>
          </a:stretch>
        </p:blipFill>
        <p:spPr>
          <a:xfrm>
            <a:off x="9212046" y="189186"/>
            <a:ext cx="2673551" cy="3783724"/>
          </a:xfrm>
          <a:prstGeom prst="rect">
            <a:avLst/>
          </a:prstGeom>
        </p:spPr>
      </p:pic>
      <p:pic>
        <p:nvPicPr>
          <p:cNvPr id="8" name="Afbeelding 7">
            <a:extLst>
              <a:ext uri="{FF2B5EF4-FFF2-40B4-BE49-F238E27FC236}">
                <a16:creationId xmlns:a16="http://schemas.microsoft.com/office/drawing/2014/main" id="{70BBA918-A7E9-5A16-4B69-C925DCAAE5AB}"/>
              </a:ext>
            </a:extLst>
          </p:cNvPr>
          <p:cNvPicPr>
            <a:picLocks noChangeAspect="1"/>
          </p:cNvPicPr>
          <p:nvPr/>
        </p:nvPicPr>
        <p:blipFill>
          <a:blip r:embed="rId6"/>
          <a:stretch>
            <a:fillRect/>
          </a:stretch>
        </p:blipFill>
        <p:spPr>
          <a:xfrm>
            <a:off x="6701387" y="1591834"/>
            <a:ext cx="2672102" cy="3783724"/>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Kies een activiteit en ga die nu doen. </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2068</TotalTime>
  <Words>855</Words>
  <Application>Microsoft Office PowerPoint</Application>
  <PresentationFormat>Breedbeeld</PresentationFormat>
  <Paragraphs>72</Paragraphs>
  <Slides>12</Slides>
  <Notes>8</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33</cp:revision>
  <dcterms:created xsi:type="dcterms:W3CDTF">2025-03-13T12:26:38Z</dcterms:created>
  <dcterms:modified xsi:type="dcterms:W3CDTF">2025-06-05T12:00:36Z</dcterms:modified>
</cp:coreProperties>
</file>