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92" r:id="rId5"/>
    <p:sldId id="260" r:id="rId6"/>
    <p:sldId id="261" r:id="rId7"/>
    <p:sldId id="259" r:id="rId8"/>
    <p:sldId id="288" r:id="rId9"/>
    <p:sldId id="264" r:id="rId10"/>
    <p:sldId id="265" r:id="rId11"/>
    <p:sldId id="266" r:id="rId12"/>
    <p:sldId id="28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28-5-2025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11</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871177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28-5-2025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28-5-2025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28-5-2025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hoezomediawijs.nl/gehack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s://veiliginternetten.nl/hoe-zorg-ik-voor-een-goede-basisbeveiliging/" TargetMode="External"/><Relationship Id="rId4" Type="http://schemas.openxmlformats.org/officeDocument/2006/relationships/hyperlink" Target="https://laatjeniethackmaken.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jeugdjournaal.nl/artikel/2568965-dit-zijn-de-nieuwe-harry-ron-en-hermelien" TargetMode="External"/><Relationship Id="rId4" Type="http://schemas.openxmlformats.org/officeDocument/2006/relationships/hyperlink" Target="https://jeugdjournaal.nl/artikel/2568946-suzan-and-freek-stoppen-met-optreden-omdat-freek-ernstig-ziek-i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568902-onbekende-russische-groep-achter-hack-nederlandse-politi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hyperlink" Target="https://schooltv.nl/video-item/hoe-beschermen-we-nederland-tegen-hackers-veilig-voor-cyberaanvallen" TargetMode="External"/><Relationship Id="rId4" Type="http://schemas.openxmlformats.org/officeDocument/2006/relationships/hyperlink" Target="https://www.ad.nl/politiek/russische-hackers-achter-stelen-gegevens-politieagenten-geheime-diensten-waarschuwen-voor-laundry-bear~af52744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xml"/><Relationship Id="rId1" Type="http://schemas.openxmlformats.org/officeDocument/2006/relationships/video" Target="https://www.youtube.com/embed/AR_qItInkeM?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nl.joinhackshield.com/nl"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hyperlink" Target="https://nl.joinhackshield.com/nl/classquest/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9" b="9449"/>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en-US" dirty="0"/>
              <a:t>What the hack?</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92500"/>
          </a:bodyPr>
          <a:lstStyle/>
          <a:p>
            <a:r>
              <a:rPr lang="en-US" dirty="0"/>
              <a:t>Week 23, 2025 – Groep 5/6 &amp;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p:txBody>
          <a:bodyPr/>
          <a:lstStyle/>
          <a:p>
            <a:r>
              <a:rPr lang="nl-NL" dirty="0">
                <a:solidFill>
                  <a:schemeClr val="bg1"/>
                </a:solidFill>
              </a:rPr>
              <a:t>Dieven en spionnen.</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7357242" cy="3884180"/>
          </a:xfrm>
        </p:spPr>
        <p:txBody>
          <a:bodyPr>
            <a:normAutofit fontScale="77500" lnSpcReduction="20000"/>
          </a:bodyPr>
          <a:lstStyle/>
          <a:p>
            <a:r>
              <a:rPr lang="nl-NL" dirty="0"/>
              <a:t>Het gebeurt vaker dat bedrijven en overheden worden aangevallen door hackers. Je zou dit kunnen zien als een moderne vorm van oorlogsvoeren en spionage. </a:t>
            </a:r>
          </a:p>
          <a:p>
            <a:r>
              <a:rPr lang="nl-NL" dirty="0"/>
              <a:t>Hackers opereren steeds vaker vanuit een overheid, in dit geval de Russische. Het is ook bekend dat de Chinese overheid ons in de gaten houdt via TikTok.</a:t>
            </a:r>
          </a:p>
          <a:p>
            <a:r>
              <a:rPr lang="nl-NL" dirty="0"/>
              <a:t>Zo wordt gezegd dat ze op deze manier proberen om bijvoorbeeld verkiezingen te manipuleren. Door te hacken en spioneren leren ze de mensen kennen. Als je veel over iemand weet, kun je die gemakkelijk beïnvloeden en voorspellen wat die gaat doen. Door bijvoorbeeld heel selectief berichten te tonen online of nepnieuws te verspreiden.</a:t>
            </a:r>
          </a:p>
          <a:p>
            <a:endParaRPr lang="nl-NL" dirty="0"/>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5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09599" y="1406737"/>
            <a:ext cx="10239009" cy="4226807"/>
          </a:xfrm>
        </p:spPr>
        <p:txBody>
          <a:bodyPr>
            <a:normAutofit fontScale="85000" lnSpcReduction="20000"/>
          </a:bodyPr>
          <a:lstStyle/>
          <a:p>
            <a:r>
              <a:rPr lang="nl-NL" dirty="0"/>
              <a:t>Wat kunnen we doen?</a:t>
            </a:r>
          </a:p>
          <a:p>
            <a:r>
              <a:rPr lang="nl-NL" dirty="0"/>
              <a:t>Bedenk eens allemaal, ieder voor zich, 3 manieren om je te wapenen tegen hackers met kwade bedoelingen.</a:t>
            </a:r>
          </a:p>
          <a:p>
            <a:r>
              <a:rPr lang="nl-NL" dirty="0"/>
              <a:t>Moeilijk? Kijk eens op:</a:t>
            </a:r>
          </a:p>
          <a:p>
            <a:pPr marL="342900" indent="-342900">
              <a:buFontTx/>
              <a:buChar char="-"/>
            </a:pPr>
            <a:r>
              <a:rPr lang="nl-NL" dirty="0">
                <a:solidFill>
                  <a:schemeClr val="bg1"/>
                </a:solidFill>
                <a:hlinkClick r:id="rId3">
                  <a:extLst>
                    <a:ext uri="{A12FA001-AC4F-418D-AE19-62706E023703}">
                      <ahyp:hlinkClr xmlns:ahyp="http://schemas.microsoft.com/office/drawing/2018/hyperlinkcolor" val="tx"/>
                    </a:ext>
                  </a:extLst>
                </a:hlinkClick>
              </a:rPr>
              <a:t>https://www.hoezomediawijs.nl/gehackt/</a:t>
            </a:r>
            <a:r>
              <a:rPr lang="nl-NL" dirty="0">
                <a:solidFill>
                  <a:schemeClr val="bg1"/>
                </a:solidFill>
              </a:rPr>
              <a:t> </a:t>
            </a:r>
          </a:p>
          <a:p>
            <a:pPr marL="342900" indent="-342900">
              <a:buFontTx/>
              <a:buChar char="-"/>
            </a:pPr>
            <a:r>
              <a:rPr lang="nl-NL" dirty="0">
                <a:solidFill>
                  <a:schemeClr val="bg1"/>
                </a:solidFill>
                <a:hlinkClick r:id="rId4">
                  <a:extLst>
                    <a:ext uri="{A12FA001-AC4F-418D-AE19-62706E023703}">
                      <ahyp:hlinkClr xmlns:ahyp="http://schemas.microsoft.com/office/drawing/2018/hyperlinkcolor" val="tx"/>
                    </a:ext>
                  </a:extLst>
                </a:hlinkClick>
              </a:rPr>
              <a:t>https://laatjeniethackmaken.nl/</a:t>
            </a:r>
            <a:r>
              <a:rPr lang="nl-NL" dirty="0">
                <a:solidFill>
                  <a:schemeClr val="bg1"/>
                </a:solidFill>
              </a:rPr>
              <a:t> </a:t>
            </a:r>
          </a:p>
          <a:p>
            <a:pPr marL="342900" indent="-342900">
              <a:buFontTx/>
              <a:buChar char="-"/>
            </a:pPr>
            <a:r>
              <a:rPr lang="nl-NL" dirty="0">
                <a:solidFill>
                  <a:schemeClr val="bg1"/>
                </a:solidFill>
                <a:hlinkClick r:id="rId5">
                  <a:extLst>
                    <a:ext uri="{A12FA001-AC4F-418D-AE19-62706E023703}">
                      <ahyp:hlinkClr xmlns:ahyp="http://schemas.microsoft.com/office/drawing/2018/hyperlinkcolor" val="tx"/>
                    </a:ext>
                  </a:extLst>
                </a:hlinkClick>
              </a:rPr>
              <a:t>https://veiliginternetten.nl/hoe-zorg-ik-voor-een-goede-basisbeveiliging/</a:t>
            </a:r>
            <a:r>
              <a:rPr lang="nl-NL" dirty="0">
                <a:solidFill>
                  <a:schemeClr val="bg1"/>
                </a:solidFill>
              </a:rPr>
              <a:t> </a:t>
            </a:r>
          </a:p>
          <a:p>
            <a:pPr marL="342900" indent="-342900">
              <a:buFontTx/>
              <a:buChar char="-"/>
            </a:pPr>
            <a:endParaRPr lang="nl-NL" dirty="0"/>
          </a:p>
          <a:p>
            <a:r>
              <a:rPr lang="nl-NL" dirty="0"/>
              <a:t>Bespreek de manieren samen en kom tot een Top 3.</a:t>
            </a:r>
          </a:p>
          <a:p>
            <a:pPr lvl="1" indent="0">
              <a:buNone/>
            </a:pPr>
            <a:endParaRPr lang="nl-NL" dirty="0">
              <a:solidFill>
                <a:schemeClr val="tx1"/>
              </a:solidFill>
            </a:endParaRPr>
          </a:p>
          <a:p>
            <a:endParaRPr lang="nl-NL" dirty="0">
              <a:solidFill>
                <a:schemeClr val="tx1"/>
              </a:solidFill>
            </a:endParaRPr>
          </a:p>
        </p:txBody>
      </p:sp>
    </p:spTree>
    <p:extLst>
      <p:ext uri="{BB962C8B-B14F-4D97-AF65-F5344CB8AC3E}">
        <p14:creationId xmlns:p14="http://schemas.microsoft.com/office/powerpoint/2010/main" val="425172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393685"/>
            <a:ext cx="11026902" cy="4647220"/>
          </a:xfrm>
        </p:spPr>
        <p:txBody>
          <a:bodyPr>
            <a:normAutofit fontScale="70000" lnSpcReduction="20000"/>
          </a:bodyPr>
          <a:lstStyle/>
          <a:p>
            <a:r>
              <a:rPr lang="nl-NL" dirty="0"/>
              <a:t>Hoi,</a:t>
            </a:r>
          </a:p>
          <a:p>
            <a:r>
              <a:rPr lang="nl-NL" dirty="0"/>
              <a:t>Heb je het nieuws een beetje gevolgd afgelopen week? Ik wel (we hadden gelukkig goede wifi op de camping). Ik schrok behoorlijk toen ik het </a:t>
            </a:r>
            <a:r>
              <a:rPr lang="nl-NL" dirty="0">
                <a:hlinkClick r:id="rId4"/>
              </a:rPr>
              <a:t>nieuws van Freek </a:t>
            </a:r>
            <a:r>
              <a:rPr lang="nl-NL" dirty="0"/>
              <a:t>(van Suzan en Freek, weet je wel) hoorde. </a:t>
            </a:r>
          </a:p>
          <a:p>
            <a:r>
              <a:rPr lang="nl-NL" dirty="0"/>
              <a:t>Oh, en waar ik dan wel weer blij van word: er komt een nieuwe serie over Harry Potter. Er komen meerdere seizoenen waarin alle boeken opnieuw worden verfilmd, maar nu dus niet in speelfilms maar als serie. Dat wist ik al (ik ben wel een </a:t>
            </a:r>
            <a:r>
              <a:rPr lang="nl-NL" dirty="0" err="1"/>
              <a:t>Potterhead</a:t>
            </a:r>
            <a:r>
              <a:rPr lang="nl-NL" dirty="0"/>
              <a:t>), maar nu zijn </a:t>
            </a:r>
            <a:r>
              <a:rPr lang="nl-NL" dirty="0">
                <a:hlinkClick r:id="rId5"/>
              </a:rPr>
              <a:t>de nieuwe Harry, Ron en </a:t>
            </a:r>
            <a:r>
              <a:rPr lang="nl-NL" dirty="0" err="1">
                <a:hlinkClick r:id="rId5"/>
              </a:rPr>
              <a:t>Hermelien</a:t>
            </a:r>
            <a:r>
              <a:rPr lang="nl-NL" dirty="0">
                <a:hlinkClick r:id="rId5"/>
              </a:rPr>
              <a:t> </a:t>
            </a:r>
            <a:r>
              <a:rPr lang="nl-NL" dirty="0"/>
              <a:t>bekend gemaakt. Uit 32.000 kinderen werden 3 kinderen gekozen. </a:t>
            </a:r>
          </a:p>
          <a:p>
            <a:r>
              <a:rPr lang="nl-NL" dirty="0"/>
              <a:t>En ik hoorde nog iets vreemds. Iets over </a:t>
            </a:r>
            <a:r>
              <a:rPr lang="nl-NL" dirty="0" err="1"/>
              <a:t>Laundry</a:t>
            </a:r>
            <a:r>
              <a:rPr lang="nl-NL" dirty="0"/>
              <a:t> Bear. Ik dacht eerst nog dat het over een nieuwe rage ging ofzo. Een knuffelbeertje die de was doet? Maar nee, het blijkt een groep Russische hackers te zijn. Je weet wet, mensen die inbreken in computers. En dat heeft die groep dus gedaan bij onze politie! Daar zijn ze nu achter gekomen. In september werden gegevens van duizenden Nederlandse agenten gestolen. Wat moeten ze daar nu mee? En misschien nog wel belangrijker: hoe kan dit? Hebben ze geen sterk wachtwoord ofzo? Hoe werkt dat allemaal? </a:t>
            </a:r>
          </a:p>
          <a:p>
            <a:r>
              <a:rPr lang="nl-NL" dirty="0"/>
              <a:t>Weet jij het? En wat doe jij om je gegevens te beschermen?</a:t>
            </a:r>
          </a:p>
          <a:p>
            <a:r>
              <a:rPr lang="nl-NL" dirty="0"/>
              <a:t>Groetjes, Melle.</a:t>
            </a:r>
          </a:p>
          <a:p>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917325" cy="4798582"/>
          </a:xfrm>
        </p:spPr>
        <p:txBody>
          <a:bodyPr>
            <a:normAutofit fontScale="55000" lnSpcReduction="20000"/>
          </a:bodyPr>
          <a:lstStyle/>
          <a:p>
            <a:r>
              <a:rPr lang="nl-NL" b="1" dirty="0"/>
              <a:t>Russische hackers achter stelen gegevens politieagenten</a:t>
            </a:r>
          </a:p>
          <a:p>
            <a:r>
              <a:rPr lang="nl-NL" dirty="0"/>
              <a:t>Van </a:t>
            </a:r>
            <a:r>
              <a:rPr lang="nl-NL" dirty="0">
                <a:hlinkClick r:id="rId3"/>
              </a:rPr>
              <a:t>nos.nl</a:t>
            </a:r>
            <a:r>
              <a:rPr lang="nl-NL" dirty="0"/>
              <a:t>:</a:t>
            </a:r>
          </a:p>
          <a:p>
            <a:r>
              <a:rPr lang="nl-NL" dirty="0"/>
              <a:t>“Een tot nu toe onbekende Russische cybergroep blijkt verantwoordelijk voor </a:t>
            </a:r>
            <a:r>
              <a:rPr lang="nl-NL" dirty="0" err="1"/>
              <a:t>hacks</a:t>
            </a:r>
            <a:r>
              <a:rPr lang="nl-NL" dirty="0"/>
              <a:t> bij onder meer de politie, in september vorig jaar. Dat is vastgesteld door de Nederlandse inlichtingen- en veiligheidsdiensten AIVD en MIVD. Bij die hack bij de politie werden zogeheten </a:t>
            </a:r>
            <a:r>
              <a:rPr lang="nl-NL" dirty="0" err="1"/>
              <a:t>werkgerelateerde</a:t>
            </a:r>
            <a:r>
              <a:rPr lang="nl-NL" dirty="0"/>
              <a:t> contactgegevens gestolen, zoals namen, e-mailadressen en telefoonnummers.” </a:t>
            </a:r>
          </a:p>
          <a:p>
            <a:r>
              <a:rPr lang="nl-NL" dirty="0"/>
              <a:t>Van </a:t>
            </a:r>
            <a:r>
              <a:rPr lang="nl-NL" dirty="0">
                <a:hlinkClick r:id="rId4"/>
              </a:rPr>
              <a:t>AD.nl</a:t>
            </a:r>
            <a:r>
              <a:rPr lang="nl-NL" dirty="0"/>
              <a:t>:</a:t>
            </a:r>
          </a:p>
          <a:p>
            <a:r>
              <a:rPr lang="nl-NL" dirty="0"/>
              <a:t>„</a:t>
            </a:r>
            <a:r>
              <a:rPr lang="nl-NL" dirty="0" err="1"/>
              <a:t>Laundry</a:t>
            </a:r>
            <a:r>
              <a:rPr lang="nl-NL" dirty="0"/>
              <a:t> Bear is uit op informatie over de aanschaf en productie van militair materiaal door westerse overheden en westerse wapenleveringen aan Oekraïne. (…) Eerder ontdekte Russische hackersgroepen kregen de naam </a:t>
            </a:r>
            <a:r>
              <a:rPr lang="nl-NL" dirty="0" err="1"/>
              <a:t>Cozy</a:t>
            </a:r>
            <a:r>
              <a:rPr lang="nl-NL" dirty="0"/>
              <a:t> Bear en Fancy Bear. De Nederlandse diensten waren in 2014 ook verantwoordelijk voor de ontdekking van </a:t>
            </a:r>
            <a:r>
              <a:rPr lang="nl-NL" dirty="0" err="1"/>
              <a:t>Cozy</a:t>
            </a:r>
            <a:r>
              <a:rPr lang="nl-NL" dirty="0"/>
              <a:t> Bear. De ‘beer’ in de naam geeft aan dat de hackers uit Rusland komen.”</a:t>
            </a:r>
          </a:p>
          <a:p>
            <a:r>
              <a:rPr lang="nl-NL" dirty="0"/>
              <a:t>Kijk de uitzending van de video van </a:t>
            </a:r>
            <a:r>
              <a:rPr lang="nl-NL" dirty="0" err="1"/>
              <a:t>SchoolTV</a:t>
            </a:r>
            <a:r>
              <a:rPr lang="nl-NL" dirty="0"/>
              <a:t> “</a:t>
            </a:r>
            <a:r>
              <a:rPr lang="nl-NL" dirty="0">
                <a:hlinkClick r:id="rId5"/>
              </a:rPr>
              <a:t>Hoe beschermen we Nederland tegen hackers</a:t>
            </a:r>
            <a:r>
              <a:rPr lang="nl-NL" dirty="0"/>
              <a:t>” over cyberaanvallen en onze verdediging.</a:t>
            </a:r>
          </a:p>
        </p:txBody>
      </p:sp>
      <p:pic>
        <p:nvPicPr>
          <p:cNvPr id="7" name="Afbeelding 6" descr="Klassieke gele TV op een houten plank met een blauwe achtergrond">
            <a:extLst>
              <a:ext uri="{FF2B5EF4-FFF2-40B4-BE49-F238E27FC236}">
                <a16:creationId xmlns:a16="http://schemas.microsoft.com/office/drawing/2014/main" id="{5C148AA8-5248-5FBB-1D92-6FF31FA376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6390" y="1578266"/>
            <a:ext cx="5479831" cy="3653221"/>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5E6D95-5FED-D1B2-4371-E2E1B58D6236}"/>
              </a:ext>
            </a:extLst>
          </p:cNvPr>
          <p:cNvSpPr>
            <a:spLocks noGrp="1"/>
          </p:cNvSpPr>
          <p:nvPr>
            <p:ph type="body" sz="quarter" idx="11"/>
          </p:nvPr>
        </p:nvSpPr>
        <p:spPr/>
        <p:txBody>
          <a:bodyPr/>
          <a:lstStyle/>
          <a:p>
            <a:r>
              <a:rPr lang="nl-NL" dirty="0"/>
              <a:t>Hacken is taal</a:t>
            </a:r>
          </a:p>
        </p:txBody>
      </p:sp>
      <p:sp>
        <p:nvSpPr>
          <p:cNvPr id="3" name="Tijdelijke aanduiding voor tekst 2">
            <a:extLst>
              <a:ext uri="{FF2B5EF4-FFF2-40B4-BE49-F238E27FC236}">
                <a16:creationId xmlns:a16="http://schemas.microsoft.com/office/drawing/2014/main" id="{3A9B890D-285C-261A-68A3-3208E613F20F}"/>
              </a:ext>
            </a:extLst>
          </p:cNvPr>
          <p:cNvSpPr>
            <a:spLocks noGrp="1"/>
          </p:cNvSpPr>
          <p:nvPr>
            <p:ph type="body" sz="quarter" idx="12"/>
          </p:nvPr>
        </p:nvSpPr>
        <p:spPr>
          <a:xfrm>
            <a:off x="661184" y="1308895"/>
            <a:ext cx="5558685" cy="5249560"/>
          </a:xfrm>
        </p:spPr>
        <p:txBody>
          <a:bodyPr>
            <a:normAutofit/>
          </a:bodyPr>
          <a:lstStyle/>
          <a:p>
            <a:r>
              <a:rPr lang="nl-NL" dirty="0"/>
              <a:t>Leren de taal van de computer te spreken is dus van belang om de wereld en je gegevens goed te kunnen beveiligen. Als er veel mensen kunnen hacken (waarvoor je moet kunnen programmeren) kunnen we die ook inzetten ter verdediging, de zgn. ethisch hackers. Luister maar eens naar Cas in de video hiernaast.</a:t>
            </a:r>
          </a:p>
          <a:p>
            <a:r>
              <a:rPr lang="nl-NL" dirty="0"/>
              <a:t>Ga in gesprek over (een van) de stelling(en).</a:t>
            </a:r>
          </a:p>
        </p:txBody>
      </p:sp>
      <p:pic>
        <p:nvPicPr>
          <p:cNvPr id="7" name="Onlinemedia 6" title="Wat is ethisch hacken?">
            <a:hlinkClick r:id="" action="ppaction://media"/>
            <a:extLst>
              <a:ext uri="{FF2B5EF4-FFF2-40B4-BE49-F238E27FC236}">
                <a16:creationId xmlns:a16="http://schemas.microsoft.com/office/drawing/2014/main" id="{37E73DC6-1012-746E-DF14-E3FBE46F533A}"/>
              </a:ext>
            </a:extLst>
          </p:cNvPr>
          <p:cNvPicPr>
            <a:picLocks noRot="1" noChangeAspect="1"/>
          </p:cNvPicPr>
          <p:nvPr>
            <a:videoFile r:link="rId1"/>
          </p:nvPr>
        </p:nvPicPr>
        <p:blipFill>
          <a:blip r:embed="rId3"/>
          <a:stretch>
            <a:fillRect/>
          </a:stretch>
        </p:blipFill>
        <p:spPr>
          <a:xfrm>
            <a:off x="6219869" y="1832401"/>
            <a:ext cx="5651663" cy="3193197"/>
          </a:xfrm>
          <a:prstGeom prst="rect">
            <a:avLst/>
          </a:prstGeom>
        </p:spPr>
      </p:pic>
    </p:spTree>
    <p:extLst>
      <p:ext uri="{BB962C8B-B14F-4D97-AF65-F5344CB8AC3E}">
        <p14:creationId xmlns:p14="http://schemas.microsoft.com/office/powerpoint/2010/main" val="38479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“Een veilig wachtwoord is een goed begin om onszelf te beveiligen."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“Alle kinderen in Nederland moeten leren programmeren en hacken.”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“Ethisch hackers zijn moderne soldaten.”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83532"/>
            <a:ext cx="3825767" cy="4360827"/>
          </a:xfrm>
        </p:spPr>
        <p:txBody>
          <a:bodyPr>
            <a:normAutofit fontScale="55000" lnSpcReduction="20000"/>
          </a:bodyPr>
          <a:lstStyle/>
          <a:p>
            <a:r>
              <a:rPr lang="nl-NL" dirty="0">
                <a:solidFill>
                  <a:schemeClr val="bg1"/>
                </a:solidFill>
              </a:rPr>
              <a:t>De opdracht is simpel: speel Hackshield.</a:t>
            </a:r>
          </a:p>
          <a:p>
            <a:r>
              <a:rPr lang="nl-NL" dirty="0">
                <a:solidFill>
                  <a:schemeClr val="bg1"/>
                </a:solidFill>
              </a:rPr>
              <a:t>Ga naar:</a:t>
            </a:r>
          </a:p>
          <a:p>
            <a:r>
              <a:rPr lang="nl-NL" dirty="0">
                <a:solidFill>
                  <a:schemeClr val="accent4"/>
                </a:solidFill>
                <a:hlinkClick r:id="rId3">
                  <a:extLst>
                    <a:ext uri="{A12FA001-AC4F-418D-AE19-62706E023703}">
                      <ahyp:hlinkClr xmlns:ahyp="http://schemas.microsoft.com/office/drawing/2018/hyperlinkcolor" val="tx"/>
                    </a:ext>
                  </a:extLst>
                </a:hlinkClick>
              </a:rPr>
              <a:t>https://nl.joinhackshield.com/nl</a:t>
            </a:r>
            <a:r>
              <a:rPr lang="nl-NL" dirty="0">
                <a:solidFill>
                  <a:schemeClr val="accent4"/>
                </a:solidFill>
              </a:rPr>
              <a:t> </a:t>
            </a:r>
            <a:r>
              <a:rPr lang="nl-NL" dirty="0">
                <a:solidFill>
                  <a:schemeClr val="bg1"/>
                </a:solidFill>
              </a:rPr>
              <a:t>of zoek “Hackshield” via je favoriete zoekmachine. </a:t>
            </a:r>
          </a:p>
          <a:p>
            <a:r>
              <a:rPr lang="nl-NL" dirty="0">
                <a:solidFill>
                  <a:schemeClr val="bg1"/>
                </a:solidFill>
              </a:rPr>
              <a:t>Wanneer je op het startscherm bent aangekomen, klik rechtsboven op “Speel Hackshield Het Spel”.</a:t>
            </a:r>
          </a:p>
          <a:p>
            <a:r>
              <a:rPr lang="nl-NL" dirty="0">
                <a:solidFill>
                  <a:schemeClr val="bg1"/>
                </a:solidFill>
              </a:rPr>
              <a:t>Vervolgens “Speel Hackshield”, verzin een spelersnaam en start een nieuw avontuur. Maak snel je avatar en ga vlug aan de slag.</a:t>
            </a:r>
          </a:p>
          <a:p>
            <a:pPr marL="342900" indent="-342900">
              <a:buFontTx/>
              <a:buChar char="-"/>
            </a:pPr>
            <a:r>
              <a:rPr lang="nl-NL" dirty="0">
                <a:solidFill>
                  <a:schemeClr val="bg1"/>
                </a:solidFill>
              </a:rPr>
              <a:t>Wil je opslaan en later verder spelen? Maak een account aan (denk aan een veilig wachtwoord!). Let op! Je ouders moeten hiervoor toestemming geven.</a:t>
            </a:r>
          </a:p>
          <a:p>
            <a:pPr marL="342900" indent="-342900">
              <a:buFontTx/>
              <a:buChar char="-"/>
            </a:pPr>
            <a:r>
              <a:rPr lang="nl-NL" dirty="0">
                <a:solidFill>
                  <a:schemeClr val="bg1"/>
                </a:solidFill>
              </a:rPr>
              <a:t>Spelen jullie vaker Hackshield in de klas? Speel dan de </a:t>
            </a:r>
            <a:r>
              <a:rPr lang="nl-NL" dirty="0" err="1">
                <a:solidFill>
                  <a:schemeClr val="bg1"/>
                </a:solidFill>
              </a:rPr>
              <a:t>klassenquest</a:t>
            </a:r>
            <a:r>
              <a:rPr lang="nl-NL" dirty="0">
                <a:solidFill>
                  <a:schemeClr val="bg1"/>
                </a:solidFill>
              </a:rPr>
              <a:t> “</a:t>
            </a:r>
            <a:r>
              <a:rPr lang="nl-NL" dirty="0">
                <a:solidFill>
                  <a:schemeClr val="accent4"/>
                </a:solidFill>
                <a:hlinkClick r:id="rId4">
                  <a:extLst>
                    <a:ext uri="{A12FA001-AC4F-418D-AE19-62706E023703}">
                      <ahyp:hlinkClr xmlns:ahyp="http://schemas.microsoft.com/office/drawing/2018/hyperlinkcolor" val="tx"/>
                    </a:ext>
                  </a:extLst>
                </a:hlinkClick>
              </a:rPr>
              <a:t>Ruimte voor Hackers</a:t>
            </a:r>
            <a:r>
              <a:rPr lang="nl-NL" dirty="0">
                <a:solidFill>
                  <a:schemeClr val="bg1"/>
                </a:solidFill>
              </a:rPr>
              <a:t>” die gaat specifiek over hacken.</a:t>
            </a:r>
          </a:p>
          <a:p>
            <a:endParaRPr lang="nl-NL" dirty="0">
              <a:solidFill>
                <a:schemeClr val="bg1"/>
              </a:solidFill>
            </a:endParaRPr>
          </a:p>
          <a:p>
            <a:endParaRPr lang="nl-NL" dirty="0">
              <a:solidFill>
                <a:schemeClr val="bg1"/>
              </a:solidFill>
            </a:endParaRPr>
          </a:p>
        </p:txBody>
      </p:sp>
      <p:pic>
        <p:nvPicPr>
          <p:cNvPr id="5" name="Afbeelding 4">
            <a:extLst>
              <a:ext uri="{FF2B5EF4-FFF2-40B4-BE49-F238E27FC236}">
                <a16:creationId xmlns:a16="http://schemas.microsoft.com/office/drawing/2014/main" id="{EBE358AC-7C58-E82A-92FC-9D91DED24DA2}"/>
              </a:ext>
            </a:extLst>
          </p:cNvPr>
          <p:cNvPicPr>
            <a:picLocks noChangeAspect="1"/>
          </p:cNvPicPr>
          <p:nvPr/>
        </p:nvPicPr>
        <p:blipFill>
          <a:blip r:embed="rId5"/>
          <a:stretch>
            <a:fillRect/>
          </a:stretch>
        </p:blipFill>
        <p:spPr>
          <a:xfrm>
            <a:off x="4476182" y="1167615"/>
            <a:ext cx="7715818" cy="3241701"/>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Bespreek het spelen van het spel. Wat hebben ze hiervan geleerd? Hoe ging het?</a:t>
            </a: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1907</TotalTime>
  <Words>924</Words>
  <Application>Microsoft Office PowerPoint</Application>
  <PresentationFormat>Breedbeeld</PresentationFormat>
  <Paragraphs>67</Paragraphs>
  <Slides>12</Slides>
  <Notes>8</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28</cp:revision>
  <dcterms:created xsi:type="dcterms:W3CDTF">2025-03-13T12:26:38Z</dcterms:created>
  <dcterms:modified xsi:type="dcterms:W3CDTF">2025-05-28T09:10:39Z</dcterms:modified>
</cp:coreProperties>
</file>