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92" r:id="rId5"/>
    <p:sldId id="294" r:id="rId6"/>
    <p:sldId id="260" r:id="rId7"/>
    <p:sldId id="261" r:id="rId8"/>
    <p:sldId id="259" r:id="rId9"/>
    <p:sldId id="288" r:id="rId10"/>
    <p:sldId id="297" r:id="rId11"/>
    <p:sldId id="301" r:id="rId12"/>
    <p:sldId id="299" r:id="rId13"/>
    <p:sldId id="300" r:id="rId14"/>
    <p:sldId id="302" r:id="rId15"/>
    <p:sldId id="303" r:id="rId16"/>
    <p:sldId id="304" r:id="rId17"/>
    <p:sldId id="264" r:id="rId18"/>
    <p:sldId id="265" r:id="rId19"/>
    <p:sldId id="266" r:id="rId20"/>
    <p:sldId id="287"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594"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23-5-2025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CD3B-B2DE-E2F8-90C6-7C91E63F7E0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7C0FF2D-0E17-DDB1-C6DF-559F5824EBA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84CAE5D-740F-DBEE-1866-6AA85F574EF0}"/>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FA6F45C5-051A-78CA-C53C-9FA4422A5713}"/>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824752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08864-E714-0525-B93C-5EBB285E31B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6793820-D7BC-E432-67AF-E95D1436B1F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4724E26-5930-F3D2-2711-404CE9E95009}"/>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92C3F4C1-4576-3C6A-CF20-C5F3913691E1}"/>
              </a:ext>
            </a:extLst>
          </p:cNvPr>
          <p:cNvSpPr>
            <a:spLocks noGrp="1"/>
          </p:cNvSpPr>
          <p:nvPr>
            <p:ph type="sldNum" sz="quarter" idx="5"/>
          </p:nvPr>
        </p:nvSpPr>
        <p:spPr/>
        <p:txBody>
          <a:bodyPr/>
          <a:lstStyle/>
          <a:p>
            <a:fld id="{50240F96-ACCF-45F3-93A2-B308BC42A2F8}" type="slidenum">
              <a:rPr lang="nl-NL" smtClean="0"/>
              <a:t>14</a:t>
            </a:fld>
            <a:endParaRPr lang="nl-NL"/>
          </a:p>
        </p:txBody>
      </p:sp>
    </p:spTree>
    <p:extLst>
      <p:ext uri="{BB962C8B-B14F-4D97-AF65-F5344CB8AC3E}">
        <p14:creationId xmlns:p14="http://schemas.microsoft.com/office/powerpoint/2010/main" val="3251475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1327F-39C7-DA25-6A71-FE6CA62AE57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7D168A8-C483-104B-5C60-E9480C00E0B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20F4A75-6661-0BB3-F942-D859636E3960}"/>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1B791D7B-8553-48B8-8A0E-B2D9B1075A15}"/>
              </a:ext>
            </a:extLst>
          </p:cNvPr>
          <p:cNvSpPr>
            <a:spLocks noGrp="1"/>
          </p:cNvSpPr>
          <p:nvPr>
            <p:ph type="sldNum" sz="quarter" idx="5"/>
          </p:nvPr>
        </p:nvSpPr>
        <p:spPr/>
        <p:txBody>
          <a:bodyPr/>
          <a:lstStyle/>
          <a:p>
            <a:fld id="{50240F96-ACCF-45F3-93A2-B308BC42A2F8}" type="slidenum">
              <a:rPr lang="nl-NL" smtClean="0"/>
              <a:t>15</a:t>
            </a:fld>
            <a:endParaRPr lang="nl-NL"/>
          </a:p>
        </p:txBody>
      </p:sp>
    </p:spTree>
    <p:extLst>
      <p:ext uri="{BB962C8B-B14F-4D97-AF65-F5344CB8AC3E}">
        <p14:creationId xmlns:p14="http://schemas.microsoft.com/office/powerpoint/2010/main" val="3024265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370A0-F758-E115-06B6-0391BCE0525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7F5DDF5-68FE-8007-10FA-C12337AD8D7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79049BF-B7AC-E59D-1E13-4F65A95D1870}"/>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215417B4-49C6-88FC-46E1-9EFD3C891C79}"/>
              </a:ext>
            </a:extLst>
          </p:cNvPr>
          <p:cNvSpPr>
            <a:spLocks noGrp="1"/>
          </p:cNvSpPr>
          <p:nvPr>
            <p:ph type="sldNum" sz="quarter" idx="5"/>
          </p:nvPr>
        </p:nvSpPr>
        <p:spPr/>
        <p:txBody>
          <a:bodyPr/>
          <a:lstStyle/>
          <a:p>
            <a:fld id="{50240F96-ACCF-45F3-93A2-B308BC42A2F8}" type="slidenum">
              <a:rPr lang="nl-NL" smtClean="0"/>
              <a:t>16</a:t>
            </a:fld>
            <a:endParaRPr lang="nl-NL"/>
          </a:p>
        </p:txBody>
      </p:sp>
    </p:spTree>
    <p:extLst>
      <p:ext uri="{BB962C8B-B14F-4D97-AF65-F5344CB8AC3E}">
        <p14:creationId xmlns:p14="http://schemas.microsoft.com/office/powerpoint/2010/main" val="177026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19</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61ED-16CF-3D7B-D566-390D5B7BB6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23114-A3A4-206E-A2A3-A7B0FE7BD7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36E75F-28FE-6D9A-6E21-E25945031F2A}"/>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1553D964-305C-1DA9-1268-789DA1B34200}"/>
              </a:ext>
            </a:extLst>
          </p:cNvPr>
          <p:cNvSpPr>
            <a:spLocks noGrp="1"/>
          </p:cNvSpPr>
          <p:nvPr>
            <p:ph type="sldNum" sz="quarter" idx="5"/>
          </p:nvPr>
        </p:nvSpPr>
        <p:spPr/>
        <p:txBody>
          <a:bodyPr/>
          <a:lstStyle/>
          <a:p>
            <a:fld id="{50240F96-ACCF-45F3-93A2-B308BC42A2F8}" type="slidenum">
              <a:rPr lang="nl-NL" smtClean="0"/>
              <a:t>20</a:t>
            </a:fld>
            <a:endParaRPr lang="nl-NL"/>
          </a:p>
        </p:txBody>
      </p:sp>
    </p:spTree>
    <p:extLst>
      <p:ext uri="{BB962C8B-B14F-4D97-AF65-F5344CB8AC3E}">
        <p14:creationId xmlns:p14="http://schemas.microsoft.com/office/powerpoint/2010/main" val="187117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09D6D-E462-464B-8D7C-2DE7804AE97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61A66BE-6BCF-774B-2B75-91451D496F3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A2FBA70-40F5-EC86-52C5-9D4497D186F1}"/>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1169C79A-8505-2547-DA72-3CF389EAAE2D}"/>
              </a:ext>
            </a:extLst>
          </p:cNvPr>
          <p:cNvSpPr>
            <a:spLocks noGrp="1"/>
          </p:cNvSpPr>
          <p:nvPr>
            <p:ph type="sldNum" sz="quarter" idx="5"/>
          </p:nvPr>
        </p:nvSpPr>
        <p:spPr/>
        <p:txBody>
          <a:bodyPr/>
          <a:lstStyle/>
          <a:p>
            <a:fld id="{50240F96-ACCF-45F3-93A2-B308BC42A2F8}" type="slidenum">
              <a:rPr lang="nl-NL" smtClean="0"/>
              <a:t>10</a:t>
            </a:fld>
            <a:endParaRPr lang="nl-NL"/>
          </a:p>
        </p:txBody>
      </p:sp>
    </p:spTree>
    <p:extLst>
      <p:ext uri="{BB962C8B-B14F-4D97-AF65-F5344CB8AC3E}">
        <p14:creationId xmlns:p14="http://schemas.microsoft.com/office/powerpoint/2010/main" val="64274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3381C-90F9-8052-DBF9-A5367934703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A78D9A9-FA79-C945-B89D-305D5B574B3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41C6AF-B294-1293-3E9F-588C3F737A5C}"/>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36BF1325-DFA1-5A01-270E-10B4E2DB9E9E}"/>
              </a:ext>
            </a:extLst>
          </p:cNvPr>
          <p:cNvSpPr>
            <a:spLocks noGrp="1"/>
          </p:cNvSpPr>
          <p:nvPr>
            <p:ph type="sldNum" sz="quarter" idx="5"/>
          </p:nvPr>
        </p:nvSpPr>
        <p:spPr/>
        <p:txBody>
          <a:bodyPr/>
          <a:lstStyle/>
          <a:p>
            <a:fld id="{50240F96-ACCF-45F3-93A2-B308BC42A2F8}" type="slidenum">
              <a:rPr lang="nl-NL" smtClean="0"/>
              <a:t>11</a:t>
            </a:fld>
            <a:endParaRPr lang="nl-NL"/>
          </a:p>
        </p:txBody>
      </p:sp>
    </p:spTree>
    <p:extLst>
      <p:ext uri="{BB962C8B-B14F-4D97-AF65-F5344CB8AC3E}">
        <p14:creationId xmlns:p14="http://schemas.microsoft.com/office/powerpoint/2010/main" val="192033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1EFC5-86D6-4CF5-02CE-C55EF965CAD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0973E2-1DB6-217A-C85F-83C5112CE95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A293867-5F61-BF82-C6BC-34500D7FE62D}"/>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6B83E7E3-0FBF-6237-B3ED-9031AA162C31}"/>
              </a:ext>
            </a:extLst>
          </p:cNvPr>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4224750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23-5-2025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23-5-2025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23-5-2025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jeugdbieb.nl/index.php"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stcaeciliabavel.nl/dauwtrappe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creativecommons.org/licenses/by-nc-sa/3.0/" TargetMode="External"/><Relationship Id="rId4" Type="http://schemas.openxmlformats.org/officeDocument/2006/relationships/hyperlink" Target="https://www.liturgytools.net/2018/05/pictures-feast-ascension-year-b-jesus-rises--from-heaven-to-earth.html?m=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rijksoverheid.nl/onderwerpen/arbeidsovereenkomst-en-cao/vraag-en-antwoord/officiele-feestdagen"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liturgytools.net/2018/05/pictures-feast-ascension-year-b-jesus-rises--from-heaven-to-earth.html?m=1" TargetMode="External"/><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570" b="9570"/>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en-US" dirty="0" err="1"/>
              <a:t>Fijne</a:t>
            </a:r>
            <a:r>
              <a:rPr lang="en-US" dirty="0"/>
              <a:t> </a:t>
            </a:r>
            <a:r>
              <a:rPr lang="en-US" dirty="0" err="1"/>
              <a:t>feestdagen</a:t>
            </a:r>
            <a:r>
              <a:rPr lang="en-US" dirty="0"/>
              <a:t>?</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92500"/>
          </a:bodyPr>
          <a:lstStyle/>
          <a:p>
            <a:r>
              <a:rPr lang="en-US" dirty="0"/>
              <a:t>Week 22, 2025 – Groep 5/6 &amp; (V)SO</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21522-15D8-56B2-817F-82E7954C047D}"/>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993A65AB-13BE-4B1B-A1A0-84AF2BA9A332}"/>
              </a:ext>
            </a:extLst>
          </p:cNvPr>
          <p:cNvSpPr>
            <a:spLocks noGrp="1"/>
          </p:cNvSpPr>
          <p:nvPr>
            <p:ph type="body" sz="quarter" idx="12"/>
          </p:nvPr>
        </p:nvSpPr>
        <p:spPr>
          <a:xfrm>
            <a:off x="618177" y="1743070"/>
            <a:ext cx="6323339" cy="3569650"/>
          </a:xfrm>
        </p:spPr>
        <p:txBody>
          <a:bodyPr>
            <a:normAutofit/>
          </a:bodyPr>
          <a:lstStyle/>
          <a:p>
            <a:r>
              <a:rPr lang="nl-NL" dirty="0">
                <a:solidFill>
                  <a:schemeClr val="bg1"/>
                </a:solidFill>
              </a:rPr>
              <a:t>Stap 1: </a:t>
            </a:r>
            <a:r>
              <a:rPr lang="nl-NL" dirty="0"/>
              <a:t>Schrijf de vraag op het werkblad.</a:t>
            </a:r>
          </a:p>
          <a:p>
            <a:r>
              <a:rPr lang="nl-NL" dirty="0">
                <a:solidFill>
                  <a:schemeClr val="bg1"/>
                </a:solidFill>
              </a:rPr>
              <a:t>Stap 2: </a:t>
            </a:r>
            <a:r>
              <a:rPr lang="nl-NL" dirty="0"/>
              <a:t>Waar ga jij informatie zoeken?</a:t>
            </a:r>
          </a:p>
          <a:p>
            <a:r>
              <a:rPr lang="nl-NL" dirty="0">
                <a:solidFill>
                  <a:schemeClr val="bg1"/>
                </a:solidFill>
              </a:rPr>
              <a:t>Stap 3: </a:t>
            </a:r>
            <a:r>
              <a:rPr lang="nl-NL" dirty="0"/>
              <a:t>Ga op zoek.</a:t>
            </a:r>
          </a:p>
          <a:p>
            <a:r>
              <a:rPr lang="nl-NL" dirty="0">
                <a:solidFill>
                  <a:schemeClr val="bg1"/>
                </a:solidFill>
              </a:rPr>
              <a:t>Stap 4: </a:t>
            </a:r>
            <a:r>
              <a:rPr lang="nl-NL" dirty="0"/>
              <a:t>Noteer de antwoorden</a:t>
            </a:r>
          </a:p>
          <a:p>
            <a:r>
              <a:rPr lang="nl-NL" dirty="0">
                <a:solidFill>
                  <a:schemeClr val="bg1"/>
                </a:solidFill>
              </a:rPr>
              <a:t>Stap 5: </a:t>
            </a:r>
            <a:r>
              <a:rPr lang="nl-NL" dirty="0"/>
              <a:t>Wat ga ik vertellen?</a:t>
            </a:r>
          </a:p>
          <a:p>
            <a:r>
              <a:rPr lang="nl-NL" dirty="0">
                <a:solidFill>
                  <a:schemeClr val="bg1"/>
                </a:solidFill>
              </a:rPr>
              <a:t>Stap 6: </a:t>
            </a:r>
            <a:r>
              <a:rPr lang="nl-NL" dirty="0"/>
              <a:t>Hoe ging het?</a:t>
            </a:r>
          </a:p>
          <a:p>
            <a:endParaRPr lang="nl-NL" dirty="0"/>
          </a:p>
          <a:p>
            <a:endParaRPr lang="nl-NL" dirty="0"/>
          </a:p>
        </p:txBody>
      </p:sp>
      <p:sp>
        <p:nvSpPr>
          <p:cNvPr id="4" name="Tijdelijke aanduiding voor tekst 3">
            <a:extLst>
              <a:ext uri="{FF2B5EF4-FFF2-40B4-BE49-F238E27FC236}">
                <a16:creationId xmlns:a16="http://schemas.microsoft.com/office/drawing/2014/main" id="{23EC73E9-3AAE-7396-EBF6-C30CC42F87E2}"/>
              </a:ext>
            </a:extLst>
          </p:cNvPr>
          <p:cNvSpPr>
            <a:spLocks noGrp="1"/>
          </p:cNvSpPr>
          <p:nvPr>
            <p:ph type="body" sz="quarter" idx="11"/>
          </p:nvPr>
        </p:nvSpPr>
        <p:spPr/>
        <p:txBody>
          <a:bodyPr/>
          <a:lstStyle/>
          <a:p>
            <a:r>
              <a:rPr lang="nl-NL" dirty="0"/>
              <a:t>Wat is Hemelvaart en wat doen mensen op die dag?</a:t>
            </a:r>
          </a:p>
        </p:txBody>
      </p:sp>
      <p:pic>
        <p:nvPicPr>
          <p:cNvPr id="5" name="Afbeelding 4">
            <a:extLst>
              <a:ext uri="{FF2B5EF4-FFF2-40B4-BE49-F238E27FC236}">
                <a16:creationId xmlns:a16="http://schemas.microsoft.com/office/drawing/2014/main" id="{C62BA2EC-FA38-B69F-E647-99FAEFD85F86}"/>
              </a:ext>
            </a:extLst>
          </p:cNvPr>
          <p:cNvPicPr>
            <a:picLocks noChangeAspect="1"/>
          </p:cNvPicPr>
          <p:nvPr/>
        </p:nvPicPr>
        <p:blipFill>
          <a:blip r:embed="rId3"/>
          <a:stretch>
            <a:fillRect/>
          </a:stretch>
        </p:blipFill>
        <p:spPr>
          <a:xfrm>
            <a:off x="7404806" y="1222794"/>
            <a:ext cx="3002733" cy="4232075"/>
          </a:xfrm>
          <a:prstGeom prst="rect">
            <a:avLst/>
          </a:prstGeom>
        </p:spPr>
      </p:pic>
    </p:spTree>
    <p:extLst>
      <p:ext uri="{BB962C8B-B14F-4D97-AF65-F5344CB8AC3E}">
        <p14:creationId xmlns:p14="http://schemas.microsoft.com/office/powerpoint/2010/main" val="159752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51C37-300D-E92B-4FEB-BC8BB040DEDA}"/>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72DD2088-03AD-421D-8C5C-4D95AC2F48C3}"/>
              </a:ext>
            </a:extLst>
          </p:cNvPr>
          <p:cNvSpPr>
            <a:spLocks noGrp="1"/>
          </p:cNvSpPr>
          <p:nvPr>
            <p:ph type="body" sz="quarter" idx="12"/>
          </p:nvPr>
        </p:nvSpPr>
        <p:spPr>
          <a:xfrm>
            <a:off x="618177" y="1743070"/>
            <a:ext cx="6323339" cy="3569650"/>
          </a:xfrm>
        </p:spPr>
        <p:txBody>
          <a:bodyPr>
            <a:normAutofit/>
          </a:bodyPr>
          <a:lstStyle/>
          <a:p>
            <a:r>
              <a:rPr lang="nl-NL" dirty="0">
                <a:solidFill>
                  <a:schemeClr val="bg1"/>
                </a:solidFill>
              </a:rPr>
              <a:t>Stap 1: </a:t>
            </a:r>
            <a:r>
              <a:rPr lang="nl-NL" dirty="0"/>
              <a:t>Schrijf de vraag op het werkblad.</a:t>
            </a:r>
          </a:p>
        </p:txBody>
      </p:sp>
      <p:sp>
        <p:nvSpPr>
          <p:cNvPr id="4" name="Tijdelijke aanduiding voor tekst 3">
            <a:extLst>
              <a:ext uri="{FF2B5EF4-FFF2-40B4-BE49-F238E27FC236}">
                <a16:creationId xmlns:a16="http://schemas.microsoft.com/office/drawing/2014/main" id="{9301CF2C-5B01-5ECD-6A47-5EDD33E27ABC}"/>
              </a:ext>
            </a:extLst>
          </p:cNvPr>
          <p:cNvSpPr>
            <a:spLocks noGrp="1"/>
          </p:cNvSpPr>
          <p:nvPr>
            <p:ph type="body" sz="quarter" idx="11"/>
          </p:nvPr>
        </p:nvSpPr>
        <p:spPr/>
        <p:txBody>
          <a:bodyPr/>
          <a:lstStyle/>
          <a:p>
            <a:r>
              <a:rPr lang="nl-NL" dirty="0"/>
              <a:t>Wat is Hemelvaart en wat doen mensen op die dag?</a:t>
            </a:r>
          </a:p>
        </p:txBody>
      </p:sp>
    </p:spTree>
    <p:extLst>
      <p:ext uri="{BB962C8B-B14F-4D97-AF65-F5344CB8AC3E}">
        <p14:creationId xmlns:p14="http://schemas.microsoft.com/office/powerpoint/2010/main" val="265097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BF5E5-B239-6554-B37C-E5017938BFFA}"/>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D1BED69F-211E-D22F-75CD-A37A4B68478B}"/>
              </a:ext>
            </a:extLst>
          </p:cNvPr>
          <p:cNvSpPr>
            <a:spLocks noGrp="1"/>
          </p:cNvSpPr>
          <p:nvPr>
            <p:ph type="body" sz="quarter" idx="12"/>
          </p:nvPr>
        </p:nvSpPr>
        <p:spPr>
          <a:xfrm>
            <a:off x="618177" y="1743070"/>
            <a:ext cx="6323339" cy="3569650"/>
          </a:xfrm>
        </p:spPr>
        <p:txBody>
          <a:bodyPr>
            <a:normAutofit/>
          </a:bodyPr>
          <a:lstStyle/>
          <a:p>
            <a:r>
              <a:rPr lang="nl-NL" dirty="0">
                <a:solidFill>
                  <a:schemeClr val="bg1"/>
                </a:solidFill>
              </a:rPr>
              <a:t>Stap 2: </a:t>
            </a:r>
            <a:r>
              <a:rPr lang="nl-NL" dirty="0"/>
              <a:t>Waar ga jij informatie zoeken? Begin op </a:t>
            </a:r>
            <a:r>
              <a:rPr lang="nl-NL" dirty="0">
                <a:solidFill>
                  <a:schemeClr val="accent1">
                    <a:lumMod val="40000"/>
                    <a:lumOff val="60000"/>
                  </a:schemeClr>
                </a:solidFill>
                <a:hlinkClick r:id="rId3">
                  <a:extLst>
                    <a:ext uri="{A12FA001-AC4F-418D-AE19-62706E023703}">
                      <ahyp:hlinkClr xmlns:ahyp="http://schemas.microsoft.com/office/drawing/2018/hyperlinkcolor" val="tx"/>
                    </a:ext>
                  </a:extLst>
                </a:hlinkClick>
              </a:rPr>
              <a:t>jeugdbieb.nl </a:t>
            </a:r>
            <a:r>
              <a:rPr lang="nl-NL" dirty="0"/>
              <a:t>en typ in de zoekbalk “Hemelvaart”. Nu krijg je een aantal sites waar je naar door kunt klikken. Kies er 3 en schrijf die op je werkblad.</a:t>
            </a:r>
          </a:p>
        </p:txBody>
      </p:sp>
      <p:sp>
        <p:nvSpPr>
          <p:cNvPr id="4" name="Tijdelijke aanduiding voor tekst 3">
            <a:extLst>
              <a:ext uri="{FF2B5EF4-FFF2-40B4-BE49-F238E27FC236}">
                <a16:creationId xmlns:a16="http://schemas.microsoft.com/office/drawing/2014/main" id="{043A0FDE-6BE1-CAB6-47FF-00A0CD29F3B5}"/>
              </a:ext>
            </a:extLst>
          </p:cNvPr>
          <p:cNvSpPr>
            <a:spLocks noGrp="1"/>
          </p:cNvSpPr>
          <p:nvPr>
            <p:ph type="body" sz="quarter" idx="11"/>
          </p:nvPr>
        </p:nvSpPr>
        <p:spPr/>
        <p:txBody>
          <a:bodyPr/>
          <a:lstStyle/>
          <a:p>
            <a:r>
              <a:rPr lang="nl-NL" dirty="0"/>
              <a:t>Wat is Hemelvaart en wat doen mensen op die dag?</a:t>
            </a:r>
          </a:p>
        </p:txBody>
      </p:sp>
      <p:pic>
        <p:nvPicPr>
          <p:cNvPr id="3" name="Afbeelding 2">
            <a:extLst>
              <a:ext uri="{FF2B5EF4-FFF2-40B4-BE49-F238E27FC236}">
                <a16:creationId xmlns:a16="http://schemas.microsoft.com/office/drawing/2014/main" id="{AD1562EB-DA17-967C-CE95-3C31D27297E9}"/>
              </a:ext>
            </a:extLst>
          </p:cNvPr>
          <p:cNvPicPr>
            <a:picLocks noChangeAspect="1"/>
          </p:cNvPicPr>
          <p:nvPr/>
        </p:nvPicPr>
        <p:blipFill>
          <a:blip r:embed="rId4"/>
          <a:stretch>
            <a:fillRect/>
          </a:stretch>
        </p:blipFill>
        <p:spPr>
          <a:xfrm>
            <a:off x="7525032" y="1342592"/>
            <a:ext cx="3815630" cy="3970128"/>
          </a:xfrm>
          <a:prstGeom prst="rect">
            <a:avLst/>
          </a:prstGeom>
        </p:spPr>
      </p:pic>
    </p:spTree>
    <p:extLst>
      <p:ext uri="{BB962C8B-B14F-4D97-AF65-F5344CB8AC3E}">
        <p14:creationId xmlns:p14="http://schemas.microsoft.com/office/powerpoint/2010/main" val="53152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DEF3E-4066-3A30-A294-5035829EF57E}"/>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A5AAB4AE-75C4-BBA2-7F0E-B56D13494D87}"/>
              </a:ext>
            </a:extLst>
          </p:cNvPr>
          <p:cNvSpPr>
            <a:spLocks noGrp="1"/>
          </p:cNvSpPr>
          <p:nvPr>
            <p:ph type="body" sz="quarter" idx="12"/>
          </p:nvPr>
        </p:nvSpPr>
        <p:spPr>
          <a:xfrm>
            <a:off x="618176" y="1743070"/>
            <a:ext cx="9745023" cy="3569650"/>
          </a:xfrm>
        </p:spPr>
        <p:txBody>
          <a:bodyPr>
            <a:normAutofit/>
          </a:bodyPr>
          <a:lstStyle/>
          <a:p>
            <a:r>
              <a:rPr lang="nl-NL" dirty="0">
                <a:solidFill>
                  <a:schemeClr val="bg1"/>
                </a:solidFill>
              </a:rPr>
              <a:t>Stap 3: </a:t>
            </a:r>
            <a:r>
              <a:rPr lang="nl-NL" dirty="0"/>
              <a:t>Ga op de door jouw gekozen sites op zoek naar antwoord op de vragen: </a:t>
            </a:r>
          </a:p>
          <a:p>
            <a:pPr marL="457200" indent="-457200">
              <a:buFont typeface="+mj-lt"/>
              <a:buAutoNum type="arabicPeriod"/>
            </a:pPr>
            <a:r>
              <a:rPr lang="nl-NL" dirty="0"/>
              <a:t>Wat is hemelvaart?</a:t>
            </a:r>
          </a:p>
          <a:p>
            <a:pPr marL="457200" indent="-457200">
              <a:buFont typeface="+mj-lt"/>
              <a:buAutoNum type="arabicPeriod"/>
            </a:pPr>
            <a:r>
              <a:rPr lang="nl-NL" dirty="0"/>
              <a:t>Wat herdenken Christenen die dag en hoe doen ze dat?</a:t>
            </a:r>
          </a:p>
          <a:p>
            <a:pPr marL="457200" indent="-457200">
              <a:buFont typeface="+mj-lt"/>
              <a:buAutoNum type="arabicPeriod"/>
            </a:pPr>
            <a:r>
              <a:rPr lang="nl-NL" dirty="0"/>
              <a:t>Wat heeft “dauwtrappen” te maken met Hemelvaart?</a:t>
            </a:r>
          </a:p>
        </p:txBody>
      </p:sp>
      <p:sp>
        <p:nvSpPr>
          <p:cNvPr id="4" name="Tijdelijke aanduiding voor tekst 3">
            <a:extLst>
              <a:ext uri="{FF2B5EF4-FFF2-40B4-BE49-F238E27FC236}">
                <a16:creationId xmlns:a16="http://schemas.microsoft.com/office/drawing/2014/main" id="{1AC881AC-493C-3858-76DF-17CAEED32E9A}"/>
              </a:ext>
            </a:extLst>
          </p:cNvPr>
          <p:cNvSpPr>
            <a:spLocks noGrp="1"/>
          </p:cNvSpPr>
          <p:nvPr>
            <p:ph type="body" sz="quarter" idx="11"/>
          </p:nvPr>
        </p:nvSpPr>
        <p:spPr/>
        <p:txBody>
          <a:bodyPr/>
          <a:lstStyle/>
          <a:p>
            <a:r>
              <a:rPr lang="nl-NL" dirty="0"/>
              <a:t>Wat is Hemelvaart en wat doen mensen op die dag?</a:t>
            </a:r>
          </a:p>
        </p:txBody>
      </p:sp>
    </p:spTree>
    <p:extLst>
      <p:ext uri="{BB962C8B-B14F-4D97-AF65-F5344CB8AC3E}">
        <p14:creationId xmlns:p14="http://schemas.microsoft.com/office/powerpoint/2010/main" val="2092864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3E6CC-2729-470D-8D02-A3E5989ADE45}"/>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96D5D6-DB9B-5B6C-AECD-3B48BA3D9384}"/>
              </a:ext>
            </a:extLst>
          </p:cNvPr>
          <p:cNvSpPr>
            <a:spLocks noGrp="1"/>
          </p:cNvSpPr>
          <p:nvPr>
            <p:ph type="body" sz="quarter" idx="12"/>
          </p:nvPr>
        </p:nvSpPr>
        <p:spPr>
          <a:xfrm>
            <a:off x="618176" y="1743070"/>
            <a:ext cx="9745023" cy="3569650"/>
          </a:xfrm>
        </p:spPr>
        <p:txBody>
          <a:bodyPr>
            <a:normAutofit/>
          </a:bodyPr>
          <a:lstStyle/>
          <a:p>
            <a:r>
              <a:rPr lang="nl-NL" dirty="0">
                <a:solidFill>
                  <a:schemeClr val="bg1"/>
                </a:solidFill>
              </a:rPr>
              <a:t>Stap 4: </a:t>
            </a:r>
            <a:r>
              <a:rPr lang="nl-NL" dirty="0"/>
              <a:t>Noteer de antwoorden op de vragen op je werkblad.</a:t>
            </a:r>
          </a:p>
          <a:p>
            <a:pPr marL="457200" indent="-457200">
              <a:buFont typeface="+mj-lt"/>
              <a:buAutoNum type="arabicPeriod"/>
            </a:pPr>
            <a:r>
              <a:rPr lang="nl-NL" dirty="0"/>
              <a:t>Wat is hemelvaart?</a:t>
            </a:r>
          </a:p>
          <a:p>
            <a:pPr marL="457200" indent="-457200">
              <a:buFont typeface="+mj-lt"/>
              <a:buAutoNum type="arabicPeriod"/>
            </a:pPr>
            <a:r>
              <a:rPr lang="nl-NL" dirty="0"/>
              <a:t>Wat herdenken Christenen die dag en hoe doen ze dat?</a:t>
            </a:r>
          </a:p>
          <a:p>
            <a:pPr marL="457200" indent="-457200">
              <a:buFont typeface="+mj-lt"/>
              <a:buAutoNum type="arabicPeriod"/>
            </a:pPr>
            <a:r>
              <a:rPr lang="nl-NL" dirty="0"/>
              <a:t>Wat heeft “dauwtrappen” te maken met Hemelvaart?</a:t>
            </a:r>
          </a:p>
        </p:txBody>
      </p:sp>
      <p:sp>
        <p:nvSpPr>
          <p:cNvPr id="4" name="Tijdelijke aanduiding voor tekst 3">
            <a:extLst>
              <a:ext uri="{FF2B5EF4-FFF2-40B4-BE49-F238E27FC236}">
                <a16:creationId xmlns:a16="http://schemas.microsoft.com/office/drawing/2014/main" id="{D1ED0955-500C-2ADC-1154-A65B614799F3}"/>
              </a:ext>
            </a:extLst>
          </p:cNvPr>
          <p:cNvSpPr>
            <a:spLocks noGrp="1"/>
          </p:cNvSpPr>
          <p:nvPr>
            <p:ph type="body" sz="quarter" idx="11"/>
          </p:nvPr>
        </p:nvSpPr>
        <p:spPr/>
        <p:txBody>
          <a:bodyPr/>
          <a:lstStyle/>
          <a:p>
            <a:r>
              <a:rPr lang="nl-NL" dirty="0"/>
              <a:t>Wat is Hemelvaart en wat doen mensen op die dag?</a:t>
            </a:r>
          </a:p>
        </p:txBody>
      </p:sp>
    </p:spTree>
    <p:extLst>
      <p:ext uri="{BB962C8B-B14F-4D97-AF65-F5344CB8AC3E}">
        <p14:creationId xmlns:p14="http://schemas.microsoft.com/office/powerpoint/2010/main" val="164584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5BCE-C562-A094-FBEC-409F940E3486}"/>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B5A2FBED-2D87-A0FB-F757-687B136E7460}"/>
              </a:ext>
            </a:extLst>
          </p:cNvPr>
          <p:cNvSpPr>
            <a:spLocks noGrp="1"/>
          </p:cNvSpPr>
          <p:nvPr>
            <p:ph type="body" sz="quarter" idx="12"/>
          </p:nvPr>
        </p:nvSpPr>
        <p:spPr>
          <a:xfrm>
            <a:off x="618176" y="1743070"/>
            <a:ext cx="9745023" cy="3569650"/>
          </a:xfrm>
        </p:spPr>
        <p:txBody>
          <a:bodyPr>
            <a:normAutofit/>
          </a:bodyPr>
          <a:lstStyle/>
          <a:p>
            <a:r>
              <a:rPr lang="nl-NL" dirty="0">
                <a:solidFill>
                  <a:schemeClr val="bg1"/>
                </a:solidFill>
              </a:rPr>
              <a:t>Stap 5: </a:t>
            </a:r>
            <a:r>
              <a:rPr lang="nl-NL" dirty="0"/>
              <a:t>Wat ga ik vertellen?</a:t>
            </a:r>
          </a:p>
          <a:p>
            <a:r>
              <a:rPr lang="nl-NL" dirty="0"/>
              <a:t>Maak een mooi verhaaltje van je antwoorden. Gebruik ook eventueel de achterkant van je werkblad. Je vertelt dit straks als een kort verhaaltje (pitch) aan een klasgenoot.</a:t>
            </a:r>
          </a:p>
          <a:p>
            <a:endParaRPr lang="nl-NL" dirty="0"/>
          </a:p>
          <a:p>
            <a:r>
              <a:rPr lang="nl-NL" dirty="0">
                <a:solidFill>
                  <a:schemeClr val="bg1"/>
                </a:solidFill>
              </a:rPr>
              <a:t>Iedereen klaar? Pitchen maar!</a:t>
            </a:r>
          </a:p>
        </p:txBody>
      </p:sp>
      <p:sp>
        <p:nvSpPr>
          <p:cNvPr id="4" name="Tijdelijke aanduiding voor tekst 3">
            <a:extLst>
              <a:ext uri="{FF2B5EF4-FFF2-40B4-BE49-F238E27FC236}">
                <a16:creationId xmlns:a16="http://schemas.microsoft.com/office/drawing/2014/main" id="{87CFB9FC-D583-FECB-EF08-CAC333BB8EA1}"/>
              </a:ext>
            </a:extLst>
          </p:cNvPr>
          <p:cNvSpPr>
            <a:spLocks noGrp="1"/>
          </p:cNvSpPr>
          <p:nvPr>
            <p:ph type="body" sz="quarter" idx="11"/>
          </p:nvPr>
        </p:nvSpPr>
        <p:spPr/>
        <p:txBody>
          <a:bodyPr/>
          <a:lstStyle/>
          <a:p>
            <a:r>
              <a:rPr lang="nl-NL" dirty="0"/>
              <a:t>Wat is Hemelvaart en wat doen mensen op die dag?</a:t>
            </a:r>
          </a:p>
        </p:txBody>
      </p:sp>
    </p:spTree>
    <p:extLst>
      <p:ext uri="{BB962C8B-B14F-4D97-AF65-F5344CB8AC3E}">
        <p14:creationId xmlns:p14="http://schemas.microsoft.com/office/powerpoint/2010/main" val="2460024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97E82-327A-A4D2-D5E9-DEE6161DCC8E}"/>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90952D9D-D34D-3E1F-0437-71D537AB4AEE}"/>
              </a:ext>
            </a:extLst>
          </p:cNvPr>
          <p:cNvSpPr>
            <a:spLocks noGrp="1"/>
          </p:cNvSpPr>
          <p:nvPr>
            <p:ph type="body" sz="quarter" idx="12"/>
          </p:nvPr>
        </p:nvSpPr>
        <p:spPr>
          <a:xfrm>
            <a:off x="618176" y="1743070"/>
            <a:ext cx="9745023" cy="3569650"/>
          </a:xfrm>
        </p:spPr>
        <p:txBody>
          <a:bodyPr>
            <a:normAutofit/>
          </a:bodyPr>
          <a:lstStyle/>
          <a:p>
            <a:r>
              <a:rPr lang="nl-NL" dirty="0">
                <a:solidFill>
                  <a:schemeClr val="bg1"/>
                </a:solidFill>
              </a:rPr>
              <a:t>Stap 6: </a:t>
            </a:r>
            <a:r>
              <a:rPr lang="nl-NL" dirty="0"/>
              <a:t>Hoe ging het?</a:t>
            </a:r>
          </a:p>
          <a:p>
            <a:r>
              <a:rPr lang="nl-NL" dirty="0"/>
              <a:t>Evalueer voor jezelf deze manier van werken. Wat ging er top? En welke tip geef jij aan jezelf? Schrijf die op je werkblad.</a:t>
            </a:r>
          </a:p>
        </p:txBody>
      </p:sp>
      <p:sp>
        <p:nvSpPr>
          <p:cNvPr id="4" name="Tijdelijke aanduiding voor tekst 3">
            <a:extLst>
              <a:ext uri="{FF2B5EF4-FFF2-40B4-BE49-F238E27FC236}">
                <a16:creationId xmlns:a16="http://schemas.microsoft.com/office/drawing/2014/main" id="{6B3EC103-3877-0D45-DBDB-DE04C585ED34}"/>
              </a:ext>
            </a:extLst>
          </p:cNvPr>
          <p:cNvSpPr>
            <a:spLocks noGrp="1"/>
          </p:cNvSpPr>
          <p:nvPr>
            <p:ph type="body" sz="quarter" idx="11"/>
          </p:nvPr>
        </p:nvSpPr>
        <p:spPr/>
        <p:txBody>
          <a:bodyPr/>
          <a:lstStyle/>
          <a:p>
            <a:r>
              <a:rPr lang="nl-NL" dirty="0"/>
              <a:t>Wat is Hemelvaart en wat doen mensen op die dag?</a:t>
            </a:r>
          </a:p>
        </p:txBody>
      </p:sp>
    </p:spTree>
    <p:extLst>
      <p:ext uri="{BB962C8B-B14F-4D97-AF65-F5344CB8AC3E}">
        <p14:creationId xmlns:p14="http://schemas.microsoft.com/office/powerpoint/2010/main" val="89963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Bespreek klassikaal de tips en tops. Wat weten we nu van Hemelvaart?</a:t>
            </a:r>
          </a:p>
          <a:p>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p:txBody>
          <a:bodyPr/>
          <a:lstStyle/>
          <a:p>
            <a:r>
              <a:rPr lang="nl-NL" dirty="0">
                <a:solidFill>
                  <a:schemeClr val="bg1"/>
                </a:solidFill>
              </a:rPr>
              <a:t>Feest voor iedereen.</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7357242" cy="3884180"/>
          </a:xfrm>
        </p:spPr>
        <p:txBody>
          <a:bodyPr>
            <a:normAutofit lnSpcReduction="10000"/>
          </a:bodyPr>
          <a:lstStyle/>
          <a:p>
            <a:r>
              <a:rPr lang="nl-NL" dirty="0"/>
              <a:t>Veel van de </a:t>
            </a:r>
            <a:r>
              <a:rPr lang="nl-NL" dirty="0" err="1"/>
              <a:t>officiele</a:t>
            </a:r>
            <a:r>
              <a:rPr lang="nl-NL" dirty="0"/>
              <a:t> feestdagen in Nederland zijn gebaseerd op een Christelijke traditie. </a:t>
            </a:r>
          </a:p>
          <a:p>
            <a:r>
              <a:rPr lang="nl-NL" dirty="0"/>
              <a:t>Inmiddels wonen er in Nederland ook heel veel mensen die niet leven volgens het Christelijk geloof. Er gaan dan ook stemmen op om andere feestdagen toe te voegen aan de kalender.</a:t>
            </a:r>
          </a:p>
          <a:p>
            <a:r>
              <a:rPr lang="nl-NL" dirty="0"/>
              <a:t>Wat vinden jullie? Ga in gesprek hierover en maak de opdracht op de volgende dia.</a:t>
            </a:r>
          </a:p>
        </p:txBody>
      </p:sp>
      <p:sp>
        <p:nvSpPr>
          <p:cNvPr id="6" name="Ovaal 5" descr="Jonge vrouw die denkt">
            <a:extLst>
              <a:ext uri="{FF2B5EF4-FFF2-40B4-BE49-F238E27FC236}">
                <a16:creationId xmlns:a16="http://schemas.microsoft.com/office/drawing/2014/main" id="{F6BFC2B4-0238-38BD-782E-8C9284917927}"/>
              </a:ext>
            </a:extLst>
          </p:cNvPr>
          <p:cNvSpPr/>
          <p:nvPr/>
        </p:nvSpPr>
        <p:spPr>
          <a:xfrm>
            <a:off x="8176665" y="1743070"/>
            <a:ext cx="3468414" cy="226138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85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4" name="Traan 3">
            <a:extLst>
              <a:ext uri="{FF2B5EF4-FFF2-40B4-BE49-F238E27FC236}">
                <a16:creationId xmlns:a16="http://schemas.microsoft.com/office/drawing/2014/main" id="{01BE7972-BB07-155A-6B0A-543DCE4706EC}"/>
              </a:ext>
            </a:extLst>
          </p:cNvPr>
          <p:cNvSpPr/>
          <p:nvPr/>
        </p:nvSpPr>
        <p:spPr>
          <a:xfrm>
            <a:off x="10340630" y="0"/>
            <a:ext cx="1851370" cy="186033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393685"/>
            <a:ext cx="11026902" cy="4647220"/>
          </a:xfrm>
        </p:spPr>
        <p:txBody>
          <a:bodyPr>
            <a:normAutofit fontScale="70000" lnSpcReduction="20000"/>
          </a:bodyPr>
          <a:lstStyle/>
          <a:p>
            <a:r>
              <a:rPr lang="nl-NL" dirty="0"/>
              <a:t>Hoi,</a:t>
            </a:r>
          </a:p>
          <a:p>
            <a:r>
              <a:rPr lang="nl-NL" dirty="0"/>
              <a:t>Hebben jullie ook zo’n zin in deze week? Lekker 2 vrije dagen, want mijn school is dicht met Hemelvaart. Donderdag en vrijdag zijn wij dan vrij. Ik ga dan met mijn ouders een paar dagen naar de camping toe. We gaan dan met de vouwwagen, dan kunnen we alles weer even opzetten en kijken of alles ook weer klaar is voor de zomervakantie. Beetje vakantie oefenen, zeg maar. Dit jaar gaan we naar een camping in de buurt van Otterlo, op de Veluwe. Hartstikke mooi is het daar! We gaan dan al woensdagmiddag weg, want dan zijn we ook al vrij.</a:t>
            </a:r>
          </a:p>
          <a:p>
            <a:r>
              <a:rPr lang="nl-NL" dirty="0"/>
              <a:t>Ik hoop trouwens wel dat ze daar in Otterlo minder herrie maken dan waar we vorig jaar waren. Toen waren we in Bavel (vlakbij Breda) en daar kwam om </a:t>
            </a:r>
            <a:r>
              <a:rPr lang="nl-NL" dirty="0">
                <a:hlinkClick r:id="rId4"/>
              </a:rPr>
              <a:t>06.00 uur ‘s ochtends de fanfare </a:t>
            </a:r>
            <a:r>
              <a:rPr lang="nl-NL" dirty="0"/>
              <a:t>voorbij met een hele stoet wandelaars er achter aan! Wat is dat dan? </a:t>
            </a:r>
          </a:p>
          <a:p>
            <a:r>
              <a:rPr lang="nl-NL" dirty="0"/>
              <a:t>Wat bezielt die mensen om ‘s ochtends voor dag en dauw op te staan en te gaan wandelen? Het is toch een feestdag? Slaap lekker uit en geniet van je vrije dag, denk ik dan.</a:t>
            </a:r>
          </a:p>
          <a:p>
            <a:r>
              <a:rPr lang="nl-NL" dirty="0"/>
              <a:t>Maar…. Nu ik er eens over nadenk: waarom zijn we eigenlijk vrij? Ik heb werkelijk geen idee. Hemelvaart? Klinkt alsof het iets met de kerk te maken heeft. Zou dat ook zo zijn? En zijn </a:t>
            </a:r>
            <a:r>
              <a:rPr lang="nl-NL" dirty="0" err="1"/>
              <a:t>islamititische</a:t>
            </a:r>
            <a:r>
              <a:rPr lang="nl-NL" dirty="0"/>
              <a:t> scholen dan niet vrij? Ik ga op onderzoek uit…</a:t>
            </a:r>
          </a:p>
          <a:p>
            <a:r>
              <a:rPr lang="nl-NL" dirty="0"/>
              <a:t>Groetjes, Melle.</a:t>
            </a:r>
          </a:p>
          <a:p>
            <a:endParaRPr lang="nl-NL" dirty="0"/>
          </a:p>
        </p:txBody>
      </p:sp>
    </p:spTree>
    <p:extLst>
      <p:ext uri="{BB962C8B-B14F-4D97-AF65-F5344CB8AC3E}">
        <p14:creationId xmlns:p14="http://schemas.microsoft.com/office/powerpoint/2010/main" val="2167705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7BC6-0F14-AE65-902C-19B33C48F10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0FE2B4-31FE-4958-E4AB-3DEF5212B70B}"/>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8351480A-DD52-A216-0496-82A95D6A437E}"/>
              </a:ext>
            </a:extLst>
          </p:cNvPr>
          <p:cNvSpPr>
            <a:spLocks noGrp="1"/>
          </p:cNvSpPr>
          <p:nvPr>
            <p:ph type="body" sz="quarter" idx="12"/>
          </p:nvPr>
        </p:nvSpPr>
        <p:spPr>
          <a:xfrm>
            <a:off x="609599" y="1406737"/>
            <a:ext cx="10239009" cy="4226807"/>
          </a:xfrm>
        </p:spPr>
        <p:txBody>
          <a:bodyPr>
            <a:normAutofit fontScale="70000" lnSpcReduction="20000"/>
          </a:bodyPr>
          <a:lstStyle/>
          <a:p>
            <a:r>
              <a:rPr lang="nl-NL" dirty="0">
                <a:solidFill>
                  <a:schemeClr val="tx1"/>
                </a:solidFill>
              </a:rPr>
              <a:t>Stel er moet een Christelijke feestdag vervangen worden door een andere feestdag. Beantwoord de volgende vragen:</a:t>
            </a:r>
          </a:p>
          <a:p>
            <a:pPr marL="457200" indent="-457200">
              <a:buFont typeface="+mj-lt"/>
              <a:buAutoNum type="arabicPeriod"/>
            </a:pPr>
            <a:r>
              <a:rPr lang="nl-NL" dirty="0">
                <a:solidFill>
                  <a:schemeClr val="tx1"/>
                </a:solidFill>
              </a:rPr>
              <a:t>Welke zou je vervangen?</a:t>
            </a:r>
          </a:p>
          <a:p>
            <a:pPr marL="457200" indent="-457200">
              <a:buFont typeface="+mj-lt"/>
              <a:buAutoNum type="arabicPeriod"/>
            </a:pPr>
            <a:r>
              <a:rPr lang="nl-NL" dirty="0">
                <a:solidFill>
                  <a:schemeClr val="tx1"/>
                </a:solidFill>
              </a:rPr>
              <a:t>Welke zou daar voor in de plaats moeten komen en waarom? Kies uit (weet je niet wat het is, zoek het op!):</a:t>
            </a:r>
          </a:p>
          <a:p>
            <a:pPr marL="1200150" lvl="1" indent="-457200">
              <a:buFont typeface="+mj-lt"/>
              <a:buAutoNum type="alphaUcPeriod"/>
            </a:pPr>
            <a:r>
              <a:rPr lang="nl-NL" dirty="0" err="1">
                <a:solidFill>
                  <a:schemeClr val="tx1"/>
                </a:solidFill>
              </a:rPr>
              <a:t>Keti</a:t>
            </a:r>
            <a:r>
              <a:rPr lang="nl-NL" dirty="0">
                <a:solidFill>
                  <a:schemeClr val="tx1"/>
                </a:solidFill>
              </a:rPr>
              <a:t> </a:t>
            </a:r>
            <a:r>
              <a:rPr lang="nl-NL" dirty="0" err="1">
                <a:solidFill>
                  <a:schemeClr val="tx1"/>
                </a:solidFill>
              </a:rPr>
              <a:t>Koti</a:t>
            </a:r>
            <a:endParaRPr lang="nl-NL" dirty="0">
              <a:solidFill>
                <a:schemeClr val="tx1"/>
              </a:solidFill>
            </a:endParaRPr>
          </a:p>
          <a:p>
            <a:pPr marL="1200150" lvl="1" indent="-457200">
              <a:buFont typeface="+mj-lt"/>
              <a:buAutoNum type="alphaUcPeriod"/>
            </a:pPr>
            <a:r>
              <a:rPr lang="nl-NL" dirty="0">
                <a:solidFill>
                  <a:schemeClr val="tx1"/>
                </a:solidFill>
              </a:rPr>
              <a:t>4 mei </a:t>
            </a:r>
          </a:p>
          <a:p>
            <a:pPr marL="1200150" lvl="1" indent="-457200">
              <a:buFont typeface="+mj-lt"/>
              <a:buAutoNum type="alphaUcPeriod"/>
            </a:pPr>
            <a:r>
              <a:rPr lang="nl-NL" dirty="0">
                <a:solidFill>
                  <a:schemeClr val="tx1"/>
                </a:solidFill>
              </a:rPr>
              <a:t>Offerfeest </a:t>
            </a:r>
          </a:p>
          <a:p>
            <a:pPr marL="1200150" lvl="1" indent="-457200">
              <a:buFont typeface="+mj-lt"/>
              <a:buAutoNum type="alphaUcPeriod"/>
            </a:pPr>
            <a:r>
              <a:rPr lang="nl-NL" dirty="0" err="1">
                <a:solidFill>
                  <a:schemeClr val="tx1"/>
                </a:solidFill>
              </a:rPr>
              <a:t>Divali</a:t>
            </a:r>
            <a:endParaRPr lang="nl-NL" dirty="0">
              <a:solidFill>
                <a:schemeClr val="tx1"/>
              </a:solidFill>
            </a:endParaRPr>
          </a:p>
          <a:p>
            <a:pPr marL="1200150" lvl="1" indent="-457200">
              <a:buFont typeface="+mj-lt"/>
              <a:buAutoNum type="alphaUcPeriod"/>
            </a:pPr>
            <a:r>
              <a:rPr lang="nl-NL" dirty="0" err="1">
                <a:solidFill>
                  <a:schemeClr val="tx1"/>
                </a:solidFill>
              </a:rPr>
              <a:t>Wesak</a:t>
            </a:r>
            <a:endParaRPr lang="nl-NL" dirty="0">
              <a:solidFill>
                <a:schemeClr val="tx1"/>
              </a:solidFill>
            </a:endParaRPr>
          </a:p>
          <a:p>
            <a:pPr marL="1200150" lvl="1" indent="-457200">
              <a:buFont typeface="+mj-lt"/>
              <a:buAutoNum type="alphaUcPeriod"/>
            </a:pPr>
            <a:r>
              <a:rPr lang="nl-NL" dirty="0"/>
              <a:t>Iets anders, namelijk…</a:t>
            </a:r>
          </a:p>
          <a:p>
            <a:pPr marL="1200150" lvl="1" indent="-457200">
              <a:buFont typeface="+mj-lt"/>
              <a:buAutoNum type="alphaUcPeriod"/>
            </a:pPr>
            <a:endParaRPr lang="nl-NL" dirty="0">
              <a:solidFill>
                <a:schemeClr val="tx1"/>
              </a:solidFill>
            </a:endParaRPr>
          </a:p>
          <a:p>
            <a:r>
              <a:rPr lang="nl-NL" dirty="0">
                <a:solidFill>
                  <a:schemeClr val="tx1"/>
                </a:solidFill>
              </a:rPr>
              <a:t>Bespreek samen de antwoorden.</a:t>
            </a:r>
          </a:p>
          <a:p>
            <a:pPr marL="1200150" lvl="1" indent="-457200">
              <a:buFont typeface="+mj-lt"/>
              <a:buAutoNum type="alphaUcPeriod"/>
            </a:pPr>
            <a:endParaRPr lang="nl-NL" dirty="0"/>
          </a:p>
          <a:p>
            <a:pPr lvl="1" indent="0">
              <a:buNone/>
            </a:pPr>
            <a:endParaRPr lang="nl-NL" dirty="0">
              <a:solidFill>
                <a:schemeClr val="tx1"/>
              </a:solidFill>
            </a:endParaRPr>
          </a:p>
          <a:p>
            <a:endParaRPr lang="nl-NL" dirty="0">
              <a:solidFill>
                <a:schemeClr val="tx1"/>
              </a:solidFill>
            </a:endParaRPr>
          </a:p>
        </p:txBody>
      </p:sp>
    </p:spTree>
    <p:extLst>
      <p:ext uri="{BB962C8B-B14F-4D97-AF65-F5344CB8AC3E}">
        <p14:creationId xmlns:p14="http://schemas.microsoft.com/office/powerpoint/2010/main" val="425172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5917325" cy="4746030"/>
          </a:xfrm>
        </p:spPr>
        <p:txBody>
          <a:bodyPr>
            <a:normAutofit fontScale="85000" lnSpcReduction="10000"/>
          </a:bodyPr>
          <a:lstStyle/>
          <a:p>
            <a:r>
              <a:rPr lang="nl-NL" b="1" dirty="0"/>
              <a:t>28 mei 2025 Hemelvaart</a:t>
            </a:r>
          </a:p>
          <a:p>
            <a:r>
              <a:rPr lang="nl-NL" dirty="0"/>
              <a:t>Hemelvaart is een officiële feestdag in Nederland. </a:t>
            </a:r>
          </a:p>
          <a:p>
            <a:r>
              <a:rPr lang="nl-NL" dirty="0"/>
              <a:t>Net als bijvoorbeeld Nieuwjaar (1 januari), Pasen (1</a:t>
            </a:r>
            <a:r>
              <a:rPr lang="nl-NL" baseline="30000" dirty="0"/>
              <a:t>e</a:t>
            </a:r>
            <a:r>
              <a:rPr lang="nl-NL" dirty="0"/>
              <a:t> en 2</a:t>
            </a:r>
            <a:r>
              <a:rPr lang="nl-NL" baseline="30000" dirty="0"/>
              <a:t>e</a:t>
            </a:r>
            <a:r>
              <a:rPr lang="nl-NL" dirty="0"/>
              <a:t> paasdag) en Pinksteren (1</a:t>
            </a:r>
            <a:r>
              <a:rPr lang="nl-NL" baseline="30000" dirty="0"/>
              <a:t>e</a:t>
            </a:r>
            <a:r>
              <a:rPr lang="nl-NL" dirty="0"/>
              <a:t> en 2</a:t>
            </a:r>
            <a:r>
              <a:rPr lang="nl-NL" baseline="30000" dirty="0"/>
              <a:t>e</a:t>
            </a:r>
            <a:r>
              <a:rPr lang="nl-NL" dirty="0"/>
              <a:t> pinksterdag). </a:t>
            </a:r>
          </a:p>
          <a:p>
            <a:r>
              <a:rPr lang="nl-NL" dirty="0"/>
              <a:t>De meeste mensen zijn dan vrij, maar niet iedereen. Het is niet wettelijk geregeld dat je ook op die dagen vrij moet zijn, maar deze data worden meestal wel aangehouden. Scholen en andere overheidsinstellingen zijn dan dicht. </a:t>
            </a:r>
          </a:p>
          <a:p>
            <a:r>
              <a:rPr lang="nl-NL" dirty="0"/>
              <a:t>Weet jij de andere officiële feestdagen in Nederland?</a:t>
            </a:r>
          </a:p>
        </p:txBody>
      </p:sp>
      <p:pic>
        <p:nvPicPr>
          <p:cNvPr id="4" name="Afbeelding 3">
            <a:extLst>
              <a:ext uri="{FF2B5EF4-FFF2-40B4-BE49-F238E27FC236}">
                <a16:creationId xmlns:a16="http://schemas.microsoft.com/office/drawing/2014/main" id="{F32D5325-0C2A-0032-954E-FEA09622E6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016384" y="2247046"/>
            <a:ext cx="3955077" cy="2972900"/>
          </a:xfrm>
          <a:prstGeom prst="rect">
            <a:avLst/>
          </a:prstGeom>
        </p:spPr>
      </p:pic>
      <p:sp>
        <p:nvSpPr>
          <p:cNvPr id="5" name="Tekstvak 4">
            <a:extLst>
              <a:ext uri="{FF2B5EF4-FFF2-40B4-BE49-F238E27FC236}">
                <a16:creationId xmlns:a16="http://schemas.microsoft.com/office/drawing/2014/main" id="{72F7D944-0DF2-23E1-B15B-1A60339AB59C}"/>
              </a:ext>
            </a:extLst>
          </p:cNvPr>
          <p:cNvSpPr txBox="1"/>
          <p:nvPr/>
        </p:nvSpPr>
        <p:spPr>
          <a:xfrm>
            <a:off x="7016384" y="5219946"/>
            <a:ext cx="3955077" cy="369332"/>
          </a:xfrm>
          <a:prstGeom prst="rect">
            <a:avLst/>
          </a:prstGeom>
          <a:noFill/>
        </p:spPr>
        <p:txBody>
          <a:bodyPr wrap="square" rtlCol="0">
            <a:spAutoFit/>
          </a:bodyPr>
          <a:lstStyle/>
          <a:p>
            <a:r>
              <a:rPr lang="nl-NL" sz="900">
                <a:hlinkClick r:id="rId4" tooltip="https://www.liturgytools.net/2018/05/pictures-feast-ascension-year-b-jesus-rises--from-heaven-to-earth.html?m=1"/>
              </a:rPr>
              <a:t>Deze foto</a:t>
            </a:r>
            <a:r>
              <a:rPr lang="nl-NL" sz="900"/>
              <a:t> van Onbekende auteur is gelicentieerd onder </a:t>
            </a:r>
            <a:r>
              <a:rPr lang="nl-NL" sz="900">
                <a:hlinkClick r:id="rId5" tooltip="https://creativecommons.org/licenses/by-nc-sa/3.0/"/>
              </a:rPr>
              <a:t>CC BY-SA-NC</a:t>
            </a:r>
            <a:endParaRPr lang="nl-NL" sz="900"/>
          </a:p>
        </p:txBody>
      </p:sp>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5E6D95-5FED-D1B2-4371-E2E1B58D6236}"/>
              </a:ext>
            </a:extLst>
          </p:cNvPr>
          <p:cNvSpPr>
            <a:spLocks noGrp="1"/>
          </p:cNvSpPr>
          <p:nvPr>
            <p:ph type="body" sz="quarter" idx="11"/>
          </p:nvPr>
        </p:nvSpPr>
        <p:spPr/>
        <p:txBody>
          <a:bodyPr/>
          <a:lstStyle/>
          <a:p>
            <a:r>
              <a:rPr lang="nl-NL" dirty="0"/>
              <a:t>Fijne feestdagen?</a:t>
            </a:r>
          </a:p>
        </p:txBody>
      </p:sp>
      <p:sp>
        <p:nvSpPr>
          <p:cNvPr id="3" name="Tijdelijke aanduiding voor tekst 2">
            <a:extLst>
              <a:ext uri="{FF2B5EF4-FFF2-40B4-BE49-F238E27FC236}">
                <a16:creationId xmlns:a16="http://schemas.microsoft.com/office/drawing/2014/main" id="{3A9B890D-285C-261A-68A3-3208E613F20F}"/>
              </a:ext>
            </a:extLst>
          </p:cNvPr>
          <p:cNvSpPr>
            <a:spLocks noGrp="1"/>
          </p:cNvSpPr>
          <p:nvPr>
            <p:ph type="body" sz="quarter" idx="12"/>
          </p:nvPr>
        </p:nvSpPr>
        <p:spPr>
          <a:xfrm>
            <a:off x="661183" y="1308895"/>
            <a:ext cx="6852165" cy="5249560"/>
          </a:xfrm>
        </p:spPr>
        <p:txBody>
          <a:bodyPr>
            <a:normAutofit fontScale="70000" lnSpcReduction="20000"/>
          </a:bodyPr>
          <a:lstStyle/>
          <a:p>
            <a:r>
              <a:rPr lang="nl-NL" dirty="0"/>
              <a:t>Hier alle officiële feestdagen van 2025 op een rijtje (Bron: </a:t>
            </a:r>
            <a:r>
              <a:rPr lang="nl-NL" dirty="0">
                <a:hlinkClick r:id="rId2"/>
              </a:rPr>
              <a:t>rijksoverheid.nl</a:t>
            </a:r>
            <a:r>
              <a:rPr lang="nl-NL" dirty="0"/>
              <a:t>):</a:t>
            </a:r>
          </a:p>
          <a:p>
            <a:pPr marL="342900" indent="-342900">
              <a:buFont typeface="Arial" panose="020B0604020202020204" pitchFamily="34" charset="0"/>
              <a:buChar char="•"/>
            </a:pPr>
            <a:r>
              <a:rPr lang="nl-NL" b="1" dirty="0"/>
              <a:t>Nieuwjaarsdag: </a:t>
            </a:r>
            <a:r>
              <a:rPr lang="nl-NL" dirty="0"/>
              <a:t>woensdag 1 januari 2025</a:t>
            </a:r>
          </a:p>
          <a:p>
            <a:pPr marL="342900" indent="-342900">
              <a:buFont typeface="Arial" panose="020B0604020202020204" pitchFamily="34" charset="0"/>
              <a:buChar char="•"/>
            </a:pPr>
            <a:r>
              <a:rPr lang="nl-NL" b="1" dirty="0"/>
              <a:t>Goede Vrijdag: </a:t>
            </a:r>
            <a:r>
              <a:rPr lang="nl-NL" dirty="0"/>
              <a:t>vrijdag 18 april 2025</a:t>
            </a:r>
          </a:p>
          <a:p>
            <a:pPr marL="342900" indent="-342900">
              <a:buFont typeface="Arial" panose="020B0604020202020204" pitchFamily="34" charset="0"/>
              <a:buChar char="•"/>
            </a:pPr>
            <a:r>
              <a:rPr lang="nl-NL" b="1" dirty="0"/>
              <a:t>Pasen</a:t>
            </a:r>
            <a:r>
              <a:rPr lang="nl-NL" dirty="0"/>
              <a:t> (eerste en tweede paasdag): zondag 20 april en maandag 21 april 2025</a:t>
            </a:r>
          </a:p>
          <a:p>
            <a:pPr marL="342900" indent="-342900">
              <a:buFont typeface="Arial" panose="020B0604020202020204" pitchFamily="34" charset="0"/>
              <a:buChar char="•"/>
            </a:pPr>
            <a:r>
              <a:rPr lang="nl-NL" b="1" dirty="0"/>
              <a:t>Koningsdag: </a:t>
            </a:r>
            <a:r>
              <a:rPr lang="nl-NL" dirty="0"/>
              <a:t>zaterdag 26 april 2025 (Koningsdag wordt in 2025 een dag eerder gevierd dan normaal, omdat 27 april op een zondag valt)</a:t>
            </a:r>
          </a:p>
          <a:p>
            <a:pPr marL="342900" indent="-342900">
              <a:buFont typeface="Arial" panose="020B0604020202020204" pitchFamily="34" charset="0"/>
              <a:buChar char="•"/>
            </a:pPr>
            <a:r>
              <a:rPr lang="nl-NL" b="1" dirty="0"/>
              <a:t>Bevrijdingsdag: </a:t>
            </a:r>
            <a:r>
              <a:rPr lang="nl-NL" dirty="0"/>
              <a:t>maandag 5 mei 2025 (eens in de 5 jaar een vrije dag)</a:t>
            </a:r>
          </a:p>
          <a:p>
            <a:pPr marL="342900" indent="-342900">
              <a:buFont typeface="Arial" panose="020B0604020202020204" pitchFamily="34" charset="0"/>
              <a:buChar char="•"/>
            </a:pPr>
            <a:r>
              <a:rPr lang="nl-NL" b="1" dirty="0"/>
              <a:t>Hemelvaartsdag</a:t>
            </a:r>
            <a:r>
              <a:rPr lang="nl-NL" dirty="0"/>
              <a:t>: donderdag 29 mei 2025</a:t>
            </a:r>
          </a:p>
          <a:p>
            <a:pPr marL="342900" indent="-342900">
              <a:buFont typeface="Arial" panose="020B0604020202020204" pitchFamily="34" charset="0"/>
              <a:buChar char="•"/>
            </a:pPr>
            <a:r>
              <a:rPr lang="nl-NL" b="1" dirty="0"/>
              <a:t>Pinksteren</a:t>
            </a:r>
            <a:r>
              <a:rPr lang="nl-NL" dirty="0"/>
              <a:t> (eerste en tweede pinksterdag): zondag 8 en maandag 9 juni 2025</a:t>
            </a:r>
          </a:p>
          <a:p>
            <a:pPr marL="342900" indent="-342900">
              <a:buFont typeface="Arial" panose="020B0604020202020204" pitchFamily="34" charset="0"/>
              <a:buChar char="•"/>
            </a:pPr>
            <a:r>
              <a:rPr lang="nl-NL" b="1" dirty="0"/>
              <a:t>Kerstmis</a:t>
            </a:r>
            <a:r>
              <a:rPr lang="nl-NL" dirty="0"/>
              <a:t> (eerste en tweede kerstdag): donderdag 25 en vrijdag 26 december 2025</a:t>
            </a:r>
          </a:p>
        </p:txBody>
      </p:sp>
      <p:pic>
        <p:nvPicPr>
          <p:cNvPr id="4" name="Afbeelding 3">
            <a:extLst>
              <a:ext uri="{FF2B5EF4-FFF2-40B4-BE49-F238E27FC236}">
                <a16:creationId xmlns:a16="http://schemas.microsoft.com/office/drawing/2014/main" id="{14FB9710-C135-2E79-9707-12382B3A05F5}"/>
              </a:ext>
            </a:extLst>
          </p:cNvPr>
          <p:cNvPicPr>
            <a:picLocks noChangeAspect="1"/>
          </p:cNvPicPr>
          <p:nvPr/>
        </p:nvPicPr>
        <p:blipFill>
          <a:blip r:embed="rId3"/>
          <a:srcRect l="14222" t="9347" r="14594" b="9426"/>
          <a:stretch/>
        </p:blipFill>
        <p:spPr>
          <a:xfrm>
            <a:off x="7567449" y="470422"/>
            <a:ext cx="4014952" cy="5570483"/>
          </a:xfrm>
          <a:prstGeom prst="rect">
            <a:avLst/>
          </a:prstGeom>
        </p:spPr>
      </p:pic>
    </p:spTree>
    <p:extLst>
      <p:ext uri="{BB962C8B-B14F-4D97-AF65-F5344CB8AC3E}">
        <p14:creationId xmlns:p14="http://schemas.microsoft.com/office/powerpoint/2010/main" val="384795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AC4DE-F419-2256-FECC-B312418B7389}"/>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50B8445-36BD-E58A-DA09-B80A9D28C7D9}"/>
              </a:ext>
            </a:extLst>
          </p:cNvPr>
          <p:cNvSpPr>
            <a:spLocks noGrp="1"/>
          </p:cNvSpPr>
          <p:nvPr>
            <p:ph type="body" sz="quarter" idx="11"/>
          </p:nvPr>
        </p:nvSpPr>
        <p:spPr/>
        <p:txBody>
          <a:bodyPr/>
          <a:lstStyle/>
          <a:p>
            <a:r>
              <a:rPr lang="nl-NL" dirty="0"/>
              <a:t>Fijne feestdagen?</a:t>
            </a:r>
          </a:p>
        </p:txBody>
      </p:sp>
      <p:sp>
        <p:nvSpPr>
          <p:cNvPr id="3" name="Tijdelijke aanduiding voor tekst 2">
            <a:extLst>
              <a:ext uri="{FF2B5EF4-FFF2-40B4-BE49-F238E27FC236}">
                <a16:creationId xmlns:a16="http://schemas.microsoft.com/office/drawing/2014/main" id="{71241FBA-B5EE-EB65-4D8D-556328076FC4}"/>
              </a:ext>
            </a:extLst>
          </p:cNvPr>
          <p:cNvSpPr>
            <a:spLocks noGrp="1"/>
          </p:cNvSpPr>
          <p:nvPr>
            <p:ph type="body" sz="quarter" idx="12"/>
          </p:nvPr>
        </p:nvSpPr>
        <p:spPr>
          <a:xfrm>
            <a:off x="609599" y="1748923"/>
            <a:ext cx="5055477" cy="4286118"/>
          </a:xfrm>
        </p:spPr>
        <p:txBody>
          <a:bodyPr>
            <a:normAutofit fontScale="70000" lnSpcReduction="20000"/>
          </a:bodyPr>
          <a:lstStyle/>
          <a:p>
            <a:r>
              <a:rPr lang="nl-NL" dirty="0"/>
              <a:t>In totaal zijn er 11 officiële feestdagen, als je ze allemaal bij elkaar optelt. Maar liefst 8 daarvan zijn verbonden aan het Christelijk geloof. Dit komt omdat in Nederland lange tijd vooral Christenen woonden (o.a. Katholiek, Protestant of Nederlands Hervormd)</a:t>
            </a:r>
          </a:p>
          <a:p>
            <a:r>
              <a:rPr lang="nl-NL" dirty="0"/>
              <a:t>Weet jij welke feest(dag)en in Nederland een Christelijke oorsprong hebben?</a:t>
            </a:r>
          </a:p>
          <a:p>
            <a:r>
              <a:rPr lang="nl-NL" dirty="0"/>
              <a:t>En weet jij wat er dan gevierd wordt?</a:t>
            </a:r>
          </a:p>
          <a:p>
            <a:r>
              <a:rPr lang="nl-NL" dirty="0"/>
              <a:t>Steeds meer mensen weten niet echt waarom ze vrij zijn en vieren dagen als Hemelvaart ook niet meer volgens de traditie. </a:t>
            </a:r>
          </a:p>
          <a:p>
            <a:r>
              <a:rPr lang="nl-NL" dirty="0"/>
              <a:t>Ga in gesprek met elkaar met (een van) de stelling(en) en ga vervolgens op onderzoek uit…</a:t>
            </a:r>
          </a:p>
        </p:txBody>
      </p:sp>
      <p:pic>
        <p:nvPicPr>
          <p:cNvPr id="5" name="Afbeelding 4">
            <a:extLst>
              <a:ext uri="{FF2B5EF4-FFF2-40B4-BE49-F238E27FC236}">
                <a16:creationId xmlns:a16="http://schemas.microsoft.com/office/drawing/2014/main" id="{A924EA19-EF06-60A3-C945-DC0DA79D47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7016384" y="2247046"/>
            <a:ext cx="3955077" cy="2972900"/>
          </a:xfrm>
          <a:prstGeom prst="rect">
            <a:avLst/>
          </a:prstGeom>
        </p:spPr>
      </p:pic>
      <p:sp>
        <p:nvSpPr>
          <p:cNvPr id="6" name="Tekstvak 5">
            <a:extLst>
              <a:ext uri="{FF2B5EF4-FFF2-40B4-BE49-F238E27FC236}">
                <a16:creationId xmlns:a16="http://schemas.microsoft.com/office/drawing/2014/main" id="{1880349A-7654-599B-09CC-930554BB86B8}"/>
              </a:ext>
            </a:extLst>
          </p:cNvPr>
          <p:cNvSpPr txBox="1"/>
          <p:nvPr/>
        </p:nvSpPr>
        <p:spPr>
          <a:xfrm>
            <a:off x="7016384" y="5219946"/>
            <a:ext cx="3955077" cy="369332"/>
          </a:xfrm>
          <a:prstGeom prst="rect">
            <a:avLst/>
          </a:prstGeom>
          <a:noFill/>
        </p:spPr>
        <p:txBody>
          <a:bodyPr wrap="square" rtlCol="0">
            <a:spAutoFit/>
          </a:bodyPr>
          <a:lstStyle/>
          <a:p>
            <a:r>
              <a:rPr lang="nl-NL" sz="900">
                <a:hlinkClick r:id="rId3" tooltip="https://www.liturgytools.net/2018/05/pictures-feast-ascension-year-b-jesus-rises--from-heaven-to-earth.html?m=1"/>
              </a:rPr>
              <a:t>Deze foto</a:t>
            </a:r>
            <a:r>
              <a:rPr lang="nl-NL" sz="900"/>
              <a:t> van Onbekende auteur is gelicentieerd onder </a:t>
            </a:r>
            <a:r>
              <a:rPr lang="nl-NL" sz="900">
                <a:hlinkClick r:id="rId4" tooltip="https://creativecommons.org/licenses/by-nc-sa/3.0/"/>
              </a:rPr>
              <a:t>CC BY-SA-NC</a:t>
            </a:r>
            <a:endParaRPr lang="nl-NL" sz="900"/>
          </a:p>
        </p:txBody>
      </p:sp>
    </p:spTree>
    <p:extLst>
      <p:ext uri="{BB962C8B-B14F-4D97-AF65-F5344CB8AC3E}">
        <p14:creationId xmlns:p14="http://schemas.microsoft.com/office/powerpoint/2010/main" val="49640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"Hemelvaartsdag moet een gewone schooldag worden, want bijna niemand viert het meer echt."</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“We zouden in Nederland ook feestdagen uit andere geloven (bv. Islam of Hindoeïsme) als officiële feestdag moeten hebben.”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“In Nederland zou een officiële feestdag niets met een bepaald geloof te maken mogen hebben.”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83532"/>
            <a:ext cx="5864774" cy="4360827"/>
          </a:xfrm>
        </p:spPr>
        <p:txBody>
          <a:bodyPr>
            <a:normAutofit/>
          </a:bodyPr>
          <a:lstStyle/>
          <a:p>
            <a:r>
              <a:rPr lang="nl-NL" dirty="0">
                <a:solidFill>
                  <a:schemeClr val="bg1"/>
                </a:solidFill>
              </a:rPr>
              <a:t>Waarom zijn we vrij op Hemelvaart? Wat is Hemelvaartsdag precies? Hoe vieren mensen dat?</a:t>
            </a:r>
          </a:p>
          <a:p>
            <a:r>
              <a:rPr lang="nl-NL" dirty="0">
                <a:solidFill>
                  <a:schemeClr val="bg1"/>
                </a:solidFill>
              </a:rPr>
              <a:t>We gaan op onderzoek uit. Gebruik het werkblad en volg het stappenplan op de volgende dia’s.</a:t>
            </a:r>
          </a:p>
          <a:p>
            <a:r>
              <a:rPr lang="nl-NL" dirty="0">
                <a:solidFill>
                  <a:schemeClr val="bg1"/>
                </a:solidFill>
              </a:rPr>
              <a:t>Je vertelt straks je uitkomst van je onderzoek in een pitch aan je klasgenoot.</a:t>
            </a:r>
          </a:p>
          <a:p>
            <a:endParaRPr lang="nl-NL" dirty="0">
              <a:solidFill>
                <a:schemeClr val="bg1"/>
              </a:solidFill>
            </a:endParaRPr>
          </a:p>
          <a:p>
            <a:endParaRPr lang="nl-NL" dirty="0">
              <a:solidFill>
                <a:schemeClr val="bg1"/>
              </a:solidFill>
            </a:endParaRPr>
          </a:p>
        </p:txBody>
      </p:sp>
      <p:pic>
        <p:nvPicPr>
          <p:cNvPr id="7" name="Afbeelding 6">
            <a:extLst>
              <a:ext uri="{FF2B5EF4-FFF2-40B4-BE49-F238E27FC236}">
                <a16:creationId xmlns:a16="http://schemas.microsoft.com/office/drawing/2014/main" id="{04E00AE6-C8BE-201A-A65A-78FD75C5E3DB}"/>
              </a:ext>
            </a:extLst>
          </p:cNvPr>
          <p:cNvPicPr>
            <a:picLocks noChangeAspect="1"/>
          </p:cNvPicPr>
          <p:nvPr/>
        </p:nvPicPr>
        <p:blipFill>
          <a:blip r:embed="rId3"/>
          <a:stretch>
            <a:fillRect/>
          </a:stretch>
        </p:blipFill>
        <p:spPr>
          <a:xfrm>
            <a:off x="7499400" y="466574"/>
            <a:ext cx="3499407" cy="4932091"/>
          </a:xfrm>
          <a:prstGeom prst="rect">
            <a:avLst/>
          </a:prstGeom>
        </p:spPr>
      </p:pic>
    </p:spTree>
    <p:extLst>
      <p:ext uri="{BB962C8B-B14F-4D97-AF65-F5344CB8AC3E}">
        <p14:creationId xmlns:p14="http://schemas.microsoft.com/office/powerpoint/2010/main" val="3619957367"/>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1796</TotalTime>
  <Words>1314</Words>
  <Application>Microsoft Office PowerPoint</Application>
  <PresentationFormat>Breedbeeld</PresentationFormat>
  <Paragraphs>124</Paragraphs>
  <Slides>20</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24</cp:revision>
  <dcterms:created xsi:type="dcterms:W3CDTF">2025-03-13T12:26:38Z</dcterms:created>
  <dcterms:modified xsi:type="dcterms:W3CDTF">2025-05-23T09:18:35Z</dcterms:modified>
</cp:coreProperties>
</file>