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92" r:id="rId5"/>
    <p:sldId id="260" r:id="rId6"/>
    <p:sldId id="261" r:id="rId7"/>
    <p:sldId id="259" r:id="rId8"/>
    <p:sldId id="294" r:id="rId9"/>
    <p:sldId id="288" r:id="rId10"/>
    <p:sldId id="297" r:id="rId11"/>
    <p:sldId id="300" r:id="rId12"/>
    <p:sldId id="299" r:id="rId13"/>
    <p:sldId id="293" r:id="rId14"/>
    <p:sldId id="264" r:id="rId15"/>
    <p:sldId id="265" r:id="rId16"/>
    <p:sldId id="266" r:id="rId17"/>
    <p:sldId id="298" r:id="rId18"/>
    <p:sldId id="287"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60" d="100"/>
          <a:sy n="60" d="100"/>
        </p:scale>
        <p:origin x="42"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16-5-2025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B76A2-EE21-9D4C-C4B4-1EA789C3072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F2C4E2-FF44-6368-3466-CC99B67B37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CDFB58-4A6F-AB29-A2D7-DAA098DA0E74}"/>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F6532CBF-5C50-EF9E-F7CA-8D87EAB47E1E}"/>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99719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16</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18</a:t>
            </a:fld>
            <a:endParaRPr lang="nl-NL"/>
          </a:p>
        </p:txBody>
      </p:sp>
    </p:spTree>
    <p:extLst>
      <p:ext uri="{BB962C8B-B14F-4D97-AF65-F5344CB8AC3E}">
        <p14:creationId xmlns:p14="http://schemas.microsoft.com/office/powerpoint/2010/main" val="187117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09D6D-E462-464B-8D7C-2DE7804AE97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61A66BE-6BCF-774B-2B75-91451D496F3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2FBA70-40F5-EC86-52C5-9D4497D186F1}"/>
              </a:ext>
            </a:extLst>
          </p:cNvPr>
          <p:cNvSpPr>
            <a:spLocks noGrp="1"/>
          </p:cNvSpPr>
          <p:nvPr>
            <p:ph type="body" idx="1"/>
          </p:nvPr>
        </p:nvSpPr>
        <p:spPr/>
        <p:txBody>
          <a:bodyPr/>
          <a:lstStyle/>
          <a:p>
            <a:pPr algn="l">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1169C79A-8505-2547-DA72-3CF389EAAE2D}"/>
              </a:ext>
            </a:extLst>
          </p:cNvPr>
          <p:cNvSpPr>
            <a:spLocks noGrp="1"/>
          </p:cNvSpPr>
          <p:nvPr>
            <p:ph type="sldNum" sz="quarter" idx="5"/>
          </p:nvPr>
        </p:nvSpPr>
        <p:spPr/>
        <p:txBody>
          <a:bodyPr/>
          <a:lstStyle/>
          <a:p>
            <a:fld id="{50240F96-ACCF-45F3-93A2-B308BC42A2F8}" type="slidenum">
              <a:rPr lang="nl-NL" smtClean="0"/>
              <a:t>10</a:t>
            </a:fld>
            <a:endParaRPr lang="nl-NL"/>
          </a:p>
        </p:txBody>
      </p:sp>
    </p:spTree>
    <p:extLst>
      <p:ext uri="{BB962C8B-B14F-4D97-AF65-F5344CB8AC3E}">
        <p14:creationId xmlns:p14="http://schemas.microsoft.com/office/powerpoint/2010/main" val="64274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2739A-221A-6866-330A-EBB9E8F7347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3032387-92FB-1CDE-1614-D1DAD71BF15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0E4FA9-2FBA-5383-3B07-CC39928606C9}"/>
              </a:ext>
            </a:extLst>
          </p:cNvPr>
          <p:cNvSpPr>
            <a:spLocks noGrp="1"/>
          </p:cNvSpPr>
          <p:nvPr>
            <p:ph type="body" idx="1"/>
          </p:nvPr>
        </p:nvSpPr>
        <p:spPr/>
        <p:txBody>
          <a:bodyPr/>
          <a:lstStyle/>
          <a:p>
            <a:pPr algn="l">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ED8EB0D9-2D94-3017-E618-79ADD8169863}"/>
              </a:ext>
            </a:extLst>
          </p:cNvPr>
          <p:cNvSpPr>
            <a:spLocks noGrp="1"/>
          </p:cNvSpPr>
          <p:nvPr>
            <p:ph type="sldNum" sz="quarter" idx="5"/>
          </p:nvPr>
        </p:nvSpPr>
        <p:spPr/>
        <p:txBody>
          <a:bodyPr/>
          <a:lstStyle/>
          <a:p>
            <a:fld id="{50240F96-ACCF-45F3-93A2-B308BC42A2F8}" type="slidenum">
              <a:rPr lang="nl-NL" smtClean="0"/>
              <a:t>11</a:t>
            </a:fld>
            <a:endParaRPr lang="nl-NL"/>
          </a:p>
        </p:txBody>
      </p:sp>
    </p:spTree>
    <p:extLst>
      <p:ext uri="{BB962C8B-B14F-4D97-AF65-F5344CB8AC3E}">
        <p14:creationId xmlns:p14="http://schemas.microsoft.com/office/powerpoint/2010/main" val="42885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6EFF5-BF4D-B797-BDE9-43D828CFEDE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86CDEC9-6280-4D00-7B1F-BAFC5D379B2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0E20977-7807-212D-3223-9256D4F4A2AF}"/>
              </a:ext>
            </a:extLst>
          </p:cNvPr>
          <p:cNvSpPr>
            <a:spLocks noGrp="1"/>
          </p:cNvSpPr>
          <p:nvPr>
            <p:ph type="body" idx="1"/>
          </p:nvPr>
        </p:nvSpPr>
        <p:spPr/>
        <p:txBody>
          <a:bodyPr/>
          <a:lstStyle/>
          <a:p>
            <a:pPr algn="l">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FB4CE801-5D57-C263-DC94-0947F827F383}"/>
              </a:ext>
            </a:extLst>
          </p:cNvPr>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3938974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16-5-2025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16-5-2025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16-5-2025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e.wikipedia.org/wiki/%D7%90%D7%A0%D7%99_%D7%A9%D7%9E%D7%99%D7%93%D7%98" TargetMode="External"/><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he.wikipedia.org/wiki/%D7%90%D7%A0%D7%99_%D7%A9%D7%9E%D7%99%D7%93%D7%9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ssuekalender.nl/issue/annie-m-g-schmidt-dag/2025-05-20/"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hyperlink" Target="https://www.jeugdbieb.nl/rubriek.php?rID=147" TargetMode="External"/><Relationship Id="rId4" Type="http://schemas.openxmlformats.org/officeDocument/2006/relationships/hyperlink" Target="https://www.maxvandaag.nl/sessies/themas/terug-naar-toen/annie-m-g-schmidt-nederlands-meest-geliefde-schrijfst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anonvannederland.nl/nl/anniemgschmidt" TargetMode="External"/><Relationship Id="rId2" Type="http://schemas.openxmlformats.org/officeDocument/2006/relationships/slideLayout" Target="../slideLayouts/slideLayout9.xml"/><Relationship Id="rId1" Type="http://schemas.openxmlformats.org/officeDocument/2006/relationships/video" Target="https://www.youtube.com/embed/4aS2m_M7sQ4?feature=oembed" TargetMode="External"/><Relationship Id="rId6" Type="http://schemas.openxmlformats.org/officeDocument/2006/relationships/image" Target="../media/image13.jpeg"/><Relationship Id="rId5" Type="http://schemas.openxmlformats.org/officeDocument/2006/relationships/hyperlink" Target="https://www.eenbeetjenederlands.nl/podcast/annie-mg-schmidt/" TargetMode="External"/><Relationship Id="rId4" Type="http://schemas.openxmlformats.org/officeDocument/2006/relationships/hyperlink" Target="https://open.spotify.com/track/3e89DNaDgnFMgu58WPkftE?si=79f2940d7894453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141" b="7141"/>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a:t>(C)ode </a:t>
            </a:r>
            <a:r>
              <a:rPr lang="en-US" dirty="0" err="1"/>
              <a:t>aan</a:t>
            </a:r>
            <a:r>
              <a:rPr lang="en-US" dirty="0"/>
              <a:t> Annie.</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92500"/>
          </a:bodyPr>
          <a:lstStyle/>
          <a:p>
            <a:r>
              <a:rPr lang="en-US" dirty="0"/>
              <a:t>Week 21, 2025 – Groep 7/8 &amp; Klas 1/2</a:t>
            </a:r>
          </a:p>
        </p:txBody>
      </p:sp>
      <p:sp>
        <p:nvSpPr>
          <p:cNvPr id="2" name="Tekstvak 1">
            <a:extLst>
              <a:ext uri="{FF2B5EF4-FFF2-40B4-BE49-F238E27FC236}">
                <a16:creationId xmlns:a16="http://schemas.microsoft.com/office/drawing/2014/main" id="{27FC089E-80F4-C0D3-4995-D3B710AD5F63}"/>
              </a:ext>
            </a:extLst>
          </p:cNvPr>
          <p:cNvSpPr txBox="1"/>
          <p:nvPr/>
        </p:nvSpPr>
        <p:spPr>
          <a:xfrm>
            <a:off x="7264400" y="5638800"/>
            <a:ext cx="4927600" cy="230832"/>
          </a:xfrm>
          <a:prstGeom prst="rect">
            <a:avLst/>
          </a:prstGeom>
          <a:noFill/>
        </p:spPr>
        <p:txBody>
          <a:bodyPr wrap="square" rtlCol="0">
            <a:spAutoFit/>
          </a:bodyPr>
          <a:lstStyle/>
          <a:p>
            <a:r>
              <a:rPr lang="nl-NL" sz="900">
                <a:hlinkClick r:id="rId3" tooltip="https://he.wikipedia.org/wiki/%D7%90%D7%A0%D7%99_%D7%A9%D7%9E%D7%99%D7%93%D7%98"/>
              </a:rPr>
              <a:t>Deze foto</a:t>
            </a:r>
            <a:r>
              <a:rPr lang="nl-NL" sz="900"/>
              <a:t> van Onbekende auteur is gelicentieerd onder </a:t>
            </a:r>
            <a:r>
              <a:rPr lang="nl-NL" sz="900">
                <a:hlinkClick r:id="rId4" tooltip="https://creativecommons.org/licenses/by-sa/3.0/"/>
              </a:rPr>
              <a:t>CC BY-SA</a:t>
            </a:r>
            <a:endParaRPr lang="nl-NL" sz="900"/>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21522-15D8-56B2-817F-82E7954C047D}"/>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93A65AB-13BE-4B1B-A1A0-84AF2BA9A332}"/>
              </a:ext>
            </a:extLst>
          </p:cNvPr>
          <p:cNvSpPr>
            <a:spLocks noGrp="1"/>
          </p:cNvSpPr>
          <p:nvPr>
            <p:ph type="body" sz="quarter" idx="12"/>
          </p:nvPr>
        </p:nvSpPr>
        <p:spPr>
          <a:xfrm>
            <a:off x="618177" y="1743070"/>
            <a:ext cx="7786654" cy="3569650"/>
          </a:xfrm>
        </p:spPr>
        <p:txBody>
          <a:bodyPr/>
          <a:lstStyle/>
          <a:p>
            <a:r>
              <a:rPr lang="nl-NL" dirty="0">
                <a:solidFill>
                  <a:schemeClr val="bg1"/>
                </a:solidFill>
              </a:rPr>
              <a:t>Hiernaast een screenshot van een gecodeerd gedicht.</a:t>
            </a:r>
          </a:p>
          <a:p>
            <a:r>
              <a:rPr lang="nl-NL" dirty="0">
                <a:solidFill>
                  <a:schemeClr val="bg1"/>
                </a:solidFill>
              </a:rPr>
              <a:t>Herken je het?</a:t>
            </a:r>
          </a:p>
          <a:p>
            <a:endParaRPr lang="nl-NL" dirty="0"/>
          </a:p>
        </p:txBody>
      </p:sp>
      <p:sp>
        <p:nvSpPr>
          <p:cNvPr id="4" name="Tijdelijke aanduiding voor tekst 3">
            <a:extLst>
              <a:ext uri="{FF2B5EF4-FFF2-40B4-BE49-F238E27FC236}">
                <a16:creationId xmlns:a16="http://schemas.microsoft.com/office/drawing/2014/main" id="{23EC73E9-3AAE-7396-EBF6-C30CC42F87E2}"/>
              </a:ext>
            </a:extLst>
          </p:cNvPr>
          <p:cNvSpPr>
            <a:spLocks noGrp="1"/>
          </p:cNvSpPr>
          <p:nvPr>
            <p:ph type="body" sz="quarter" idx="11"/>
          </p:nvPr>
        </p:nvSpPr>
        <p:spPr/>
        <p:txBody>
          <a:bodyPr/>
          <a:lstStyle/>
          <a:p>
            <a:r>
              <a:rPr lang="nl-NL" dirty="0">
                <a:solidFill>
                  <a:schemeClr val="bg1"/>
                </a:solidFill>
              </a:rPr>
              <a:t>Gecodeerd gedicht</a:t>
            </a:r>
          </a:p>
        </p:txBody>
      </p:sp>
      <p:pic>
        <p:nvPicPr>
          <p:cNvPr id="8" name="Afbeelding 7">
            <a:extLst>
              <a:ext uri="{FF2B5EF4-FFF2-40B4-BE49-F238E27FC236}">
                <a16:creationId xmlns:a16="http://schemas.microsoft.com/office/drawing/2014/main" id="{83667BDB-5F4F-AF40-B9DF-58D52A7FE968}"/>
              </a:ext>
            </a:extLst>
          </p:cNvPr>
          <p:cNvPicPr>
            <a:picLocks noChangeAspect="1"/>
          </p:cNvPicPr>
          <p:nvPr/>
        </p:nvPicPr>
        <p:blipFill>
          <a:blip r:embed="rId3"/>
          <a:stretch>
            <a:fillRect/>
          </a:stretch>
        </p:blipFill>
        <p:spPr>
          <a:xfrm>
            <a:off x="8404831" y="0"/>
            <a:ext cx="2693405" cy="6858000"/>
          </a:xfrm>
          <a:prstGeom prst="rect">
            <a:avLst/>
          </a:prstGeom>
        </p:spPr>
      </p:pic>
    </p:spTree>
    <p:extLst>
      <p:ext uri="{BB962C8B-B14F-4D97-AF65-F5344CB8AC3E}">
        <p14:creationId xmlns:p14="http://schemas.microsoft.com/office/powerpoint/2010/main" val="159752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BA53E-8ECC-9456-6191-FD37A932BAD5}"/>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E0210529-2D91-9126-8E24-656C867BCF55}"/>
              </a:ext>
            </a:extLst>
          </p:cNvPr>
          <p:cNvSpPr>
            <a:spLocks noGrp="1"/>
          </p:cNvSpPr>
          <p:nvPr>
            <p:ph type="body" sz="quarter" idx="12"/>
          </p:nvPr>
        </p:nvSpPr>
        <p:spPr>
          <a:xfrm>
            <a:off x="618177" y="1743070"/>
            <a:ext cx="7786654" cy="3569650"/>
          </a:xfrm>
        </p:spPr>
        <p:txBody>
          <a:bodyPr/>
          <a:lstStyle/>
          <a:p>
            <a:r>
              <a:rPr lang="nl-NL" dirty="0">
                <a:solidFill>
                  <a:schemeClr val="bg1"/>
                </a:solidFill>
              </a:rPr>
              <a:t>Hiernaast een screenshot van een gecodeerd gedicht en de sleutel. Kun je het nu lezen?</a:t>
            </a:r>
          </a:p>
          <a:p>
            <a:endParaRPr lang="nl-NL" dirty="0"/>
          </a:p>
        </p:txBody>
      </p:sp>
      <p:sp>
        <p:nvSpPr>
          <p:cNvPr id="4" name="Tijdelijke aanduiding voor tekst 3">
            <a:extLst>
              <a:ext uri="{FF2B5EF4-FFF2-40B4-BE49-F238E27FC236}">
                <a16:creationId xmlns:a16="http://schemas.microsoft.com/office/drawing/2014/main" id="{6D22E48C-806F-7043-7493-433D69C79E51}"/>
              </a:ext>
            </a:extLst>
          </p:cNvPr>
          <p:cNvSpPr>
            <a:spLocks noGrp="1"/>
          </p:cNvSpPr>
          <p:nvPr>
            <p:ph type="body" sz="quarter" idx="11"/>
          </p:nvPr>
        </p:nvSpPr>
        <p:spPr/>
        <p:txBody>
          <a:bodyPr/>
          <a:lstStyle/>
          <a:p>
            <a:r>
              <a:rPr lang="nl-NL" dirty="0">
                <a:solidFill>
                  <a:schemeClr val="bg1"/>
                </a:solidFill>
              </a:rPr>
              <a:t>Gecodeerd gedicht</a:t>
            </a:r>
          </a:p>
        </p:txBody>
      </p:sp>
      <p:pic>
        <p:nvPicPr>
          <p:cNvPr id="8" name="Afbeelding 7">
            <a:extLst>
              <a:ext uri="{FF2B5EF4-FFF2-40B4-BE49-F238E27FC236}">
                <a16:creationId xmlns:a16="http://schemas.microsoft.com/office/drawing/2014/main" id="{5DDB52B7-0E40-9E44-C931-E78CD3BCD799}"/>
              </a:ext>
            </a:extLst>
          </p:cNvPr>
          <p:cNvPicPr>
            <a:picLocks noChangeAspect="1"/>
          </p:cNvPicPr>
          <p:nvPr/>
        </p:nvPicPr>
        <p:blipFill>
          <a:blip r:embed="rId3"/>
          <a:stretch>
            <a:fillRect/>
          </a:stretch>
        </p:blipFill>
        <p:spPr>
          <a:xfrm>
            <a:off x="8404831" y="0"/>
            <a:ext cx="2693405" cy="6858000"/>
          </a:xfrm>
          <a:prstGeom prst="rect">
            <a:avLst/>
          </a:prstGeom>
        </p:spPr>
      </p:pic>
      <p:pic>
        <p:nvPicPr>
          <p:cNvPr id="3" name="Afbeelding 2">
            <a:extLst>
              <a:ext uri="{FF2B5EF4-FFF2-40B4-BE49-F238E27FC236}">
                <a16:creationId xmlns:a16="http://schemas.microsoft.com/office/drawing/2014/main" id="{A3AEB290-9919-F5C9-C790-3C4DAAB4695F}"/>
              </a:ext>
            </a:extLst>
          </p:cNvPr>
          <p:cNvPicPr>
            <a:picLocks noChangeAspect="1"/>
          </p:cNvPicPr>
          <p:nvPr/>
        </p:nvPicPr>
        <p:blipFill>
          <a:blip r:embed="rId4"/>
          <a:stretch>
            <a:fillRect/>
          </a:stretch>
        </p:blipFill>
        <p:spPr>
          <a:xfrm>
            <a:off x="10606900" y="817095"/>
            <a:ext cx="1933845" cy="5229955"/>
          </a:xfrm>
          <a:prstGeom prst="rect">
            <a:avLst/>
          </a:prstGeom>
        </p:spPr>
      </p:pic>
    </p:spTree>
    <p:extLst>
      <p:ext uri="{BB962C8B-B14F-4D97-AF65-F5344CB8AC3E}">
        <p14:creationId xmlns:p14="http://schemas.microsoft.com/office/powerpoint/2010/main" val="227613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7CF1F-EDA6-FF77-9BB0-E61858354153}"/>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E5BD6943-6C89-7779-440D-568DA0DA2E24}"/>
              </a:ext>
            </a:extLst>
          </p:cNvPr>
          <p:cNvSpPr>
            <a:spLocks noGrp="1"/>
          </p:cNvSpPr>
          <p:nvPr>
            <p:ph type="body" sz="quarter" idx="12"/>
          </p:nvPr>
        </p:nvSpPr>
        <p:spPr>
          <a:xfrm>
            <a:off x="618177" y="1743070"/>
            <a:ext cx="7786654" cy="3569650"/>
          </a:xfrm>
        </p:spPr>
        <p:txBody>
          <a:bodyPr/>
          <a:lstStyle/>
          <a:p>
            <a:r>
              <a:rPr lang="nl-NL" dirty="0">
                <a:solidFill>
                  <a:schemeClr val="bg1"/>
                </a:solidFill>
              </a:rPr>
              <a:t>Hiernaast een screenshot van een gecodeerd gedicht.</a:t>
            </a:r>
          </a:p>
          <a:p>
            <a:r>
              <a:rPr lang="nl-NL" dirty="0">
                <a:solidFill>
                  <a:schemeClr val="bg1"/>
                </a:solidFill>
              </a:rPr>
              <a:t>Herken je het?</a:t>
            </a:r>
          </a:p>
          <a:p>
            <a:r>
              <a:rPr lang="nl-NL" dirty="0">
                <a:solidFill>
                  <a:schemeClr val="bg1"/>
                </a:solidFill>
              </a:rPr>
              <a:t>Het is het gedicht van Melle. Maar dan gecodeerd.</a:t>
            </a:r>
          </a:p>
          <a:p>
            <a:r>
              <a:rPr lang="nl-NL" dirty="0">
                <a:solidFill>
                  <a:schemeClr val="bg1"/>
                </a:solidFill>
              </a:rPr>
              <a:t>Alles wat meer dan 1 x voorkomt in het gedicht is hier vervangen door een “code”. Een </a:t>
            </a:r>
            <a:r>
              <a:rPr lang="nl-NL" dirty="0" err="1">
                <a:solidFill>
                  <a:schemeClr val="bg1"/>
                </a:solidFill>
              </a:rPr>
              <a:t>als-dan</a:t>
            </a:r>
            <a:r>
              <a:rPr lang="nl-NL" dirty="0">
                <a:solidFill>
                  <a:schemeClr val="bg1"/>
                </a:solidFill>
              </a:rPr>
              <a:t> redenatie…</a:t>
            </a:r>
          </a:p>
          <a:p>
            <a:r>
              <a:rPr lang="nl-NL" dirty="0">
                <a:solidFill>
                  <a:schemeClr val="bg1"/>
                </a:solidFill>
              </a:rPr>
              <a:t>“Als er staat 7, dan lees je week”</a:t>
            </a:r>
          </a:p>
          <a:p>
            <a:endParaRPr lang="nl-NL" dirty="0"/>
          </a:p>
        </p:txBody>
      </p:sp>
      <p:sp>
        <p:nvSpPr>
          <p:cNvPr id="4" name="Tijdelijke aanduiding voor tekst 3">
            <a:extLst>
              <a:ext uri="{FF2B5EF4-FFF2-40B4-BE49-F238E27FC236}">
                <a16:creationId xmlns:a16="http://schemas.microsoft.com/office/drawing/2014/main" id="{357CF8CF-8BE7-DC55-9C1B-2A7EA381ECA9}"/>
              </a:ext>
            </a:extLst>
          </p:cNvPr>
          <p:cNvSpPr>
            <a:spLocks noGrp="1"/>
          </p:cNvSpPr>
          <p:nvPr>
            <p:ph type="body" sz="quarter" idx="11"/>
          </p:nvPr>
        </p:nvSpPr>
        <p:spPr/>
        <p:txBody>
          <a:bodyPr/>
          <a:lstStyle/>
          <a:p>
            <a:r>
              <a:rPr lang="nl-NL" dirty="0">
                <a:solidFill>
                  <a:schemeClr val="bg1"/>
                </a:solidFill>
              </a:rPr>
              <a:t>Gecodeerd gedicht</a:t>
            </a:r>
          </a:p>
        </p:txBody>
      </p:sp>
      <p:pic>
        <p:nvPicPr>
          <p:cNvPr id="8" name="Afbeelding 7">
            <a:extLst>
              <a:ext uri="{FF2B5EF4-FFF2-40B4-BE49-F238E27FC236}">
                <a16:creationId xmlns:a16="http://schemas.microsoft.com/office/drawing/2014/main" id="{F0438C01-0312-6285-367F-A309B363150D}"/>
              </a:ext>
            </a:extLst>
          </p:cNvPr>
          <p:cNvPicPr>
            <a:picLocks noChangeAspect="1"/>
          </p:cNvPicPr>
          <p:nvPr/>
        </p:nvPicPr>
        <p:blipFill>
          <a:blip r:embed="rId3"/>
          <a:stretch>
            <a:fillRect/>
          </a:stretch>
        </p:blipFill>
        <p:spPr>
          <a:xfrm>
            <a:off x="8404831" y="0"/>
            <a:ext cx="2693405" cy="6858000"/>
          </a:xfrm>
          <a:prstGeom prst="rect">
            <a:avLst/>
          </a:prstGeom>
        </p:spPr>
      </p:pic>
    </p:spTree>
    <p:extLst>
      <p:ext uri="{BB962C8B-B14F-4D97-AF65-F5344CB8AC3E}">
        <p14:creationId xmlns:p14="http://schemas.microsoft.com/office/powerpoint/2010/main" val="325294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B6F00-E9DD-668D-9544-E1121E3B7AD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F9706C-9F77-FB29-52BC-D6F63374BA4F}"/>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6" name="Tijdelijke aanduiding voor tekst 5">
            <a:extLst>
              <a:ext uri="{FF2B5EF4-FFF2-40B4-BE49-F238E27FC236}">
                <a16:creationId xmlns:a16="http://schemas.microsoft.com/office/drawing/2014/main" id="{58AFFEDE-428C-29EF-B92D-11C47B9B73EB}"/>
              </a:ext>
            </a:extLst>
          </p:cNvPr>
          <p:cNvSpPr>
            <a:spLocks noGrp="1"/>
          </p:cNvSpPr>
          <p:nvPr>
            <p:ph type="body" sz="quarter" idx="12"/>
          </p:nvPr>
        </p:nvSpPr>
        <p:spPr>
          <a:xfrm>
            <a:off x="510042" y="1206374"/>
            <a:ext cx="7404248" cy="3569650"/>
          </a:xfrm>
        </p:spPr>
        <p:txBody>
          <a:bodyPr>
            <a:normAutofit/>
          </a:bodyPr>
          <a:lstStyle/>
          <a:p>
            <a:r>
              <a:rPr lang="nl-NL" dirty="0">
                <a:solidFill>
                  <a:schemeClr val="bg1"/>
                </a:solidFill>
              </a:rPr>
              <a:t>Codeer het gedicht “De regenworm en zijn moeder”. Zoek naar herhalende woorden, zinsdelen of delen van woorden en vervang die door symbolen.</a:t>
            </a:r>
          </a:p>
          <a:p>
            <a:r>
              <a:rPr lang="nl-NL" dirty="0">
                <a:solidFill>
                  <a:schemeClr val="bg1"/>
                </a:solidFill>
              </a:rPr>
              <a:t>Hoe ver kom jij?</a:t>
            </a:r>
          </a:p>
        </p:txBody>
      </p:sp>
      <p:pic>
        <p:nvPicPr>
          <p:cNvPr id="10" name="Afbeelding 9">
            <a:extLst>
              <a:ext uri="{FF2B5EF4-FFF2-40B4-BE49-F238E27FC236}">
                <a16:creationId xmlns:a16="http://schemas.microsoft.com/office/drawing/2014/main" id="{F9014FE9-8193-FF1B-E28F-D1E8E88755F2}"/>
              </a:ext>
            </a:extLst>
          </p:cNvPr>
          <p:cNvPicPr>
            <a:picLocks noChangeAspect="1"/>
          </p:cNvPicPr>
          <p:nvPr/>
        </p:nvPicPr>
        <p:blipFill>
          <a:blip r:embed="rId3"/>
          <a:stretch>
            <a:fillRect/>
          </a:stretch>
        </p:blipFill>
        <p:spPr>
          <a:xfrm>
            <a:off x="7609577" y="466574"/>
            <a:ext cx="3972824" cy="4841341"/>
          </a:xfrm>
          <a:prstGeom prst="rect">
            <a:avLst/>
          </a:prstGeom>
        </p:spPr>
      </p:pic>
    </p:spTree>
    <p:extLst>
      <p:ext uri="{BB962C8B-B14F-4D97-AF65-F5344CB8AC3E}">
        <p14:creationId xmlns:p14="http://schemas.microsoft.com/office/powerpoint/2010/main" val="124710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6234568" cy="3569650"/>
          </a:xfrm>
        </p:spPr>
        <p:txBody>
          <a:bodyPr>
            <a:normAutofit/>
          </a:bodyPr>
          <a:lstStyle/>
          <a:p>
            <a:r>
              <a:rPr lang="nl-NL" dirty="0">
                <a:solidFill>
                  <a:schemeClr val="bg1"/>
                </a:solidFill>
              </a:rPr>
              <a:t>Hoe ging het? Wat ging goed? Wat was een uitdaging? </a:t>
            </a:r>
          </a:p>
          <a:p>
            <a:r>
              <a:rPr lang="nl-NL" dirty="0">
                <a:solidFill>
                  <a:schemeClr val="bg1"/>
                </a:solidFill>
              </a:rPr>
              <a:t>Hoe heb je het aangepakt?</a:t>
            </a:r>
          </a:p>
          <a:p>
            <a:endParaRPr lang="nl-NL" dirty="0">
              <a:solidFill>
                <a:schemeClr val="bg1"/>
              </a:solidFill>
            </a:endParaRPr>
          </a:p>
          <a:p>
            <a:endParaRPr lang="nl-NL" dirty="0">
              <a:solidFill>
                <a:schemeClr val="bg1"/>
              </a:solidFill>
            </a:endParaRPr>
          </a:p>
        </p:txBody>
      </p:sp>
      <p:pic>
        <p:nvPicPr>
          <p:cNvPr id="8" name="Afbeelding 7">
            <a:extLst>
              <a:ext uri="{FF2B5EF4-FFF2-40B4-BE49-F238E27FC236}">
                <a16:creationId xmlns:a16="http://schemas.microsoft.com/office/drawing/2014/main" id="{C0E86A9B-8A27-1933-6291-C0CB859277A9}"/>
              </a:ext>
            </a:extLst>
          </p:cNvPr>
          <p:cNvPicPr>
            <a:picLocks noChangeAspect="1"/>
          </p:cNvPicPr>
          <p:nvPr/>
        </p:nvPicPr>
        <p:blipFill>
          <a:blip r:embed="rId2"/>
          <a:stretch>
            <a:fillRect/>
          </a:stretch>
        </p:blipFill>
        <p:spPr>
          <a:xfrm>
            <a:off x="10618025" y="301022"/>
            <a:ext cx="1180229" cy="5011698"/>
          </a:xfrm>
          <a:prstGeom prst="rect">
            <a:avLst/>
          </a:prstGeom>
        </p:spPr>
      </p:pic>
      <p:pic>
        <p:nvPicPr>
          <p:cNvPr id="12" name="Afbeelding 11">
            <a:extLst>
              <a:ext uri="{FF2B5EF4-FFF2-40B4-BE49-F238E27FC236}">
                <a16:creationId xmlns:a16="http://schemas.microsoft.com/office/drawing/2014/main" id="{45A013B1-E1E8-1728-8EE2-CD204439813D}"/>
              </a:ext>
            </a:extLst>
          </p:cNvPr>
          <p:cNvPicPr>
            <a:picLocks noChangeAspect="1"/>
          </p:cNvPicPr>
          <p:nvPr/>
        </p:nvPicPr>
        <p:blipFill>
          <a:blip r:embed="rId3"/>
          <a:stretch>
            <a:fillRect/>
          </a:stretch>
        </p:blipFill>
        <p:spPr>
          <a:xfrm>
            <a:off x="7639857" y="225601"/>
            <a:ext cx="2191056" cy="5334744"/>
          </a:xfrm>
          <a:prstGeom prst="rect">
            <a:avLst/>
          </a:prstGeom>
        </p:spPr>
      </p:pic>
    </p:spTree>
    <p:extLst>
      <p:ext uri="{BB962C8B-B14F-4D97-AF65-F5344CB8AC3E}">
        <p14:creationId xmlns:p14="http://schemas.microsoft.com/office/powerpoint/2010/main" val="70159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p:txBody>
          <a:bodyPr/>
          <a:lstStyle/>
          <a:p>
            <a:r>
              <a:rPr lang="nl-NL" dirty="0">
                <a:solidFill>
                  <a:schemeClr val="bg1"/>
                </a:solidFill>
              </a:rPr>
              <a:t>Taal is voor allemaal.</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7357242" cy="3884180"/>
          </a:xfrm>
        </p:spPr>
        <p:txBody>
          <a:bodyPr>
            <a:normAutofit fontScale="85000" lnSpcReduction="10000"/>
          </a:bodyPr>
          <a:lstStyle/>
          <a:p>
            <a:r>
              <a:rPr lang="nl-NL" dirty="0"/>
              <a:t>Hoogleraar Jelle </a:t>
            </a:r>
            <a:r>
              <a:rPr lang="nl-NL" dirty="0" err="1"/>
              <a:t>Jolles</a:t>
            </a:r>
            <a:r>
              <a:rPr lang="nl-NL" dirty="0"/>
              <a:t> (hoogleraar Neuropsychologie) benoemt al in 2020 het belang van lezen. Niet alleen voor jou als individu, maar ook voor jou als Nederlands burger. </a:t>
            </a:r>
          </a:p>
          <a:p>
            <a:r>
              <a:rPr lang="nl-NL" dirty="0"/>
              <a:t>Op de volgende pagina zie je “De 10 Redenen waarom lezen belangrijk is” met de link naar burgerschap.</a:t>
            </a:r>
          </a:p>
          <a:p>
            <a:r>
              <a:rPr lang="nl-NL" dirty="0">
                <a:solidFill>
                  <a:schemeClr val="bg1"/>
                </a:solidFill>
              </a:rPr>
              <a:t>Opdracht:</a:t>
            </a:r>
          </a:p>
          <a:p>
            <a:r>
              <a:rPr lang="nl-NL" dirty="0"/>
              <a:t>Bespreek samen welke van deze 10 de belangrijkste zijn. Kom samen tot een top 3. Bespreek de invloed op de maatschappij.</a:t>
            </a:r>
          </a:p>
          <a:p>
            <a:r>
              <a:rPr lang="nl-NL" dirty="0"/>
              <a:t>Conclusie?</a:t>
            </a:r>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4561031-ED22-8E43-ED12-C5F2C067DDC9}"/>
              </a:ext>
            </a:extLst>
          </p:cNvPr>
          <p:cNvSpPr>
            <a:spLocks noGrp="1"/>
          </p:cNvSpPr>
          <p:nvPr>
            <p:ph type="body" sz="quarter" idx="11"/>
          </p:nvPr>
        </p:nvSpPr>
        <p:spPr/>
        <p:txBody>
          <a:bodyPr>
            <a:normAutofit/>
          </a:bodyPr>
          <a:lstStyle/>
          <a:p>
            <a:r>
              <a:rPr lang="nl-NL" sz="2000" dirty="0">
                <a:solidFill>
                  <a:schemeClr val="bg1"/>
                </a:solidFill>
              </a:rPr>
              <a:t>Tien redenen waarom lezen belangrijk is (en de invloed op burgerschap in 1 zin)</a:t>
            </a:r>
          </a:p>
        </p:txBody>
      </p:sp>
      <p:sp>
        <p:nvSpPr>
          <p:cNvPr id="3" name="Tijdelijke aanduiding voor tekst 2">
            <a:extLst>
              <a:ext uri="{FF2B5EF4-FFF2-40B4-BE49-F238E27FC236}">
                <a16:creationId xmlns:a16="http://schemas.microsoft.com/office/drawing/2014/main" id="{77BFB812-35B7-CAE5-FF20-B3E998A49349}"/>
              </a:ext>
            </a:extLst>
          </p:cNvPr>
          <p:cNvSpPr>
            <a:spLocks noGrp="1"/>
          </p:cNvSpPr>
          <p:nvPr>
            <p:ph type="body" sz="quarter" idx="12"/>
          </p:nvPr>
        </p:nvSpPr>
        <p:spPr>
          <a:xfrm>
            <a:off x="618177" y="1303283"/>
            <a:ext cx="11026902" cy="4403834"/>
          </a:xfrm>
        </p:spPr>
        <p:txBody>
          <a:bodyPr>
            <a:normAutofit fontScale="62500" lnSpcReduction="20000"/>
          </a:bodyPr>
          <a:lstStyle/>
          <a:p>
            <a:r>
              <a:rPr lang="nl-NL" dirty="0"/>
              <a:t>Lezen ontwikkelt de taalvaardigheid.			“Ik kan me genuanceerd uiten en ik snap wat anderen zeggen.”</a:t>
            </a:r>
          </a:p>
          <a:p>
            <a:r>
              <a:rPr lang="nl-NL" dirty="0"/>
              <a:t>Lezen ontwikkelt het denken en verbeelden.			“Ik kan me er iets bij voorstellen.”	</a:t>
            </a:r>
          </a:p>
          <a:p>
            <a:r>
              <a:rPr lang="nl-NL" dirty="0"/>
              <a:t>Lezen verschaft prikkels aan het hongerige brein.		“Ik ben nieuwsgierig en leer nieuwe dingen.”</a:t>
            </a:r>
          </a:p>
          <a:p>
            <a:r>
              <a:rPr lang="nl-NL" dirty="0"/>
              <a:t>Lezen geeft kennis en inzichten.				“Ik snap nu waarom hij/zij/hen dat doet.”</a:t>
            </a:r>
          </a:p>
          <a:p>
            <a:r>
              <a:rPr lang="nl-NL" dirty="0"/>
              <a:t>Lezen traint de concentratie.				“Ik lees…. Niet storen a.u.b.” </a:t>
            </a:r>
          </a:p>
          <a:p>
            <a:r>
              <a:rPr lang="nl-NL" dirty="0"/>
              <a:t>Lezen ontwikkelt het zelfinzicht.				“Ik ontdek wat mijn waarden en normen zijn.”</a:t>
            </a:r>
          </a:p>
          <a:p>
            <a:r>
              <a:rPr lang="nl-NL" dirty="0"/>
              <a:t>Lezen leert over de ander.				“Ik maak kennis met andere culturen, meningen en inzichten.”</a:t>
            </a:r>
          </a:p>
          <a:p>
            <a:r>
              <a:rPr lang="nl-NL" dirty="0"/>
              <a:t>Lezen leert over mogelijke consequenties.			“Ik snap wat er allemaal kan gebeuren”</a:t>
            </a:r>
          </a:p>
          <a:p>
            <a:r>
              <a:rPr lang="nl-NL" dirty="0"/>
              <a:t>Lezen geeft inzicht in normen, regels en gebruiken.		“Ik leer hoe het hoort en wat de afspraken zijn in een situatie.”</a:t>
            </a:r>
          </a:p>
          <a:p>
            <a:r>
              <a:rPr lang="nl-NL" dirty="0"/>
              <a:t>Lezen ondersteunt de identiteitsontwikkeling.		“Ik zie perspectief voor mezelf. Ik herken me in de personages.”</a:t>
            </a:r>
          </a:p>
        </p:txBody>
      </p:sp>
    </p:spTree>
    <p:extLst>
      <p:ext uri="{BB962C8B-B14F-4D97-AF65-F5344CB8AC3E}">
        <p14:creationId xmlns:p14="http://schemas.microsoft.com/office/powerpoint/2010/main" val="3037651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8"/>
            <a:ext cx="10239009" cy="4142724"/>
          </a:xfrm>
        </p:spPr>
        <p:txBody>
          <a:bodyPr>
            <a:normAutofit/>
          </a:bodyPr>
          <a:lstStyle/>
          <a:p>
            <a:r>
              <a:rPr lang="nl-NL" dirty="0"/>
              <a:t>Er gebeurt op dit moment veel in onze maatschappij. Er is kritiek, er zijn protesten, er heerst verdeeldheid in Nederland (over bijvoorbeeld asielzoekers). Kan lezen helpen om deze onrust of verdeeldheid te verminderen?  </a:t>
            </a:r>
          </a:p>
          <a:p>
            <a:r>
              <a:rPr lang="nl-NL" dirty="0"/>
              <a:t>Gebruik daarvoor deze stelling: </a:t>
            </a:r>
          </a:p>
          <a:p>
            <a:pPr algn="ctr"/>
            <a:r>
              <a:rPr lang="nl-NL" dirty="0">
                <a:solidFill>
                  <a:schemeClr val="bg1"/>
                </a:solidFill>
              </a:rPr>
              <a:t>“Als mensen meer zouden lezen, zou ze meer leren over anderen en zou er meer begrip voor elkaar komen.”</a:t>
            </a:r>
          </a:p>
          <a:p>
            <a:endParaRPr lang="nl-NL" dirty="0"/>
          </a:p>
        </p:txBody>
      </p:sp>
    </p:spTree>
    <p:extLst>
      <p:ext uri="{BB962C8B-B14F-4D97-AF65-F5344CB8AC3E}">
        <p14:creationId xmlns:p14="http://schemas.microsoft.com/office/powerpoint/2010/main" val="425172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3" name="Tijdelijke aanduiding voor tekst 2">
            <a:extLst>
              <a:ext uri="{FF2B5EF4-FFF2-40B4-BE49-F238E27FC236}">
                <a16:creationId xmlns:a16="http://schemas.microsoft.com/office/drawing/2014/main" id="{BDE58C01-AFD5-A42E-A010-4654DBD28B56}"/>
              </a:ext>
            </a:extLst>
          </p:cNvPr>
          <p:cNvSpPr>
            <a:spLocks noGrp="1"/>
          </p:cNvSpPr>
          <p:nvPr>
            <p:ph type="body" sz="quarter" idx="12"/>
          </p:nvPr>
        </p:nvSpPr>
        <p:spPr>
          <a:xfrm rot="20071396">
            <a:off x="417252" y="1282838"/>
            <a:ext cx="4550980" cy="1227030"/>
          </a:xfrm>
        </p:spPr>
        <p:txBody>
          <a:bodyPr>
            <a:noAutofit/>
          </a:bodyPr>
          <a:lstStyle/>
          <a:p>
            <a:pPr>
              <a:lnSpc>
                <a:spcPct val="100000"/>
              </a:lnSpc>
            </a:pPr>
            <a:r>
              <a:rPr lang="nl-NL" sz="1100" dirty="0"/>
              <a:t>Vorige week verliep alles machinaal</a:t>
            </a:r>
          </a:p>
          <a:p>
            <a:pPr>
              <a:lnSpc>
                <a:spcPct val="100000"/>
              </a:lnSpc>
            </a:pPr>
            <a:r>
              <a:rPr lang="nl-NL" sz="1100" dirty="0"/>
              <a:t>Maar nu heb ik toch een mooi verhaal!</a:t>
            </a:r>
          </a:p>
          <a:p>
            <a:pPr>
              <a:lnSpc>
                <a:spcPct val="100000"/>
              </a:lnSpc>
            </a:pPr>
            <a:r>
              <a:rPr lang="nl-NL" sz="1100" dirty="0"/>
              <a:t>Ik las zojuist in de krant</a:t>
            </a:r>
          </a:p>
          <a:p>
            <a:pPr>
              <a:lnSpc>
                <a:spcPct val="100000"/>
              </a:lnSpc>
            </a:pPr>
            <a:r>
              <a:rPr lang="nl-NL" sz="1100" dirty="0"/>
              <a:t>Dat deze week in het hele land	</a:t>
            </a:r>
          </a:p>
          <a:p>
            <a:pPr>
              <a:lnSpc>
                <a:spcPct val="100000"/>
              </a:lnSpc>
            </a:pPr>
            <a:endParaRPr lang="nl-NL" sz="1100" dirty="0"/>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E235258C-A07E-D7A8-04E8-42F1D5B413C7}"/>
              </a:ext>
            </a:extLst>
          </p:cNvPr>
          <p:cNvSpPr txBox="1"/>
          <p:nvPr/>
        </p:nvSpPr>
        <p:spPr>
          <a:xfrm rot="19941925">
            <a:off x="5542629" y="2498816"/>
            <a:ext cx="6101254" cy="1468735"/>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Maar toch: een week zo heel speciaal</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Dat is me toch een mooi verhaal!</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Ze stond zelfs in de krant</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En er zijn activiteiten door het hele land		</a:t>
            </a:r>
          </a:p>
        </p:txBody>
      </p:sp>
      <p:sp>
        <p:nvSpPr>
          <p:cNvPr id="8" name="Tekstvak 7">
            <a:extLst>
              <a:ext uri="{FF2B5EF4-FFF2-40B4-BE49-F238E27FC236}">
                <a16:creationId xmlns:a16="http://schemas.microsoft.com/office/drawing/2014/main" id="{1299C76A-1046-073A-F592-A445AC474875}"/>
              </a:ext>
            </a:extLst>
          </p:cNvPr>
          <p:cNvSpPr txBox="1"/>
          <p:nvPr/>
        </p:nvSpPr>
        <p:spPr>
          <a:xfrm>
            <a:off x="3635798" y="1977135"/>
            <a:ext cx="3280001" cy="1154162"/>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Alles draait om Annie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Je denkt misschien nu: “Da-</a:t>
            </a:r>
            <a:r>
              <a:rPr kumimoji="0" lang="nl-NL" sz="1100" b="0" i="0" u="none" strike="noStrike" kern="1200" cap="none" spc="0" normalizeH="0" baseline="0" noProof="0" dirty="0" err="1">
                <a:ln>
                  <a:noFill/>
                </a:ln>
                <a:solidFill>
                  <a:srgbClr val="3F5061"/>
                </a:solidFill>
                <a:effectLst/>
                <a:uLnTx/>
                <a:uFillTx/>
                <a:latin typeface="Poppins"/>
                <a:ea typeface="+mn-ea"/>
                <a:cs typeface="+mn-cs"/>
              </a:rPr>
              <a:t>kannie</a:t>
            </a:r>
            <a:r>
              <a:rPr kumimoji="0" lang="nl-NL" sz="1100" b="0" i="0" u="none" strike="noStrike" kern="1200" cap="none" spc="0" normalizeH="0" baseline="0" noProof="0" dirty="0">
                <a:ln>
                  <a:noFill/>
                </a:ln>
                <a:solidFill>
                  <a:srgbClr val="3F5061"/>
                </a:solidFill>
                <a:effectLst/>
                <a:uLnTx/>
                <a:uFillTx/>
                <a:latin typeface="Poppins"/>
                <a:ea typeface="+mn-ea"/>
                <a:cs typeface="+mn-cs"/>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En misschien heb je daarin wel gelijk</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En krijg ik nu een hoop </a:t>
            </a:r>
            <a:r>
              <a:rPr kumimoji="0" lang="nl-NL" sz="1100" b="0" i="0" u="none" strike="noStrike" kern="1200" cap="none" spc="0" normalizeH="0" baseline="0" noProof="0" dirty="0" err="1">
                <a:ln>
                  <a:noFill/>
                </a:ln>
                <a:solidFill>
                  <a:srgbClr val="3F5061"/>
                </a:solidFill>
                <a:effectLst/>
                <a:uLnTx/>
                <a:uFillTx/>
                <a:latin typeface="Poppins"/>
                <a:ea typeface="+mn-ea"/>
                <a:cs typeface="+mn-cs"/>
              </a:rPr>
              <a:t>gez</a:t>
            </a:r>
            <a:r>
              <a:rPr kumimoji="0" lang="nl-NL" sz="1100" b="0" i="0" u="none" strike="noStrike" kern="1200" cap="none" spc="0" normalizeH="0" baseline="0" noProof="0" dirty="0">
                <a:ln>
                  <a:noFill/>
                </a:ln>
                <a:solidFill>
                  <a:srgbClr val="3F5061"/>
                </a:solidFill>
                <a:effectLst/>
                <a:uLnTx/>
                <a:uFillTx/>
                <a:latin typeface="Poppins"/>
                <a:ea typeface="+mn-ea"/>
                <a:cs typeface="+mn-cs"/>
              </a:rPr>
              <a:t>…..</a:t>
            </a:r>
          </a:p>
        </p:txBody>
      </p:sp>
      <p:sp>
        <p:nvSpPr>
          <p:cNvPr id="10" name="Tekstvak 9">
            <a:extLst>
              <a:ext uri="{FF2B5EF4-FFF2-40B4-BE49-F238E27FC236}">
                <a16:creationId xmlns:a16="http://schemas.microsoft.com/office/drawing/2014/main" id="{26BEB712-52DF-A7B0-A050-0B98EFEC6C9A}"/>
              </a:ext>
            </a:extLst>
          </p:cNvPr>
          <p:cNvSpPr txBox="1"/>
          <p:nvPr/>
        </p:nvSpPr>
        <p:spPr>
          <a:xfrm>
            <a:off x="8973170" y="3990671"/>
            <a:ext cx="2509345" cy="1468735"/>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Alles draait om Annie</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En als je denkt: “Da-</a:t>
            </a:r>
            <a:r>
              <a:rPr kumimoji="0" lang="nl-NL" sz="1100" b="0" i="0" u="none" strike="noStrike" kern="1200" cap="none" spc="0" normalizeH="0" baseline="0" noProof="0" dirty="0" err="1">
                <a:ln>
                  <a:noFill/>
                </a:ln>
                <a:solidFill>
                  <a:srgbClr val="3F5061"/>
                </a:solidFill>
                <a:effectLst/>
                <a:uLnTx/>
                <a:uFillTx/>
                <a:latin typeface="Poppins"/>
                <a:ea typeface="+mn-ea"/>
                <a:cs typeface="+mn-cs"/>
              </a:rPr>
              <a:t>kannie</a:t>
            </a:r>
            <a:r>
              <a:rPr kumimoji="0" lang="nl-NL" sz="1100" b="0" i="0" u="none" strike="noStrike" kern="1200" cap="none" spc="0" normalizeH="0" baseline="0" noProof="0" dirty="0">
                <a:ln>
                  <a:noFill/>
                </a:ln>
                <a:solidFill>
                  <a:srgbClr val="3F5061"/>
                </a:solidFill>
                <a:effectLst/>
                <a:uLnTx/>
                <a:uFillTx/>
                <a:latin typeface="Poppins"/>
                <a:ea typeface="+mn-ea"/>
                <a:cs typeface="+mn-cs"/>
              </a:rPr>
              <a:t>”</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Heb je zeker geen gelijk</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F5061"/>
                </a:solidFill>
                <a:effectLst/>
                <a:uLnTx/>
                <a:uFillTx/>
                <a:latin typeface="Poppins"/>
                <a:ea typeface="+mn-ea"/>
                <a:cs typeface="+mn-cs"/>
              </a:rPr>
              <a:t>Dus hou maar op met je </a:t>
            </a:r>
            <a:r>
              <a:rPr kumimoji="0" lang="nl-NL" sz="1100" b="0" i="0" u="none" strike="noStrike" kern="1200" cap="none" spc="0" normalizeH="0" baseline="0" noProof="0" dirty="0" err="1">
                <a:ln>
                  <a:noFill/>
                </a:ln>
                <a:solidFill>
                  <a:srgbClr val="3F5061"/>
                </a:solidFill>
                <a:effectLst/>
                <a:uLnTx/>
                <a:uFillTx/>
                <a:latin typeface="Poppins"/>
                <a:ea typeface="+mn-ea"/>
                <a:cs typeface="+mn-cs"/>
              </a:rPr>
              <a:t>gez</a:t>
            </a:r>
            <a:r>
              <a:rPr kumimoji="0" lang="nl-NL" sz="1100" b="0" i="0" u="none" strike="noStrike" kern="1200" cap="none" spc="0" normalizeH="0" baseline="0" noProof="0" dirty="0">
                <a:ln>
                  <a:noFill/>
                </a:ln>
                <a:solidFill>
                  <a:srgbClr val="3F5061"/>
                </a:solidFill>
                <a:effectLst/>
                <a:uLnTx/>
                <a:uFillTx/>
                <a:latin typeface="Poppins"/>
                <a:ea typeface="+mn-ea"/>
                <a:cs typeface="+mn-cs"/>
              </a:rPr>
              <a:t>…</a:t>
            </a:r>
            <a:endParaRPr lang="nl-NL" dirty="0"/>
          </a:p>
        </p:txBody>
      </p:sp>
      <p:sp>
        <p:nvSpPr>
          <p:cNvPr id="11" name="Tekstvak 10">
            <a:extLst>
              <a:ext uri="{FF2B5EF4-FFF2-40B4-BE49-F238E27FC236}">
                <a16:creationId xmlns:a16="http://schemas.microsoft.com/office/drawing/2014/main" id="{04B55F6C-4054-32EC-813E-1B3034BF52D0}"/>
              </a:ext>
            </a:extLst>
          </p:cNvPr>
          <p:cNvSpPr txBox="1"/>
          <p:nvPr/>
        </p:nvSpPr>
        <p:spPr>
          <a:xfrm>
            <a:off x="8973170" y="5620059"/>
            <a:ext cx="2774945" cy="307777"/>
          </a:xfrm>
          <a:prstGeom prst="rect">
            <a:avLst/>
          </a:prstGeom>
          <a:noFill/>
        </p:spPr>
        <p:txBody>
          <a:bodyPr wrap="square" rtlCol="0">
            <a:spAutoFit/>
          </a:bodyPr>
          <a:lstStyle/>
          <a:p>
            <a:r>
              <a:rPr lang="nl-NL" sz="1400" dirty="0"/>
              <a:t>Groetjes, Melle</a:t>
            </a:r>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633545" cy="4746030"/>
          </a:xfrm>
        </p:spPr>
        <p:txBody>
          <a:bodyPr>
            <a:normAutofit fontScale="47500" lnSpcReduction="20000"/>
          </a:bodyPr>
          <a:lstStyle/>
          <a:p>
            <a:r>
              <a:rPr lang="nl-NL" b="1" i="1" u="sng" dirty="0"/>
              <a:t>20 mei: Annie MG Schmidt dag</a:t>
            </a:r>
            <a:r>
              <a:rPr lang="nl-NL" dirty="0"/>
              <a:t>.</a:t>
            </a:r>
          </a:p>
          <a:p>
            <a:pPr algn="r"/>
            <a:r>
              <a:rPr lang="nl-NL" dirty="0"/>
              <a:t>	Van </a:t>
            </a:r>
            <a:r>
              <a:rPr lang="nl-NL" dirty="0">
                <a:hlinkClick r:id="rId3"/>
              </a:rPr>
              <a:t>issuekalender.nl</a:t>
            </a:r>
            <a:r>
              <a:rPr lang="nl-NL" dirty="0"/>
              <a:t>:</a:t>
            </a:r>
          </a:p>
          <a:p>
            <a:pPr algn="r"/>
            <a:r>
              <a:rPr lang="nl-NL" dirty="0"/>
              <a:t>	“20 mei was de verjaardag van de Nederlandse schrijfster Annie M.G. Schmidt. Deze dag is in 1997 uitgeroepen tot jaarlijkse Annie M.G. Schmidt-dag. Annie M.G. Schmidt werd in Nederland vooral beroemd met kinderboeken als Pluk van de </a:t>
            </a:r>
            <a:r>
              <a:rPr lang="nl-NL" dirty="0" err="1"/>
              <a:t>Petteflet</a:t>
            </a:r>
            <a:r>
              <a:rPr lang="nl-NL" dirty="0"/>
              <a:t> en </a:t>
            </a:r>
            <a:r>
              <a:rPr lang="nl-NL" dirty="0" err="1"/>
              <a:t>Abeltje</a:t>
            </a:r>
            <a:r>
              <a:rPr lang="nl-NL" dirty="0"/>
              <a:t>, Jip en Janneke en kinderversjes als Dikkertje </a:t>
            </a:r>
            <a:r>
              <a:rPr lang="nl-NL" dirty="0" err="1"/>
              <a:t>Dap</a:t>
            </a:r>
            <a:r>
              <a:rPr lang="nl-NL" dirty="0"/>
              <a:t>.”</a:t>
            </a:r>
          </a:p>
          <a:p>
            <a:r>
              <a:rPr lang="nl-NL" b="1" i="1" u="sng" dirty="0"/>
              <a:t>21 mei 2025: De 30</a:t>
            </a:r>
            <a:r>
              <a:rPr lang="nl-NL" b="1" i="1" u="sng" baseline="30000" dirty="0"/>
              <a:t>e</a:t>
            </a:r>
            <a:r>
              <a:rPr lang="nl-NL" b="1" i="1" u="sng" dirty="0"/>
              <a:t> sterfdag van Annie MG Schmidt.</a:t>
            </a:r>
          </a:p>
          <a:p>
            <a:pPr algn="r"/>
            <a:r>
              <a:rPr lang="nl-NL" dirty="0"/>
              <a:t>Van </a:t>
            </a:r>
            <a:r>
              <a:rPr lang="nl-NL" dirty="0">
                <a:hlinkClick r:id="rId4"/>
              </a:rPr>
              <a:t>maxvandaag.nl</a:t>
            </a:r>
            <a:r>
              <a:rPr lang="nl-NL" dirty="0"/>
              <a:t>:</a:t>
            </a:r>
          </a:p>
          <a:p>
            <a:pPr algn="r"/>
            <a:r>
              <a:rPr lang="nl-NL" dirty="0"/>
              <a:t>“(…)op 21 mei 1995, 1 dag na haar 84e verjaardag, overlijdt Annie in haar slaap. Nederland treurt om het verlies van zijn meest geliefde schrijfster.”</a:t>
            </a:r>
          </a:p>
          <a:p>
            <a:pPr algn="r"/>
            <a:endParaRPr lang="nl-NL" dirty="0"/>
          </a:p>
          <a:p>
            <a:r>
              <a:rPr lang="nl-NL" b="1" u="sng" dirty="0"/>
              <a:t>14 t/m 25 mei Annie MG Schmidt-(voorlees)week.</a:t>
            </a:r>
          </a:p>
          <a:p>
            <a:pPr algn="r"/>
            <a:r>
              <a:rPr lang="nl-NL" dirty="0"/>
              <a:t>Van </a:t>
            </a:r>
            <a:r>
              <a:rPr lang="nl-NL" dirty="0">
                <a:hlinkClick r:id="rId5"/>
              </a:rPr>
              <a:t>jeugdbieb.nl</a:t>
            </a:r>
            <a:r>
              <a:rPr lang="nl-NL" dirty="0"/>
              <a:t>:</a:t>
            </a:r>
          </a:p>
          <a:p>
            <a:pPr algn="r"/>
            <a:r>
              <a:rPr lang="nl-NL" dirty="0"/>
              <a:t>“In 2025 is het thema van de Annie M.G. Schmidt-week  'Klein', want geen kind is te klein om voorgelezen te worden. Deze feestelijke week wordt gevierd van woensdag 14 mei tot en met zaterdag 25 mei. In die week vinden er activiteiten plaats in boekhandels, bibliotheken én op school.”</a:t>
            </a:r>
          </a:p>
        </p:txBody>
      </p:sp>
      <p:pic>
        <p:nvPicPr>
          <p:cNvPr id="4" name="Afbeelding 3">
            <a:extLst>
              <a:ext uri="{FF2B5EF4-FFF2-40B4-BE49-F238E27FC236}">
                <a16:creationId xmlns:a16="http://schemas.microsoft.com/office/drawing/2014/main" id="{F32D5325-0C2A-0032-954E-FEA09622E6E3}"/>
              </a:ext>
            </a:extLst>
          </p:cNvPr>
          <p:cNvPicPr>
            <a:picLocks noChangeAspect="1"/>
          </p:cNvPicPr>
          <p:nvPr/>
        </p:nvPicPr>
        <p:blipFill>
          <a:blip r:embed="rId6"/>
          <a:stretch>
            <a:fillRect/>
          </a:stretch>
        </p:blipFill>
        <p:spPr>
          <a:xfrm>
            <a:off x="6351345" y="2247046"/>
            <a:ext cx="5285156" cy="2972900"/>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Annie wie?</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61184" y="1172261"/>
            <a:ext cx="6045383" cy="5249560"/>
          </a:xfrm>
        </p:spPr>
        <p:txBody>
          <a:bodyPr>
            <a:normAutofit fontScale="47500" lnSpcReduction="20000"/>
          </a:bodyPr>
          <a:lstStyle/>
          <a:p>
            <a:r>
              <a:rPr lang="nl-NL" dirty="0"/>
              <a:t>Annie MG Schmidt is een van de belangrijkste en bekendste Nederlandse schrijfsters. Ze schreef bekende kinderboeken zoals Jip en Janneke, </a:t>
            </a:r>
            <a:r>
              <a:rPr lang="nl-NL" dirty="0" err="1"/>
              <a:t>Minoes</a:t>
            </a:r>
            <a:r>
              <a:rPr lang="nl-NL" dirty="0"/>
              <a:t> en Pluk van de </a:t>
            </a:r>
            <a:r>
              <a:rPr lang="nl-NL" dirty="0" err="1"/>
              <a:t>Petteflet</a:t>
            </a:r>
            <a:r>
              <a:rPr lang="nl-NL" dirty="0"/>
              <a:t>.</a:t>
            </a:r>
          </a:p>
          <a:p>
            <a:r>
              <a:rPr lang="nl-NL" dirty="0"/>
              <a:t>Ook is zij op genomen in de </a:t>
            </a:r>
            <a:r>
              <a:rPr lang="nl-NL" dirty="0">
                <a:hlinkClick r:id="rId3"/>
              </a:rPr>
              <a:t>Canon van Nederland</a:t>
            </a:r>
            <a:r>
              <a:rPr lang="nl-NL" dirty="0"/>
              <a:t>, een overzicht van belangrijke gebeurtenissen uit de geschiedenis van Nederland. Hierop staan verder onder andere Karel de Grote, Willem van Oranje, Rembrandt, de Tweede Wereldoorlog en Anne Frank. Dat geeft wel aan hoe belangrijk Annie was.</a:t>
            </a:r>
          </a:p>
          <a:p>
            <a:r>
              <a:rPr lang="nl-NL" dirty="0"/>
              <a:t>In de boeken van Annie waren kinderen altijd wat ondeugend, ondernemend en stout (zoals in het versje “Ik ben lekker stout”). Een van haar bekendste quotes was dan ook: </a:t>
            </a:r>
            <a:r>
              <a:rPr lang="nl-NL" b="1" i="1" dirty="0"/>
              <a:t>“Doe nooit wat je moeder zegt, dan komt het allemaal terecht.”</a:t>
            </a:r>
            <a:r>
              <a:rPr lang="nl-NL" dirty="0"/>
              <a:t> Waarmee ze wilde zeggen dat je vooral lekker de wereld moet ontdekken en je eigen beslissingen maken.</a:t>
            </a:r>
          </a:p>
          <a:p>
            <a:r>
              <a:rPr lang="nl-NL" dirty="0"/>
              <a:t>In de Annie MG Schmidt week worden door het hele land activiteiten georganiseerd rondom het thema van dit jaar (“Klein”) “…want geen kind is te klein om voorgelezen te worden.” </a:t>
            </a:r>
          </a:p>
          <a:p>
            <a:r>
              <a:rPr lang="nl-NL" dirty="0"/>
              <a:t>Er is ook geen kind te groot om voorgelezen te worden…dus luister maar eens goed.</a:t>
            </a:r>
          </a:p>
          <a:p>
            <a:pPr marL="457200" indent="-457200">
              <a:buAutoNum type="arabicParenR"/>
            </a:pPr>
            <a:r>
              <a:rPr lang="nl-NL" dirty="0"/>
              <a:t>Luister een verhaal van Annie op </a:t>
            </a:r>
            <a:r>
              <a:rPr lang="nl-NL" dirty="0" err="1"/>
              <a:t>Spotify</a:t>
            </a:r>
            <a:r>
              <a:rPr lang="nl-NL" dirty="0"/>
              <a:t>: </a:t>
            </a:r>
            <a:r>
              <a:rPr lang="nl-NL" dirty="0">
                <a:hlinkClick r:id="rId4"/>
              </a:rPr>
              <a:t>Jip en Janneke spelen samen</a:t>
            </a:r>
            <a:r>
              <a:rPr lang="nl-NL" dirty="0"/>
              <a:t>. </a:t>
            </a:r>
          </a:p>
          <a:p>
            <a:pPr marL="457200" indent="-457200">
              <a:buAutoNum type="arabicParenR"/>
            </a:pPr>
            <a:r>
              <a:rPr lang="nl-NL" dirty="0"/>
              <a:t>Luister de Podcast “</a:t>
            </a:r>
            <a:r>
              <a:rPr lang="nl-NL" dirty="0">
                <a:hlinkClick r:id="rId5"/>
              </a:rPr>
              <a:t>Een beetje Nederlands #8 Annie MG Schmidt</a:t>
            </a:r>
            <a:r>
              <a:rPr lang="nl-NL" dirty="0"/>
              <a:t>” </a:t>
            </a:r>
          </a:p>
          <a:p>
            <a:pPr marL="457200" indent="-457200">
              <a:buAutoNum type="arabicParenR"/>
            </a:pPr>
            <a:r>
              <a:rPr lang="nl-NL" dirty="0"/>
              <a:t>Luister naar je leerkracht/docent</a:t>
            </a:r>
          </a:p>
          <a:p>
            <a:r>
              <a:rPr lang="nl-NL" dirty="0"/>
              <a:t>Bespreek daarna (een van) de stelling(en) op de volgende dia(‘s)</a:t>
            </a:r>
          </a:p>
        </p:txBody>
      </p:sp>
      <p:pic>
        <p:nvPicPr>
          <p:cNvPr id="6" name="Onlinemedia 5" title="Ik ben lekker stout">
            <a:hlinkClick r:id="" action="ppaction://media"/>
            <a:extLst>
              <a:ext uri="{FF2B5EF4-FFF2-40B4-BE49-F238E27FC236}">
                <a16:creationId xmlns:a16="http://schemas.microsoft.com/office/drawing/2014/main" id="{0166D1ED-4809-C93C-C91E-10279F32250D}"/>
              </a:ext>
            </a:extLst>
          </p:cNvPr>
          <p:cNvPicPr>
            <a:picLocks noRot="1" noChangeAspect="1"/>
          </p:cNvPicPr>
          <p:nvPr>
            <a:videoFile r:link="rId1"/>
          </p:nvPr>
        </p:nvPicPr>
        <p:blipFill>
          <a:blip r:embed="rId6"/>
          <a:stretch>
            <a:fillRect/>
          </a:stretch>
        </p:blipFill>
        <p:spPr>
          <a:xfrm>
            <a:off x="6758152" y="1463565"/>
            <a:ext cx="5241159" cy="3930869"/>
          </a:xfrm>
          <a:prstGeom prst="rect">
            <a:avLst/>
          </a:prstGeom>
        </p:spPr>
      </p:pic>
    </p:spTree>
    <p:extLst>
      <p:ext uri="{BB962C8B-B14F-4D97-AF65-F5344CB8AC3E}">
        <p14:creationId xmlns:p14="http://schemas.microsoft.com/office/powerpoint/2010/main" val="3847958079"/>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houdt heel erg van lezen en voorgelezen worden.”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“Alle ouders zouden verplicht moeten voorlezen aan hun kinderen.”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“Lezen is een ouderwetse hobby.”</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AC4DE-F419-2256-FECC-B312418B738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50B8445-36BD-E58A-DA09-B80A9D28C7D9}"/>
              </a:ext>
            </a:extLst>
          </p:cNvPr>
          <p:cNvSpPr>
            <a:spLocks noGrp="1"/>
          </p:cNvSpPr>
          <p:nvPr>
            <p:ph type="body" sz="quarter" idx="11"/>
          </p:nvPr>
        </p:nvSpPr>
        <p:spPr/>
        <p:txBody>
          <a:bodyPr/>
          <a:lstStyle/>
          <a:p>
            <a:r>
              <a:rPr lang="nl-NL" dirty="0"/>
              <a:t>Lees</a:t>
            </a:r>
          </a:p>
        </p:txBody>
      </p:sp>
      <p:sp>
        <p:nvSpPr>
          <p:cNvPr id="3" name="Tijdelijke aanduiding voor tekst 2">
            <a:extLst>
              <a:ext uri="{FF2B5EF4-FFF2-40B4-BE49-F238E27FC236}">
                <a16:creationId xmlns:a16="http://schemas.microsoft.com/office/drawing/2014/main" id="{71241FBA-B5EE-EB65-4D8D-556328076FC4}"/>
              </a:ext>
            </a:extLst>
          </p:cNvPr>
          <p:cNvSpPr>
            <a:spLocks noGrp="1"/>
          </p:cNvSpPr>
          <p:nvPr>
            <p:ph type="body" sz="quarter" idx="12"/>
          </p:nvPr>
        </p:nvSpPr>
        <p:spPr>
          <a:xfrm>
            <a:off x="609599" y="1505082"/>
            <a:ext cx="5055477" cy="4286118"/>
          </a:xfrm>
        </p:spPr>
        <p:txBody>
          <a:bodyPr>
            <a:normAutofit/>
          </a:bodyPr>
          <a:lstStyle/>
          <a:p>
            <a:r>
              <a:rPr lang="nl-NL" dirty="0"/>
              <a:t>Lezen en voorlezen is belangrijk, zeker voor kinderen. Zo leer je de taal, ontwikkel je inlevingsvermogen en doe je kennis op. </a:t>
            </a:r>
          </a:p>
          <a:p>
            <a:r>
              <a:rPr lang="nl-NL" dirty="0"/>
              <a:t>En taal heb je je leven lang bij alles nodig. In je werk, om je te uiten en om te denken. Dus lees… </a:t>
            </a:r>
          </a:p>
        </p:txBody>
      </p:sp>
      <p:pic>
        <p:nvPicPr>
          <p:cNvPr id="7" name="Afbeelding 6" descr="Paperback en ingebonden boeken op een witte boekenplank">
            <a:extLst>
              <a:ext uri="{FF2B5EF4-FFF2-40B4-BE49-F238E27FC236}">
                <a16:creationId xmlns:a16="http://schemas.microsoft.com/office/drawing/2014/main" id="{9B5C9B26-5B23-9DF0-E47B-E9AC108CE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396" y="1412827"/>
            <a:ext cx="5408784" cy="4032345"/>
          </a:xfrm>
          <a:prstGeom prst="rect">
            <a:avLst/>
          </a:prstGeom>
        </p:spPr>
      </p:pic>
    </p:spTree>
    <p:extLst>
      <p:ext uri="{BB962C8B-B14F-4D97-AF65-F5344CB8AC3E}">
        <p14:creationId xmlns:p14="http://schemas.microsoft.com/office/powerpoint/2010/main" val="49640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83532"/>
            <a:ext cx="5864774" cy="4360827"/>
          </a:xfrm>
        </p:spPr>
        <p:txBody>
          <a:bodyPr>
            <a:normAutofit fontScale="85000" lnSpcReduction="10000"/>
          </a:bodyPr>
          <a:lstStyle/>
          <a:p>
            <a:r>
              <a:rPr lang="nl-NL" dirty="0">
                <a:solidFill>
                  <a:schemeClr val="bg1"/>
                </a:solidFill>
              </a:rPr>
              <a:t>Een gedicht bevat vaak een vorm van rijm en/of herhaling. </a:t>
            </a:r>
          </a:p>
          <a:p>
            <a:r>
              <a:rPr lang="nl-NL" dirty="0">
                <a:solidFill>
                  <a:schemeClr val="bg1"/>
                </a:solidFill>
              </a:rPr>
              <a:t>De rijm kun je bijvoorbeeld weergeven in een rijmschema. Het rijmschema van het gedicht “De regenworm en zijn moeder” is AABB. Het gedicht “Aan een klein meisje” rijmt volgens schema ABAB. En zo  zijn er meer mogelijkheden. </a:t>
            </a:r>
          </a:p>
          <a:p>
            <a:r>
              <a:rPr lang="nl-NL" dirty="0">
                <a:solidFill>
                  <a:schemeClr val="bg1"/>
                </a:solidFill>
              </a:rPr>
              <a:t>Maar je kunt een gedicht ook heel goed coderen als een soort geheimtaal.</a:t>
            </a:r>
          </a:p>
          <a:p>
            <a:r>
              <a:rPr lang="nl-NL" dirty="0">
                <a:solidFill>
                  <a:schemeClr val="bg1"/>
                </a:solidFill>
              </a:rPr>
              <a:t>Kijk maar eens op de volgende dia.</a:t>
            </a:r>
          </a:p>
        </p:txBody>
      </p:sp>
      <p:pic>
        <p:nvPicPr>
          <p:cNvPr id="4" name="Afbeelding 3">
            <a:extLst>
              <a:ext uri="{FF2B5EF4-FFF2-40B4-BE49-F238E27FC236}">
                <a16:creationId xmlns:a16="http://schemas.microsoft.com/office/drawing/2014/main" id="{C480E0E6-CF2C-84CC-B66F-A1BCBB036D2E}"/>
              </a:ext>
            </a:extLst>
          </p:cNvPr>
          <p:cNvPicPr>
            <a:picLocks noChangeAspect="1"/>
          </p:cNvPicPr>
          <p:nvPr/>
        </p:nvPicPr>
        <p:blipFill>
          <a:blip r:embed="rId3"/>
          <a:stretch>
            <a:fillRect/>
          </a:stretch>
        </p:blipFill>
        <p:spPr>
          <a:xfrm>
            <a:off x="9248335" y="136634"/>
            <a:ext cx="2817541" cy="3429000"/>
          </a:xfrm>
          <a:prstGeom prst="rect">
            <a:avLst/>
          </a:prstGeom>
        </p:spPr>
      </p:pic>
      <p:pic>
        <p:nvPicPr>
          <p:cNvPr id="5" name="Afbeelding 4">
            <a:extLst>
              <a:ext uri="{FF2B5EF4-FFF2-40B4-BE49-F238E27FC236}">
                <a16:creationId xmlns:a16="http://schemas.microsoft.com/office/drawing/2014/main" id="{B9E4A925-88CB-C389-8D48-77F66DB234C4}"/>
              </a:ext>
            </a:extLst>
          </p:cNvPr>
          <p:cNvPicPr>
            <a:picLocks noChangeAspect="1"/>
          </p:cNvPicPr>
          <p:nvPr/>
        </p:nvPicPr>
        <p:blipFill>
          <a:blip r:embed="rId4"/>
          <a:stretch>
            <a:fillRect/>
          </a:stretch>
        </p:blipFill>
        <p:spPr>
          <a:xfrm>
            <a:off x="6587435" y="2354318"/>
            <a:ext cx="2547837" cy="3209761"/>
          </a:xfrm>
          <a:prstGeom prst="rect">
            <a:avLst/>
          </a:prstGeom>
        </p:spPr>
      </p:pic>
    </p:spTree>
    <p:extLst>
      <p:ext uri="{BB962C8B-B14F-4D97-AF65-F5344CB8AC3E}">
        <p14:creationId xmlns:p14="http://schemas.microsoft.com/office/powerpoint/2010/main" val="3619957367"/>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0</TotalTime>
  <Words>1351</Words>
  <Application>Microsoft Office PowerPoint</Application>
  <PresentationFormat>Widescreen</PresentationFormat>
  <Paragraphs>118</Paragraphs>
  <Slides>18</Slides>
  <Notes>12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Poppins</vt:lpstr>
      <vt:lpstr>Mediabegrip week 27 Blijf in Balans Groep 7-8-klas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Huy Minh Le | KidsKonnect</cp:lastModifiedBy>
  <cp:revision>23</cp:revision>
  <dcterms:created xsi:type="dcterms:W3CDTF">2025-03-13T12:26:38Z</dcterms:created>
  <dcterms:modified xsi:type="dcterms:W3CDTF">2025-05-16T11:30:31Z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6857517-a601-4e6c-bfb3-251e05123f50_Enabled">
    <vt:lpwstr>true</vt:lpwstr>
  </property>
  <property fmtid="{D5CDD505-2E9C-101B-9397-08002B2CF9AE}" pid="3" name="MSIP_Label_26857517-a601-4e6c-bfb3-251e05123f50_SetDate">
    <vt:lpwstr>2025-05-16T11:30:30Z</vt:lpwstr>
  </property>
  <property fmtid="{D5CDD505-2E9C-101B-9397-08002B2CF9AE}" pid="4" name="MSIP_Label_26857517-a601-4e6c-bfb3-251e05123f50_Method">
    <vt:lpwstr>Standard</vt:lpwstr>
  </property>
  <property fmtid="{D5CDD505-2E9C-101B-9397-08002B2CF9AE}" pid="5" name="MSIP_Label_26857517-a601-4e6c-bfb3-251e05123f50_Name">
    <vt:lpwstr>Beschermd</vt:lpwstr>
  </property>
  <property fmtid="{D5CDD505-2E9C-101B-9397-08002B2CF9AE}" pid="6" name="MSIP_Label_26857517-a601-4e6c-bfb3-251e05123f50_SiteId">
    <vt:lpwstr>7b775fdb-ccca-4138-8f0f-4acc5785f9f2</vt:lpwstr>
  </property>
  <property fmtid="{D5CDD505-2E9C-101B-9397-08002B2CF9AE}" pid="7" name="MSIP_Label_26857517-a601-4e6c-bfb3-251e05123f50_ActionId">
    <vt:lpwstr>fcdd5a33-4f4b-449e-9921-87f8940d81a4</vt:lpwstr>
  </property>
  <property fmtid="{D5CDD505-2E9C-101B-9397-08002B2CF9AE}" pid="8" name="MSIP_Label_26857517-a601-4e6c-bfb3-251e05123f50_ContentBits">
    <vt:lpwstr>0</vt:lpwstr>
  </property>
  <property fmtid="{D5CDD505-2E9C-101B-9397-08002B2CF9AE}" pid="9" name="MSIP_Label_26857517-a601-4e6c-bfb3-251e05123f50_Tag">
    <vt:lpwstr>10, 3, 0, 1</vt:lpwstr>
  </property>
</Properties>
</file>