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92" r:id="rId5"/>
    <p:sldId id="294" r:id="rId6"/>
    <p:sldId id="295" r:id="rId7"/>
    <p:sldId id="260" r:id="rId8"/>
    <p:sldId id="259" r:id="rId9"/>
    <p:sldId id="261" r:id="rId10"/>
    <p:sldId id="288" r:id="rId11"/>
    <p:sldId id="293" r:id="rId12"/>
    <p:sldId id="264" r:id="rId13"/>
    <p:sldId id="265" r:id="rId14"/>
    <p:sldId id="266" r:id="rId15"/>
    <p:sldId id="287" r:id="rId16"/>
    <p:sldId id="29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9-5-2025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3E28-F17B-E40B-3732-238E81D453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2EA6AE-E1CB-357A-F4D0-13CAE7C139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892028-4A58-158B-2AB0-DF4718CF00DE}"/>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51B5668B-1827-CDEC-809C-469FA8282603}"/>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53164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76A2-EE21-9D4C-C4B4-1EA789C307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F2C4E2-FF44-6368-3466-CC99B67B37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CDFB58-4A6F-AB29-A2D7-DAA098DA0E74}"/>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6532CBF-5C50-EF9E-F7CA-8D87EAB47E1E}"/>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99719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9-5-2025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9-5-2025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9-5-2025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ynJDhXnfmy4?start=3&amp;feature=oembed"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usHAE40v1cg?feature=oembed" TargetMode="External"/><Relationship Id="rId5" Type="http://schemas.openxmlformats.org/officeDocument/2006/relationships/image" Target="../media/image13.jpeg"/><Relationship Id="rId4" Type="http://schemas.openxmlformats.org/officeDocument/2006/relationships/hyperlink" Target="https://en.wikipedia.org/wiki/Joseph_Hersch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tnFpYaZRyTQ?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ideo" Target="https://www.youtube.com/embed/usHAE40v1cg?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Wv7WVaoJJ0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err="1"/>
              <a:t>Makkelijke</a:t>
            </a:r>
            <a:r>
              <a:rPr lang="en-US" dirty="0"/>
              <a:t> </a:t>
            </a:r>
            <a:r>
              <a:rPr lang="en-US" dirty="0" err="1"/>
              <a:t>taakjes</a:t>
            </a:r>
            <a:r>
              <a:rPr lang="en-US" dirty="0"/>
              <a:t>, </a:t>
            </a:r>
            <a:r>
              <a:rPr lang="en-US" dirty="0" err="1"/>
              <a:t>moeilijke</a:t>
            </a:r>
            <a:r>
              <a:rPr lang="en-US" dirty="0"/>
              <a:t> machines.</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20,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83532"/>
            <a:ext cx="7624985" cy="4581544"/>
          </a:xfrm>
        </p:spPr>
        <p:txBody>
          <a:bodyPr>
            <a:normAutofit fontScale="62500" lnSpcReduction="20000"/>
          </a:bodyPr>
          <a:lstStyle/>
          <a:p>
            <a:r>
              <a:rPr lang="nl-NL" dirty="0">
                <a:solidFill>
                  <a:schemeClr val="bg1"/>
                </a:solidFill>
              </a:rPr>
              <a:t>Kies een van de onderstaande taakjes.</a:t>
            </a:r>
          </a:p>
          <a:p>
            <a:pPr marL="457200" indent="-457200">
              <a:buAutoNum type="arabicParenR"/>
            </a:pPr>
            <a:r>
              <a:rPr lang="nl-NL" dirty="0">
                <a:solidFill>
                  <a:schemeClr val="bg1"/>
                </a:solidFill>
              </a:rPr>
              <a:t>Een boterham met hagelslag smeren.</a:t>
            </a:r>
          </a:p>
          <a:p>
            <a:pPr marL="457200" indent="-457200">
              <a:buAutoNum type="arabicParenR"/>
            </a:pPr>
            <a:r>
              <a:rPr lang="nl-NL" dirty="0">
                <a:solidFill>
                  <a:schemeClr val="bg1"/>
                </a:solidFill>
              </a:rPr>
              <a:t>De vaatwasser inruimen.</a:t>
            </a:r>
          </a:p>
          <a:p>
            <a:pPr marL="457200" indent="-457200">
              <a:buAutoNum type="arabicParenR"/>
            </a:pPr>
            <a:r>
              <a:rPr lang="nl-NL" dirty="0">
                <a:solidFill>
                  <a:schemeClr val="bg1"/>
                </a:solidFill>
              </a:rPr>
              <a:t>Je veters strikken.</a:t>
            </a:r>
          </a:p>
          <a:p>
            <a:r>
              <a:rPr lang="nl-NL" dirty="0">
                <a:solidFill>
                  <a:schemeClr val="bg1"/>
                </a:solidFill>
              </a:rPr>
              <a:t>Bedenk goed welke kleine stappen er nodig zijn om de taak uit te voeren. En in welke volgorde en wat je ervoor nodig hebt. </a:t>
            </a:r>
          </a:p>
          <a:p>
            <a:r>
              <a:rPr lang="nl-NL" dirty="0">
                <a:solidFill>
                  <a:schemeClr val="bg1"/>
                </a:solidFill>
              </a:rPr>
              <a:t>Ontwerp nu een machine die deze taak voor jou kan doen. </a:t>
            </a:r>
          </a:p>
          <a:p>
            <a:pPr marL="457200" indent="-457200">
              <a:buAutoNum type="arabicParenR"/>
            </a:pPr>
            <a:r>
              <a:rPr lang="nl-NL" dirty="0">
                <a:solidFill>
                  <a:schemeClr val="bg1"/>
                </a:solidFill>
              </a:rPr>
              <a:t>Schrijf het algoritme om de machine te programmeren. Beschrijf in kleine stappen hoe de machine dit moet doen.</a:t>
            </a:r>
          </a:p>
          <a:p>
            <a:pPr marL="457200" indent="-457200">
              <a:buAutoNum type="arabicParenR"/>
            </a:pPr>
            <a:r>
              <a:rPr lang="nl-NL" dirty="0">
                <a:solidFill>
                  <a:schemeClr val="bg1"/>
                </a:solidFill>
              </a:rPr>
              <a:t>Laat een maatje jouw algoritme bekijken en controleren. Klopt je algoritme of moet je “debuggen”. Wees zo precies mogelijk! Debug en pas aan.</a:t>
            </a:r>
          </a:p>
          <a:p>
            <a:pPr marL="457200" indent="-457200">
              <a:buAutoNum type="arabicParenR"/>
            </a:pPr>
            <a:r>
              <a:rPr lang="nl-NL" dirty="0">
                <a:solidFill>
                  <a:schemeClr val="bg1"/>
                </a:solidFill>
              </a:rPr>
              <a:t>Tevreden over je algoritme? Teken de machine op een A3 vel en schrijf het algoritme erbij.</a:t>
            </a:r>
          </a:p>
          <a:p>
            <a:endParaRPr lang="nl-NL" dirty="0">
              <a:solidFill>
                <a:schemeClr val="bg1"/>
              </a:solidFill>
            </a:endParaRPr>
          </a:p>
        </p:txBody>
      </p:sp>
      <p:sp>
        <p:nvSpPr>
          <p:cNvPr id="8" name="Gedachtewolkje: wolk 7" descr="Volle afwasmachine">
            <a:extLst>
              <a:ext uri="{FF2B5EF4-FFF2-40B4-BE49-F238E27FC236}">
                <a16:creationId xmlns:a16="http://schemas.microsoft.com/office/drawing/2014/main" id="{06F2FE66-B20F-8C3F-FDEF-88CE8359B6C0}"/>
              </a:ext>
            </a:extLst>
          </p:cNvPr>
          <p:cNvSpPr/>
          <p:nvPr/>
        </p:nvSpPr>
        <p:spPr>
          <a:xfrm rot="21328785">
            <a:off x="8453584" y="263725"/>
            <a:ext cx="2963917" cy="1807779"/>
          </a:xfrm>
          <a:prstGeom prst="cloudCallout">
            <a:avLst>
              <a:gd name="adj1" fmla="val 1336"/>
              <a:gd name="adj2" fmla="val 60124"/>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descr="Man silhouet">
            <a:extLst>
              <a:ext uri="{FF2B5EF4-FFF2-40B4-BE49-F238E27FC236}">
                <a16:creationId xmlns:a16="http://schemas.microsoft.com/office/drawing/2014/main" id="{D149DB9A-22D0-A9B1-1474-BD69709942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235" y="2060028"/>
            <a:ext cx="4968765" cy="4968765"/>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6F00-E9DD-668D-9544-E1121E3B7AD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F9706C-9F77-FB29-52BC-D6F63374BA4F}"/>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FAE1E1A1-AB0D-EF7F-553D-5D3401E19AAB}"/>
              </a:ext>
            </a:extLst>
          </p:cNvPr>
          <p:cNvSpPr>
            <a:spLocks noGrp="1"/>
          </p:cNvSpPr>
          <p:nvPr>
            <p:ph type="body" sz="quarter" idx="12"/>
          </p:nvPr>
        </p:nvSpPr>
        <p:spPr>
          <a:xfrm>
            <a:off x="609598" y="1083531"/>
            <a:ext cx="4855781" cy="2987563"/>
          </a:xfrm>
        </p:spPr>
        <p:txBody>
          <a:bodyPr>
            <a:normAutofit/>
          </a:bodyPr>
          <a:lstStyle/>
          <a:p>
            <a:r>
              <a:rPr lang="nl-NL" dirty="0">
                <a:solidFill>
                  <a:schemeClr val="bg1"/>
                </a:solidFill>
              </a:rPr>
              <a:t>Een algoritme maken kan best lastig zijn. Kijk maar eens naar de video van deze kinderen die hun leerkracht (proberen te) programmeren om een boterham met hagelslag te smeren.</a:t>
            </a:r>
          </a:p>
          <a:p>
            <a:pPr marL="457200" indent="-457200">
              <a:buAutoNum type="arabicParenR"/>
            </a:pPr>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pic>
        <p:nvPicPr>
          <p:cNvPr id="5" name="Onlinemedia 4" title="CodeKinderen - Olaf de Robot - Hagelslagrobot">
            <a:hlinkClick r:id="" action="ppaction://media"/>
            <a:extLst>
              <a:ext uri="{FF2B5EF4-FFF2-40B4-BE49-F238E27FC236}">
                <a16:creationId xmlns:a16="http://schemas.microsoft.com/office/drawing/2014/main" id="{65BDEF28-FF2D-5DF8-BE40-7C172D1C2672}"/>
              </a:ext>
            </a:extLst>
          </p:cNvPr>
          <p:cNvPicPr>
            <a:picLocks noRot="1" noChangeAspect="1"/>
          </p:cNvPicPr>
          <p:nvPr>
            <a:videoFile r:link="rId1"/>
          </p:nvPr>
        </p:nvPicPr>
        <p:blipFill>
          <a:blip r:embed="rId4"/>
          <a:stretch>
            <a:fillRect/>
          </a:stretch>
        </p:blipFill>
        <p:spPr>
          <a:xfrm>
            <a:off x="6348790" y="1521814"/>
            <a:ext cx="5287711" cy="2987564"/>
          </a:xfrm>
          <a:prstGeom prst="rect">
            <a:avLst/>
          </a:prstGeom>
        </p:spPr>
      </p:pic>
    </p:spTree>
    <p:extLst>
      <p:ext uri="{BB962C8B-B14F-4D97-AF65-F5344CB8AC3E}">
        <p14:creationId xmlns:p14="http://schemas.microsoft.com/office/powerpoint/2010/main" val="12471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Hoe ging het? </a:t>
            </a:r>
          </a:p>
          <a:p>
            <a:r>
              <a:rPr lang="nl-NL" dirty="0">
                <a:solidFill>
                  <a:schemeClr val="bg1"/>
                </a:solidFill>
              </a:rPr>
              <a:t>Heb je veel moeten debuggen?</a:t>
            </a:r>
          </a:p>
          <a:p>
            <a:r>
              <a:rPr lang="nl-NL" dirty="0">
                <a:solidFill>
                  <a:schemeClr val="bg1"/>
                </a:solidFill>
              </a:rPr>
              <a:t>Zou je voor deze taken echt een machine willen hebben?</a:t>
            </a:r>
          </a:p>
          <a:p>
            <a:r>
              <a:rPr lang="nl-NL" dirty="0">
                <a:solidFill>
                  <a:schemeClr val="bg1"/>
                </a:solidFill>
              </a:rPr>
              <a:t>Voor welke taak zou jij echt een machine willen hebben?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Rise of the machines?</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684484"/>
          </a:xfrm>
        </p:spPr>
        <p:txBody>
          <a:bodyPr>
            <a:normAutofit fontScale="62500" lnSpcReduction="20000"/>
          </a:bodyPr>
          <a:lstStyle/>
          <a:p>
            <a:r>
              <a:rPr lang="nl-NL" dirty="0"/>
              <a:t>Als we een machine zouden hebben om ons te helpen opstaan, aankleden en ontbijten, zou je daar dan blij van worden? </a:t>
            </a:r>
          </a:p>
          <a:p>
            <a:r>
              <a:rPr lang="nl-NL" dirty="0"/>
              <a:t>In de afgelopen decennia hebben we te maken met een enorme digitale revolutie. Steeds meer taken kunnen door technologie worden overgenomen. Veel mensen maken zich daar zorgen over. En wellicht terecht, want moet je wel willen dat computers alles maken en bepalen?</a:t>
            </a:r>
          </a:p>
          <a:p>
            <a:r>
              <a:rPr lang="nl-NL" dirty="0"/>
              <a:t>Maar bedenk ook: vroeger bewerken boeren met de hand het land, toen kwam het paard om te helpen, het paard werd vervangen door een tractor en nu zijn er zelf rijdende landbouwmachines. </a:t>
            </a:r>
          </a:p>
          <a:p>
            <a:r>
              <a:rPr lang="nl-NL" dirty="0"/>
              <a:t>Maar boeren zijn er nog steeds. Alleen het beroep van boer is wel veranderd.</a:t>
            </a:r>
          </a:p>
          <a:p>
            <a:r>
              <a:rPr lang="nl-NL" dirty="0"/>
              <a:t>Bespreek de opdracht op de volgende dia en bespreek eventueel de stelling(en) op de laatste dia.</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8"/>
            <a:ext cx="10239009" cy="4142724"/>
          </a:xfrm>
        </p:spPr>
        <p:txBody>
          <a:bodyPr>
            <a:normAutofit lnSpcReduction="10000"/>
          </a:bodyPr>
          <a:lstStyle/>
          <a:p>
            <a:r>
              <a:rPr lang="nl-NL" dirty="0"/>
              <a:t>Wat als alle leerkrachten/docenten vervangen zou worden door computers/robots?</a:t>
            </a:r>
          </a:p>
          <a:p>
            <a:pPr marL="457200" indent="-457200">
              <a:buFont typeface="+mj-lt"/>
              <a:buAutoNum type="arabicPeriod"/>
            </a:pPr>
            <a:r>
              <a:rPr lang="nl-NL" dirty="0"/>
              <a:t>Welke onderdelen zou je dan missen?</a:t>
            </a:r>
          </a:p>
          <a:p>
            <a:pPr marL="457200" indent="-457200">
              <a:buFont typeface="+mj-lt"/>
              <a:buAutoNum type="arabicPeriod"/>
            </a:pPr>
            <a:r>
              <a:rPr lang="nl-NL" dirty="0"/>
              <a:t>Welke onderdelen zouden dan wellicht beter worden?</a:t>
            </a:r>
          </a:p>
          <a:p>
            <a:pPr marL="457200" indent="-457200">
              <a:buFont typeface="+mj-lt"/>
              <a:buAutoNum type="arabicPeriod"/>
            </a:pPr>
            <a:r>
              <a:rPr lang="nl-NL" dirty="0"/>
              <a:t>Wat kan een menselijke leerkracht/docent wel wat een robot niet kan?</a:t>
            </a:r>
          </a:p>
          <a:p>
            <a:pPr marL="457200" indent="-457200">
              <a:buFont typeface="+mj-lt"/>
              <a:buAutoNum type="arabicPeriod"/>
            </a:pPr>
            <a:r>
              <a:rPr lang="nl-NL" dirty="0"/>
              <a:t>Zou je dit willen? Waarom wel/niet?</a:t>
            </a:r>
          </a:p>
          <a:p>
            <a:pPr marL="457200" indent="-457200">
              <a:buFont typeface="+mj-lt"/>
              <a:buAutoNum type="arabicPeriod"/>
            </a:pPr>
            <a:r>
              <a:rPr lang="nl-NL" dirty="0"/>
              <a:t>Welke menselijke kenmerken (bv. humor, creativiteit, flexibiliteit) zou je programmeren in de leerkracht/docent-robot?</a:t>
            </a:r>
          </a:p>
        </p:txBody>
      </p:sp>
    </p:spTree>
    <p:extLst>
      <p:ext uri="{BB962C8B-B14F-4D97-AF65-F5344CB8AC3E}">
        <p14:creationId xmlns:p14="http://schemas.microsoft.com/office/powerpoint/2010/main" val="425172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76FFB-6D70-E4CB-D420-0EB8819381B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0EF8F73-8F75-77C8-D93B-5AAFE68A7D88}"/>
              </a:ext>
            </a:extLst>
          </p:cNvPr>
          <p:cNvSpPr>
            <a:spLocks noGrp="1"/>
          </p:cNvSpPr>
          <p:nvPr>
            <p:ph type="body" sz="quarter" idx="11"/>
          </p:nvPr>
        </p:nvSpPr>
        <p:spPr/>
        <p:txBody>
          <a:bodyPr/>
          <a:lstStyle/>
          <a:p>
            <a:r>
              <a:rPr lang="nl-NL" dirty="0">
                <a:solidFill>
                  <a:schemeClr val="bg1"/>
                </a:solidFill>
              </a:rPr>
              <a:t>Stellingen.</a:t>
            </a:r>
          </a:p>
        </p:txBody>
      </p:sp>
      <p:sp>
        <p:nvSpPr>
          <p:cNvPr id="3" name="Tijdelijke aanduiding voor tekst 2">
            <a:extLst>
              <a:ext uri="{FF2B5EF4-FFF2-40B4-BE49-F238E27FC236}">
                <a16:creationId xmlns:a16="http://schemas.microsoft.com/office/drawing/2014/main" id="{D00F17DB-A85F-A4DF-FAE6-89314C3BC8C6}"/>
              </a:ext>
            </a:extLst>
          </p:cNvPr>
          <p:cNvSpPr>
            <a:spLocks noGrp="1"/>
          </p:cNvSpPr>
          <p:nvPr>
            <p:ph type="body" sz="quarter" idx="12"/>
          </p:nvPr>
        </p:nvSpPr>
        <p:spPr>
          <a:xfrm>
            <a:off x="618176" y="1743070"/>
            <a:ext cx="10239009" cy="3569650"/>
          </a:xfrm>
        </p:spPr>
        <p:txBody>
          <a:bodyPr>
            <a:normAutofit/>
          </a:bodyPr>
          <a:lstStyle/>
          <a:p>
            <a:pPr marL="457200" indent="-457200">
              <a:buFont typeface="+mj-lt"/>
              <a:buAutoNum type="arabicPeriod"/>
            </a:pPr>
            <a:r>
              <a:rPr lang="nl-NL" dirty="0"/>
              <a:t>Alle banen kunnen gedaan worden door robots/machines.</a:t>
            </a:r>
          </a:p>
          <a:p>
            <a:pPr marL="457200" indent="-457200">
              <a:buFont typeface="+mj-lt"/>
              <a:buAutoNum type="arabicPeriod"/>
            </a:pPr>
            <a:r>
              <a:rPr lang="nl-NL" dirty="0"/>
              <a:t>Mensen zullen nooit helemaal vervangen worden door machines. </a:t>
            </a:r>
          </a:p>
          <a:p>
            <a:pPr marL="457200" indent="-457200">
              <a:buFont typeface="+mj-lt"/>
              <a:buAutoNum type="arabicPeriod"/>
            </a:pPr>
            <a:r>
              <a:rPr lang="nl-NL" dirty="0"/>
              <a:t>Menselijk denken en doen is nodig om de machines en computers te sturen en controleren.</a:t>
            </a:r>
          </a:p>
          <a:p>
            <a:pPr marL="457200" indent="-457200">
              <a:buFont typeface="+mj-lt"/>
              <a:buAutoNum type="arabicPeriod"/>
            </a:pPr>
            <a:r>
              <a:rPr lang="nl-NL" dirty="0"/>
              <a:t>AI inzetten is een oplossing voor personeelstekorten.</a:t>
            </a:r>
          </a:p>
          <a:p>
            <a:pPr marL="457200" indent="-457200">
              <a:buFont typeface="+mj-lt"/>
              <a:buAutoNum type="arabicPeriod"/>
            </a:pPr>
            <a:r>
              <a:rPr lang="nl-NL" dirty="0"/>
              <a:t>AI en digitalisering doet meer kwaad dan dat het oplevert.</a:t>
            </a:r>
          </a:p>
        </p:txBody>
      </p:sp>
    </p:spTree>
    <p:extLst>
      <p:ext uri="{BB962C8B-B14F-4D97-AF65-F5344CB8AC3E}">
        <p14:creationId xmlns:p14="http://schemas.microsoft.com/office/powerpoint/2010/main" val="396106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BDE58C01-AFD5-A42E-A010-4654DBD28B56}"/>
              </a:ext>
            </a:extLst>
          </p:cNvPr>
          <p:cNvSpPr>
            <a:spLocks noGrp="1"/>
          </p:cNvSpPr>
          <p:nvPr>
            <p:ph type="body" sz="quarter" idx="12"/>
          </p:nvPr>
        </p:nvSpPr>
        <p:spPr>
          <a:xfrm>
            <a:off x="609599" y="1518136"/>
            <a:ext cx="11026902" cy="4661630"/>
          </a:xfrm>
        </p:spPr>
        <p:txBody>
          <a:bodyPr>
            <a:normAutofit fontScale="55000" lnSpcReduction="20000"/>
          </a:bodyPr>
          <a:lstStyle/>
          <a:p>
            <a:r>
              <a:rPr lang="nl-NL" dirty="0"/>
              <a:t>Hoi allemaal!</a:t>
            </a:r>
          </a:p>
          <a:p>
            <a:r>
              <a:rPr lang="nl-NL" dirty="0"/>
              <a:t>Afgelopen week heb ik echt wat leuks gezien en gedaan! Woensdagavond zat ik samen met mijn broertje naar het Jeugdjournaal te kijken en daar zag ik iets bijzonders. In de rubriek “Check dit dan” lieten ze een video van Joseph </a:t>
            </a:r>
            <a:r>
              <a:rPr lang="nl-NL" dirty="0" err="1"/>
              <a:t>Herscher</a:t>
            </a:r>
            <a:r>
              <a:rPr lang="nl-NL" dirty="0"/>
              <a:t> zien. Joseph bedenkt hele moeilijke machines voor makkelijke taakjes. Hij heeft nu een machine bedacht die hem helpt bij het opstaan, aankleden en ontbijten… Hoe bedenk je het! De video was in 1 dag al 43 miljoen keer bekeken! </a:t>
            </a:r>
          </a:p>
          <a:p>
            <a:r>
              <a:rPr lang="nl-NL" dirty="0"/>
              <a:t>Hij had het idee trouwens niet helemaal zelf bedacht, want de “</a:t>
            </a:r>
            <a:r>
              <a:rPr lang="nl-NL" dirty="0" err="1"/>
              <a:t>Breakfastmachine</a:t>
            </a:r>
            <a:r>
              <a:rPr lang="nl-NL" dirty="0"/>
              <a:t>” zat in een film van Wallace en </a:t>
            </a:r>
            <a:r>
              <a:rPr lang="nl-NL" dirty="0" err="1"/>
              <a:t>Gromit</a:t>
            </a:r>
            <a:r>
              <a:rPr lang="nl-NL" dirty="0"/>
              <a:t>. Maar ja, dat is een stopmotion animatie video. Dan moet je het nog wel even in het echt maken…</a:t>
            </a:r>
          </a:p>
          <a:p>
            <a:r>
              <a:rPr lang="nl-NL" dirty="0"/>
              <a:t>Het zette mij en mijn broertje wel even aan het denken: welke taakje zouden wij graag door een machine laten overnemen. Een Volautomatische Veterstrikmachine? Of toch een Vaatwasser-Inruim-Apparaat (dat is mijn taakje thuis)?</a:t>
            </a:r>
          </a:p>
          <a:p>
            <a:r>
              <a:rPr lang="nl-NL" dirty="0"/>
              <a:t>Mijn broertje wilde graag een Tas-Inpak-Machine, die elke dag zijn schooltas voor hem klaarmaakte. Inclusief lunch en fruit. Maar ook zijn voetbaltas in kon pakken op dinsdag, donderdag en zaterdag. </a:t>
            </a:r>
          </a:p>
          <a:p>
            <a:r>
              <a:rPr lang="nl-NL" dirty="0"/>
              <a:t>Toen we er over na gingen denken hoe we zo’n machine ook echt zouden kunnen maken, vonden we het toch wel lastig om te bedenken hoe zo’n apparaat dan moest werken. Want hoe vertel je dat ding nu precies wat die moet doen?</a:t>
            </a:r>
          </a:p>
          <a:p>
            <a:r>
              <a:rPr lang="nl-NL" dirty="0"/>
              <a:t>Groetjes,  </a:t>
            </a:r>
          </a:p>
          <a:p>
            <a:r>
              <a:rPr lang="nl-NL" dirty="0"/>
              <a:t>Melle</a:t>
            </a:r>
          </a:p>
          <a:p>
            <a:endParaRPr lang="nl-NL" dirty="0"/>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065987" cy="4563137"/>
          </a:xfrm>
        </p:spPr>
        <p:txBody>
          <a:bodyPr>
            <a:normAutofit fontScale="77500" lnSpcReduction="20000"/>
          </a:bodyPr>
          <a:lstStyle/>
          <a:p>
            <a:r>
              <a:rPr lang="nl-NL" dirty="0"/>
              <a:t>Van </a:t>
            </a:r>
            <a:r>
              <a:rPr lang="nl-NL" dirty="0">
                <a:hlinkClick r:id="rId4"/>
              </a:rPr>
              <a:t>Wikipedia</a:t>
            </a:r>
            <a:r>
              <a:rPr lang="nl-NL" dirty="0"/>
              <a:t>:</a:t>
            </a:r>
          </a:p>
          <a:p>
            <a:r>
              <a:rPr lang="nl-NL" dirty="0"/>
              <a:t>“Joseph </a:t>
            </a:r>
            <a:r>
              <a:rPr lang="nl-NL" dirty="0" err="1"/>
              <a:t>Herscher</a:t>
            </a:r>
            <a:r>
              <a:rPr lang="nl-NL" dirty="0"/>
              <a:t> is een YouTube-persoonlijkheid bekend door zijn kanaal </a:t>
            </a:r>
            <a:r>
              <a:rPr lang="nl-NL" dirty="0" err="1"/>
              <a:t>Joseph’s</a:t>
            </a:r>
            <a:r>
              <a:rPr lang="nl-NL" dirty="0"/>
              <a:t> Machines. Hij is een kinetische kunstenaar* die gespecialiseerd is in het maken van komisch kettingreactiemachines.”</a:t>
            </a:r>
          </a:p>
          <a:p>
            <a:r>
              <a:rPr lang="nl-NL" dirty="0"/>
              <a:t>Hiernaast zie je de video van de </a:t>
            </a:r>
            <a:r>
              <a:rPr lang="nl-NL" dirty="0" err="1"/>
              <a:t>Breakfastmachine</a:t>
            </a:r>
            <a:r>
              <a:rPr lang="nl-NL" dirty="0"/>
              <a:t>. Die duurt 30 seconden.</a:t>
            </a:r>
          </a:p>
          <a:p>
            <a:endParaRPr lang="nl-NL" dirty="0"/>
          </a:p>
          <a:p>
            <a:r>
              <a:rPr lang="nl-NL" dirty="0"/>
              <a:t>*Kinetische kunst is kunst waarin beweging centraal staat</a:t>
            </a:r>
          </a:p>
        </p:txBody>
      </p:sp>
      <p:pic>
        <p:nvPicPr>
          <p:cNvPr id="5" name="Onlinemedia 4" title="Childhood dream ✅ Cracking job, Gromit @WallaceAndGromitOfficial @Aardman.Official">
            <a:hlinkClick r:id="" action="ppaction://media"/>
            <a:extLst>
              <a:ext uri="{FF2B5EF4-FFF2-40B4-BE49-F238E27FC236}">
                <a16:creationId xmlns:a16="http://schemas.microsoft.com/office/drawing/2014/main" id="{FC398FC8-4776-F863-1614-CF97176CF662}"/>
              </a:ext>
            </a:extLst>
          </p:cNvPr>
          <p:cNvPicPr>
            <a:picLocks noRot="1" noChangeAspect="1"/>
          </p:cNvPicPr>
          <p:nvPr>
            <a:videoFile r:link="rId1"/>
          </p:nvPr>
        </p:nvPicPr>
        <p:blipFill>
          <a:blip r:embed="rId5"/>
          <a:stretch>
            <a:fillRect/>
          </a:stretch>
        </p:blipFill>
        <p:spPr>
          <a:xfrm>
            <a:off x="5546595" y="1608083"/>
            <a:ext cx="6445709" cy="3641834"/>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18176" y="1743069"/>
            <a:ext cx="5015369" cy="4297836"/>
          </a:xfrm>
        </p:spPr>
        <p:txBody>
          <a:bodyPr>
            <a:normAutofit fontScale="55000" lnSpcReduction="20000"/>
          </a:bodyPr>
          <a:lstStyle/>
          <a:p>
            <a:r>
              <a:rPr lang="nl-NL" dirty="0"/>
              <a:t>In de video zie je een aantal stappen voorbij komen:</a:t>
            </a:r>
          </a:p>
          <a:p>
            <a:pPr marL="457200" indent="-457200">
              <a:buAutoNum type="arabicParenR"/>
            </a:pPr>
            <a:r>
              <a:rPr lang="nl-NL" dirty="0"/>
              <a:t>Het opstaan </a:t>
            </a:r>
          </a:p>
          <a:p>
            <a:pPr marL="457200" indent="-457200">
              <a:buAutoNum type="arabicParenR"/>
            </a:pPr>
            <a:r>
              <a:rPr lang="nl-NL" dirty="0"/>
              <a:t>Het aankleden </a:t>
            </a:r>
          </a:p>
          <a:p>
            <a:pPr marL="457200" indent="-457200">
              <a:buAutoNum type="arabicParenR"/>
            </a:pPr>
            <a:r>
              <a:rPr lang="nl-NL" dirty="0"/>
              <a:t>Het ontbijt</a:t>
            </a:r>
          </a:p>
          <a:p>
            <a:r>
              <a:rPr lang="nl-NL" dirty="0"/>
              <a:t>Vervolgens eet hij zelf de boterham op.</a:t>
            </a:r>
          </a:p>
          <a:p>
            <a:r>
              <a:rPr lang="nl-NL" dirty="0"/>
              <a:t>Voor al deze stappen moet de machine precies ingesteld worden, zodat er ook daadwerkelijk gebeurt wat er zou moeten gebeuren. Daarvoor geeft Joseph de machine “instructies”. Hij stelt alles zo in, dat alle kleine stapjes precies op tijd en op de juiste manier, in de juiste volgorde gebeuren. Hij doet dat heel precies, zodat er alleen dat gebeurt wat moet gebeuren en wat hij zegt dat moet gebeuren.</a:t>
            </a:r>
          </a:p>
          <a:p>
            <a:r>
              <a:rPr lang="nl-NL" dirty="0"/>
              <a:t>Kortom: hij bedenkt een eindige reeks opeenvolgende instructies, die hij gebruikt om een probleem op te lossen. </a:t>
            </a:r>
          </a:p>
          <a:p>
            <a:r>
              <a:rPr lang="nl-NL" dirty="0"/>
              <a:t>Oftewel een algoritme. Een algoritme bestuurt een robot, computer of machine. Een algoritme schrijven noemen we programmeren.</a:t>
            </a:r>
          </a:p>
        </p:txBody>
      </p:sp>
      <p:pic>
        <p:nvPicPr>
          <p:cNvPr id="4" name="Onlinemedia 3" title="Wat is een algoritme?">
            <a:hlinkClick r:id="" action="ppaction://media"/>
            <a:extLst>
              <a:ext uri="{FF2B5EF4-FFF2-40B4-BE49-F238E27FC236}">
                <a16:creationId xmlns:a16="http://schemas.microsoft.com/office/drawing/2014/main" id="{3D3DE833-BBDB-D56C-E320-DF93B4B7E167}"/>
              </a:ext>
            </a:extLst>
          </p:cNvPr>
          <p:cNvPicPr>
            <a:picLocks noRot="1" noChangeAspect="1"/>
          </p:cNvPicPr>
          <p:nvPr>
            <a:videoFile r:link="rId1"/>
          </p:nvPr>
        </p:nvPicPr>
        <p:blipFill>
          <a:blip r:embed="rId3"/>
          <a:stretch>
            <a:fillRect/>
          </a:stretch>
        </p:blipFill>
        <p:spPr>
          <a:xfrm>
            <a:off x="5633545" y="1743069"/>
            <a:ext cx="6329445" cy="3576145"/>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505082"/>
            <a:ext cx="5055477" cy="4286118"/>
          </a:xfrm>
        </p:spPr>
        <p:txBody>
          <a:bodyPr>
            <a:normAutofit fontScale="40000" lnSpcReduction="20000"/>
          </a:bodyPr>
          <a:lstStyle/>
          <a:p>
            <a:r>
              <a:rPr lang="nl-NL" dirty="0"/>
              <a:t>Het algoritme van de “</a:t>
            </a:r>
            <a:r>
              <a:rPr lang="nl-NL" dirty="0" err="1"/>
              <a:t>Breakfastmachine</a:t>
            </a:r>
            <a:r>
              <a:rPr lang="nl-NL" dirty="0"/>
              <a:t>” (versimpelde versie):</a:t>
            </a:r>
          </a:p>
          <a:p>
            <a:pPr marL="457200" indent="-457200">
              <a:buFont typeface="Arial" panose="020B0604020202020204" pitchFamily="34" charset="0"/>
              <a:buAutoNum type="arabicParenR"/>
            </a:pPr>
            <a:r>
              <a:rPr lang="nl-NL" dirty="0"/>
              <a:t>Het opstaan </a:t>
            </a:r>
          </a:p>
          <a:p>
            <a:pPr marL="1200150" lvl="1" indent="-457200">
              <a:buFont typeface="Arial" panose="020B0604020202020204" pitchFamily="34" charset="0"/>
              <a:buAutoNum type="arabicParenR"/>
            </a:pPr>
            <a:r>
              <a:rPr lang="nl-NL" dirty="0"/>
              <a:t>bed kantelt (bovenzijde wordt opgetild, door het laten vieren van een gevulde jerrycan))</a:t>
            </a:r>
          </a:p>
          <a:p>
            <a:pPr marL="1200150" lvl="1" indent="-457200">
              <a:buFont typeface="Arial" panose="020B0604020202020204" pitchFamily="34" charset="0"/>
              <a:buAutoNum type="arabicParenR"/>
            </a:pPr>
            <a:r>
              <a:rPr lang="nl-NL" dirty="0"/>
              <a:t>Joseph schuift onder uit bed</a:t>
            </a:r>
          </a:p>
          <a:p>
            <a:pPr marL="1200150" lvl="1" indent="-457200">
              <a:buFont typeface="Arial" panose="020B0604020202020204" pitchFamily="34" charset="0"/>
              <a:buAutoNum type="arabicParenR"/>
            </a:pPr>
            <a:r>
              <a:rPr lang="nl-NL" dirty="0"/>
              <a:t>Joseph gaat “door” (en zo in) zijn broek </a:t>
            </a:r>
          </a:p>
          <a:p>
            <a:pPr marL="1200150" lvl="1" indent="-457200">
              <a:buFont typeface="Arial" panose="020B0604020202020204" pitchFamily="34" charset="0"/>
              <a:buAutoNum type="arabicParenR"/>
            </a:pPr>
            <a:r>
              <a:rPr lang="nl-NL" dirty="0"/>
              <a:t>Joseph landt op de stoel die precies onder de opgehangen broek staat</a:t>
            </a:r>
          </a:p>
          <a:p>
            <a:pPr marL="457200" indent="-457200">
              <a:buAutoNum type="arabicParenR"/>
            </a:pPr>
            <a:r>
              <a:rPr lang="nl-NL" dirty="0"/>
              <a:t>Het aankleden </a:t>
            </a:r>
          </a:p>
          <a:p>
            <a:pPr marL="1200150" lvl="1" indent="-457200">
              <a:buAutoNum type="arabicParenR"/>
            </a:pPr>
            <a:r>
              <a:rPr lang="nl-NL" dirty="0"/>
              <a:t>Joseph steekt rechterarm uit, robotarm rechts trekt mouw erover</a:t>
            </a:r>
          </a:p>
          <a:p>
            <a:pPr marL="1200150" lvl="1" indent="-457200">
              <a:buAutoNum type="arabicParenR"/>
            </a:pPr>
            <a:r>
              <a:rPr lang="nl-NL" dirty="0"/>
              <a:t>Joseph steekt linkerarm uit, robotarm links trekt mouw erover</a:t>
            </a:r>
          </a:p>
          <a:p>
            <a:pPr marL="1200150" lvl="1" indent="-457200">
              <a:buAutoNum type="arabicParenR"/>
            </a:pPr>
            <a:r>
              <a:rPr lang="nl-NL" dirty="0"/>
              <a:t>Joseph steekt beide armen recht omhoog. Robotarm laat trui erover zakken</a:t>
            </a:r>
          </a:p>
          <a:p>
            <a:pPr marL="457200" indent="-457200">
              <a:buAutoNum type="arabicParenR"/>
            </a:pPr>
            <a:r>
              <a:rPr lang="nl-NL" dirty="0"/>
              <a:t>Het ontbijt</a:t>
            </a:r>
          </a:p>
          <a:p>
            <a:pPr marL="1200150" lvl="1" indent="-457200">
              <a:buAutoNum type="arabicParenR"/>
            </a:pPr>
            <a:r>
              <a:rPr lang="nl-NL" dirty="0"/>
              <a:t>Hond drukt op knop</a:t>
            </a:r>
          </a:p>
          <a:p>
            <a:pPr marL="1200150" lvl="1" indent="-457200">
              <a:buAutoNum type="arabicParenR"/>
            </a:pPr>
            <a:r>
              <a:rPr lang="nl-NL" dirty="0"/>
              <a:t>Lepel lanceert jam uit op richting Joseph</a:t>
            </a:r>
          </a:p>
          <a:p>
            <a:pPr marL="1200150" lvl="1" indent="-457200">
              <a:buAutoNum type="arabicParenR"/>
            </a:pPr>
            <a:r>
              <a:rPr lang="nl-NL" dirty="0"/>
              <a:t>Broodrooster is klaar en lanceert de geroosterde boterham</a:t>
            </a:r>
          </a:p>
          <a:p>
            <a:pPr marL="1200150" lvl="1" indent="-457200">
              <a:buAutoNum type="arabicParenR"/>
            </a:pPr>
            <a:r>
              <a:rPr lang="nl-NL" dirty="0"/>
              <a:t>Jam landt precies op het juiste moment op de gelanceerde geroosterde boterham</a:t>
            </a:r>
          </a:p>
          <a:p>
            <a:pPr marL="1200150" lvl="1" indent="-457200">
              <a:buAutoNum type="arabicParenR"/>
            </a:pPr>
            <a:r>
              <a:rPr lang="nl-NL" dirty="0"/>
              <a:t>Boterham met jam landt op bord.</a:t>
            </a:r>
          </a:p>
          <a:p>
            <a:r>
              <a:rPr lang="nl-NL" dirty="0"/>
              <a:t>Joseph eet de boterham op.</a:t>
            </a:r>
          </a:p>
        </p:txBody>
      </p:sp>
      <p:pic>
        <p:nvPicPr>
          <p:cNvPr id="5" name="Onlinemedia 4" title="Childhood dream ✅ Cracking job, Gromit @WallaceAndGromitOfficial @Aardman.Official">
            <a:hlinkClick r:id="" action="ppaction://media"/>
            <a:extLst>
              <a:ext uri="{FF2B5EF4-FFF2-40B4-BE49-F238E27FC236}">
                <a16:creationId xmlns:a16="http://schemas.microsoft.com/office/drawing/2014/main" id="{690601CC-0694-37CB-8B07-50C72E2DA2D0}"/>
              </a:ext>
            </a:extLst>
          </p:cNvPr>
          <p:cNvPicPr>
            <a:picLocks noRot="1" noChangeAspect="1"/>
          </p:cNvPicPr>
          <p:nvPr>
            <a:videoFile r:link="rId1"/>
          </p:nvPr>
        </p:nvPicPr>
        <p:blipFill>
          <a:blip r:embed="rId3"/>
          <a:stretch>
            <a:fillRect/>
          </a:stretch>
        </p:blipFill>
        <p:spPr>
          <a:xfrm>
            <a:off x="5546595" y="1608083"/>
            <a:ext cx="6445709" cy="3641834"/>
          </a:xfrm>
          <a:prstGeom prst="rect">
            <a:avLst/>
          </a:prstGeom>
        </p:spPr>
      </p:pic>
    </p:spTree>
    <p:extLst>
      <p:ext uri="{BB962C8B-B14F-4D97-AF65-F5344CB8AC3E}">
        <p14:creationId xmlns:p14="http://schemas.microsoft.com/office/powerpoint/2010/main" val="4964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505082"/>
            <a:ext cx="5055477" cy="4286118"/>
          </a:xfrm>
        </p:spPr>
        <p:txBody>
          <a:bodyPr>
            <a:normAutofit fontScale="70000" lnSpcReduction="20000"/>
          </a:bodyPr>
          <a:lstStyle/>
          <a:p>
            <a:r>
              <a:rPr lang="nl-NL" dirty="0"/>
              <a:t>Dat het niet makkelijk was om deze machine te bouwen, kun je zien in de lange (±10 minuten) video van Joseph. Hierin laat hij zien hoe hij de </a:t>
            </a:r>
            <a:r>
              <a:rPr lang="nl-NL" dirty="0" err="1"/>
              <a:t>Breakfastmachine</a:t>
            </a:r>
            <a:r>
              <a:rPr lang="nl-NL" dirty="0"/>
              <a:t> heeft gemaakt.</a:t>
            </a:r>
          </a:p>
          <a:p>
            <a:r>
              <a:rPr lang="nl-NL" dirty="0"/>
              <a:t>Je kunt hierin zien dat hij heel veel heeft moeten uitproberen en uittesten om alles te laten werken. Om het algoritme goed te laten werken moet hij steeds de foutjes oftewel de “bugs” eruit halen. Dit noem je “debuggen”.</a:t>
            </a:r>
          </a:p>
          <a:p>
            <a:r>
              <a:rPr lang="nl-NL" dirty="0"/>
              <a:t>Dat doe je net zolang je algoritme perfect is, want anders werkt het niet.</a:t>
            </a:r>
          </a:p>
          <a:p>
            <a:r>
              <a:rPr lang="nl-NL" dirty="0"/>
              <a:t>Best een moeilijke machine, voor een taakje wat voor ons mensen best makkelijk is…</a:t>
            </a:r>
          </a:p>
          <a:p>
            <a:endParaRPr lang="nl-NL" dirty="0"/>
          </a:p>
        </p:txBody>
      </p:sp>
      <p:pic>
        <p:nvPicPr>
          <p:cNvPr id="4" name="Onlinemedia 3" title="I made a Wallace &amp; Gromit contraption in real life! - Joseph's Machines">
            <a:hlinkClick r:id="" action="ppaction://media"/>
            <a:extLst>
              <a:ext uri="{FF2B5EF4-FFF2-40B4-BE49-F238E27FC236}">
                <a16:creationId xmlns:a16="http://schemas.microsoft.com/office/drawing/2014/main" id="{7CF38F18-8D86-DCE2-7901-636DD8CA387D}"/>
              </a:ext>
            </a:extLst>
          </p:cNvPr>
          <p:cNvPicPr>
            <a:picLocks noRot="1" noChangeAspect="1"/>
          </p:cNvPicPr>
          <p:nvPr>
            <a:videoFile r:link="rId1"/>
          </p:nvPr>
        </p:nvPicPr>
        <p:blipFill>
          <a:blip r:embed="rId3"/>
          <a:stretch>
            <a:fillRect/>
          </a:stretch>
        </p:blipFill>
        <p:spPr>
          <a:xfrm>
            <a:off x="5738650" y="1714500"/>
            <a:ext cx="6069012" cy="3429000"/>
          </a:xfrm>
          <a:prstGeom prst="rect">
            <a:avLst/>
          </a:prstGeom>
        </p:spPr>
      </p:pic>
    </p:spTree>
    <p:extLst>
      <p:ext uri="{BB962C8B-B14F-4D97-AF65-F5344CB8AC3E}">
        <p14:creationId xmlns:p14="http://schemas.microsoft.com/office/powerpoint/2010/main" val="402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zou het heel fijn vinden als een machine alles voor me deed.”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problemen en taken zijn op te lossen door machines/computers.”</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machine kan nooit een mens vervangen.”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1528</TotalTime>
  <Words>1318</Words>
  <Application>Microsoft Office PowerPoint</Application>
  <PresentationFormat>Breedbeeld</PresentationFormat>
  <Paragraphs>115</Paragraphs>
  <Slides>16</Slides>
  <Notes>10</Notes>
  <HiddenSlides>0</HiddenSlides>
  <MMClips>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19</cp:revision>
  <dcterms:created xsi:type="dcterms:W3CDTF">2025-03-13T12:26:38Z</dcterms:created>
  <dcterms:modified xsi:type="dcterms:W3CDTF">2025-05-09T09:08:37Z</dcterms:modified>
</cp:coreProperties>
</file>