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90" r:id="rId5"/>
    <p:sldId id="295" r:id="rId6"/>
    <p:sldId id="292" r:id="rId7"/>
    <p:sldId id="293" r:id="rId8"/>
    <p:sldId id="300" r:id="rId9"/>
    <p:sldId id="294" r:id="rId10"/>
    <p:sldId id="291" r:id="rId11"/>
    <p:sldId id="296" r:id="rId12"/>
    <p:sldId id="297" r:id="rId13"/>
    <p:sldId id="298" r:id="rId14"/>
    <p:sldId id="299" r:id="rId15"/>
    <p:sldId id="260" r:id="rId16"/>
    <p:sldId id="261" r:id="rId17"/>
    <p:sldId id="259" r:id="rId18"/>
    <p:sldId id="288" r:id="rId19"/>
    <p:sldId id="264" r:id="rId20"/>
    <p:sldId id="265" r:id="rId21"/>
    <p:sldId id="266" r:id="rId22"/>
    <p:sldId id="287"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7" d="100"/>
          <a:sy n="97" d="100"/>
        </p:scale>
        <p:origin x="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16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21</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22</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toriteitpersoonsgegevens.nl/actueel/ap-kom-nu-in-actie-als-je-niet-wil-dat-meta-ai-traint-met-jouw-data" TargetMode="External"/><Relationship Id="rId2" Type="http://schemas.openxmlformats.org/officeDocument/2006/relationships/slideLayout" Target="../slideLayouts/slideLayout9.xml"/><Relationship Id="rId1" Type="http://schemas.openxmlformats.org/officeDocument/2006/relationships/video" Target="https://www.youtube.com/embed/LjgtORzV4js?feature=oembed"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mediaenmaatschappij.nl/lesmaterialen/lesmaterialen/ikbenoffline-ganzenbord" TargetMode="External"/><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www.hoezomediawijs.nl/privacy/" TargetMode="External"/><Relationship Id="rId5" Type="http://schemas.openxmlformats.org/officeDocument/2006/relationships/hyperlink" Target="https://veiliginternetten.nl/?subjects=privacy" TargetMode="External"/><Relationship Id="rId4" Type="http://schemas.openxmlformats.org/officeDocument/2006/relationships/hyperlink" Target="https://www.seniorweb.nl/onderwerp/veiligheid-en-privacy" TargetMode="External"/><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nemokennislink.nl/publicaties/vooroordelen-van-ai-veroorzaken-we-zel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hartvannederland.nl/tech/ai/artikelen/meta-gaat-jouw-fotos-en-posts-gebruiken-voor-ai-zo-stop-je-dat"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730054" cy="2233914"/>
          </a:xfrm>
        </p:spPr>
        <p:txBody>
          <a:bodyPr/>
          <a:lstStyle/>
          <a:p>
            <a:r>
              <a:rPr lang="en-US" dirty="0"/>
              <a:t>Van </a:t>
            </a:r>
            <a:r>
              <a:rPr lang="en-US" dirty="0" err="1"/>
              <a:t>mij</a:t>
            </a:r>
            <a:r>
              <a:rPr lang="en-US" dirty="0"/>
              <a:t> (of </a:t>
            </a:r>
            <a:r>
              <a:rPr lang="en-US" dirty="0" err="1"/>
              <a:t>voor</a:t>
            </a:r>
            <a:r>
              <a:rPr lang="en-US" dirty="0"/>
              <a:t> AI)?</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19, 2025  - Groep 7/8 &amp; Klas 1/2 </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8AD4EAE-C385-4605-40B7-728200A8590D}"/>
              </a:ext>
            </a:extLst>
          </p:cNvPr>
          <p:cNvSpPr>
            <a:spLocks noGrp="1"/>
          </p:cNvSpPr>
          <p:nvPr>
            <p:ph type="body" sz="quarter" idx="11"/>
          </p:nvPr>
        </p:nvSpPr>
        <p:spPr/>
        <p:txBody>
          <a:bodyPr/>
          <a:lstStyle/>
          <a:p>
            <a:r>
              <a:rPr lang="nl-NL" dirty="0"/>
              <a:t>Hoe zit dat? AI trainen?</a:t>
            </a:r>
          </a:p>
        </p:txBody>
      </p:sp>
      <p:sp>
        <p:nvSpPr>
          <p:cNvPr id="3" name="Tijdelijke aanduiding voor tekst 2">
            <a:extLst>
              <a:ext uri="{FF2B5EF4-FFF2-40B4-BE49-F238E27FC236}">
                <a16:creationId xmlns:a16="http://schemas.microsoft.com/office/drawing/2014/main" id="{3614C0AF-3E81-D4EB-3BBC-0BD25260379F}"/>
              </a:ext>
            </a:extLst>
          </p:cNvPr>
          <p:cNvSpPr>
            <a:spLocks noGrp="1"/>
          </p:cNvSpPr>
          <p:nvPr>
            <p:ph type="body" sz="quarter" idx="12"/>
          </p:nvPr>
        </p:nvSpPr>
        <p:spPr>
          <a:xfrm>
            <a:off x="618177" y="1743069"/>
            <a:ext cx="4809338" cy="4297835"/>
          </a:xfrm>
        </p:spPr>
        <p:txBody>
          <a:bodyPr>
            <a:normAutofit fontScale="55000" lnSpcReduction="20000"/>
          </a:bodyPr>
          <a:lstStyle/>
          <a:p>
            <a:r>
              <a:rPr lang="nl-NL" dirty="0"/>
              <a:t>AI moet alles nog leren. Wat is een verkeerslicht, wat is een chihuahua, en is het een hond of een dr..? </a:t>
            </a:r>
          </a:p>
          <a:p>
            <a:r>
              <a:rPr lang="nl-NL" dirty="0"/>
              <a:t>Hoe werkt dat? Bekijk de video maar eens… </a:t>
            </a:r>
          </a:p>
          <a:p>
            <a:r>
              <a:rPr lang="nl-NL" dirty="0"/>
              <a:t>Het trainen van AI is daarom belangrijk. AI moet snel met (zo groot mogelijke) zekerheid kunnen bepalen wat iets is. Dat zorgt voor betere uitkomsten voor de gebruiker. </a:t>
            </a:r>
          </a:p>
          <a:p>
            <a:r>
              <a:rPr lang="nl-NL" dirty="0"/>
              <a:t>Hiervoor is het dus heel belangrijk om zoveel mogelijk data (foto’s, woorden, beschrijvingen) in te voeren om de AI te trainen. </a:t>
            </a:r>
          </a:p>
          <a:p>
            <a:r>
              <a:rPr lang="nl-NL" dirty="0"/>
              <a:t>Maar hoe kom je als maker van AI aan al die data? Daar is nu (en al langer) discussie over.</a:t>
            </a:r>
          </a:p>
          <a:p>
            <a:r>
              <a:rPr lang="nl-NL" dirty="0"/>
              <a:t>Want Meta wil </a:t>
            </a:r>
            <a:r>
              <a:rPr lang="nl-NL" i="1" u="sng" dirty="0"/>
              <a:t>jouw</a:t>
            </a:r>
            <a:r>
              <a:rPr lang="nl-NL" dirty="0"/>
              <a:t> data gaan gebruiken. </a:t>
            </a:r>
          </a:p>
          <a:p>
            <a:r>
              <a:rPr lang="nl-NL" dirty="0"/>
              <a:t>Wat als je dat niet wil? Kom dan in actie voor 27 mei(en de </a:t>
            </a:r>
            <a:r>
              <a:rPr lang="nl-NL" dirty="0">
                <a:hlinkClick r:id="rId3"/>
              </a:rPr>
              <a:t>Autoriteit Persoonsgegevens </a:t>
            </a:r>
            <a:r>
              <a:rPr lang="nl-NL" dirty="0"/>
              <a:t>raadt aan om actie te ondernemen)!</a:t>
            </a:r>
          </a:p>
        </p:txBody>
      </p:sp>
      <p:pic>
        <p:nvPicPr>
          <p:cNvPr id="4" name="Onlinemedia 3" title="Wat is AI?">
            <a:hlinkClick r:id="" action="ppaction://media"/>
            <a:extLst>
              <a:ext uri="{FF2B5EF4-FFF2-40B4-BE49-F238E27FC236}">
                <a16:creationId xmlns:a16="http://schemas.microsoft.com/office/drawing/2014/main" id="{901935F7-53C0-487A-600C-31D820D1A468}"/>
              </a:ext>
            </a:extLst>
          </p:cNvPr>
          <p:cNvPicPr>
            <a:picLocks noRot="1" noChangeAspect="1"/>
          </p:cNvPicPr>
          <p:nvPr>
            <a:videoFile r:link="rId1"/>
          </p:nvPr>
        </p:nvPicPr>
        <p:blipFill>
          <a:blip r:embed="rId4"/>
          <a:stretch>
            <a:fillRect/>
          </a:stretch>
        </p:blipFill>
        <p:spPr>
          <a:xfrm>
            <a:off x="5427515" y="2005828"/>
            <a:ext cx="6317950" cy="3569650"/>
          </a:xfrm>
          <a:prstGeom prst="rect">
            <a:avLst/>
          </a:prstGeom>
        </p:spPr>
      </p:pic>
    </p:spTree>
    <p:extLst>
      <p:ext uri="{BB962C8B-B14F-4D97-AF65-F5344CB8AC3E}">
        <p14:creationId xmlns:p14="http://schemas.microsoft.com/office/powerpoint/2010/main" val="28385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3F3471C-0A27-D544-0590-96A6597E1B16}"/>
              </a:ext>
            </a:extLst>
          </p:cNvPr>
          <p:cNvSpPr>
            <a:spLocks noGrp="1"/>
          </p:cNvSpPr>
          <p:nvPr>
            <p:ph type="body" sz="quarter" idx="15"/>
          </p:nvPr>
        </p:nvSpPr>
        <p:spPr/>
        <p:txBody>
          <a:bodyPr/>
          <a:lstStyle/>
          <a:p>
            <a:r>
              <a:rPr lang="nl-NL" dirty="0"/>
              <a:t>2) Check je instellingen</a:t>
            </a:r>
          </a:p>
        </p:txBody>
      </p:sp>
    </p:spTree>
    <p:extLst>
      <p:ext uri="{BB962C8B-B14F-4D97-AF65-F5344CB8AC3E}">
        <p14:creationId xmlns:p14="http://schemas.microsoft.com/office/powerpoint/2010/main" val="402145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741E2BB-7087-5E78-F843-B8524293BAAC}"/>
              </a:ext>
            </a:extLst>
          </p:cNvPr>
          <p:cNvSpPr>
            <a:spLocks noGrp="1"/>
          </p:cNvSpPr>
          <p:nvPr>
            <p:ph type="body" sz="quarter" idx="11"/>
          </p:nvPr>
        </p:nvSpPr>
        <p:spPr/>
        <p:txBody>
          <a:bodyPr>
            <a:normAutofit fontScale="92500"/>
          </a:bodyPr>
          <a:lstStyle/>
          <a:p>
            <a:r>
              <a:rPr lang="nl-NL" dirty="0"/>
              <a:t>Heb jij een Instagram en/of Facebook account? Zet die op privé!</a:t>
            </a:r>
          </a:p>
        </p:txBody>
      </p:sp>
      <p:sp>
        <p:nvSpPr>
          <p:cNvPr id="3" name="Tijdelijke aanduiding voor tekst 2">
            <a:extLst>
              <a:ext uri="{FF2B5EF4-FFF2-40B4-BE49-F238E27FC236}">
                <a16:creationId xmlns:a16="http://schemas.microsoft.com/office/drawing/2014/main" id="{489F10C2-B1C3-FDFD-C8AD-A7D8E393BE44}"/>
              </a:ext>
            </a:extLst>
          </p:cNvPr>
          <p:cNvSpPr>
            <a:spLocks noGrp="1"/>
          </p:cNvSpPr>
          <p:nvPr>
            <p:ph type="body" sz="quarter" idx="12"/>
          </p:nvPr>
        </p:nvSpPr>
        <p:spPr>
          <a:xfrm>
            <a:off x="609599" y="1385718"/>
            <a:ext cx="6053960" cy="5025592"/>
          </a:xfrm>
        </p:spPr>
        <p:txBody>
          <a:bodyPr>
            <a:normAutofit fontScale="40000" lnSpcReduction="20000"/>
          </a:bodyPr>
          <a:lstStyle/>
          <a:p>
            <a:r>
              <a:rPr lang="nl-NL" dirty="0"/>
              <a:t>Instagram:</a:t>
            </a:r>
          </a:p>
          <a:p>
            <a:pPr marL="457200" indent="-457200">
              <a:buFont typeface="+mj-lt"/>
              <a:buAutoNum type="arabicPeriod"/>
            </a:pPr>
            <a:r>
              <a:rPr lang="nl-NL" dirty="0"/>
              <a:t>Open de Instagram-app</a:t>
            </a:r>
          </a:p>
          <a:p>
            <a:pPr marL="457200" indent="-457200">
              <a:buFont typeface="+mj-lt"/>
              <a:buAutoNum type="arabicPeriod"/>
            </a:pPr>
            <a:r>
              <a:rPr lang="nl-NL" dirty="0"/>
              <a:t>Klik rechtsonder op je profielfoto</a:t>
            </a:r>
          </a:p>
          <a:p>
            <a:pPr marL="457200" indent="-457200">
              <a:buFont typeface="+mj-lt"/>
              <a:buAutoNum type="arabicPeriod"/>
            </a:pPr>
            <a:r>
              <a:rPr lang="nl-NL" dirty="0"/>
              <a:t>Selecteer vervolgens rechtsboven het hamburger-menu (3 horizontale streepjes)</a:t>
            </a:r>
          </a:p>
          <a:p>
            <a:pPr marL="457200" indent="-457200">
              <a:buFont typeface="+mj-lt"/>
              <a:buAutoNum type="arabicPeriod"/>
            </a:pPr>
            <a:r>
              <a:rPr lang="nl-NL" dirty="0"/>
              <a:t>Kijk bij “Account privacy” of daar Privé achter staat. Zo niet, klik er dan op en zet het schuifje naar privé. </a:t>
            </a:r>
          </a:p>
          <a:p>
            <a:r>
              <a:rPr lang="nl-NL" dirty="0"/>
              <a:t>Je kunt hier overigens nog veel meer privacy instellingen instellen. Kijk daar ook meteen eens naar.</a:t>
            </a:r>
          </a:p>
          <a:p>
            <a:endParaRPr lang="nl-NL" dirty="0"/>
          </a:p>
          <a:p>
            <a:r>
              <a:rPr lang="nl-NL" dirty="0"/>
              <a:t>Facebook:</a:t>
            </a:r>
          </a:p>
          <a:p>
            <a:pPr marL="457200" indent="-457200">
              <a:buFont typeface="+mj-lt"/>
              <a:buAutoNum type="arabicPeriod"/>
            </a:pPr>
            <a:r>
              <a:rPr lang="nl-NL" dirty="0"/>
              <a:t> Open de Facebook-app</a:t>
            </a:r>
          </a:p>
          <a:p>
            <a:pPr marL="457200" indent="-457200">
              <a:buFont typeface="+mj-lt"/>
              <a:buAutoNum type="arabicPeriod"/>
            </a:pPr>
            <a:r>
              <a:rPr lang="nl-NL" dirty="0"/>
              <a:t>Klik rechtsboven op het hamburger-menu</a:t>
            </a:r>
          </a:p>
          <a:p>
            <a:pPr marL="457200" indent="-457200">
              <a:buFont typeface="+mj-lt"/>
              <a:buAutoNum type="arabicPeriod"/>
            </a:pPr>
            <a:r>
              <a:rPr lang="nl-NL" dirty="0"/>
              <a:t>Klik onderaan op Instellingen en privacy</a:t>
            </a:r>
          </a:p>
          <a:p>
            <a:pPr marL="457200" indent="-457200">
              <a:buFont typeface="+mj-lt"/>
              <a:buAutoNum type="arabicPeriod"/>
            </a:pPr>
            <a:r>
              <a:rPr lang="nl-NL" dirty="0"/>
              <a:t>Kies vervolgens het tabblad Instellingen</a:t>
            </a:r>
          </a:p>
          <a:p>
            <a:pPr marL="457200" indent="-457200">
              <a:buFont typeface="+mj-lt"/>
              <a:buAutoNum type="arabicPeriod"/>
            </a:pPr>
            <a:r>
              <a:rPr lang="nl-NL" dirty="0"/>
              <a:t>Scrol naar beneden tot je Privacy tegenkomt</a:t>
            </a:r>
          </a:p>
          <a:p>
            <a:pPr marL="457200" indent="-457200">
              <a:buFont typeface="+mj-lt"/>
              <a:buAutoNum type="arabicPeriod"/>
            </a:pPr>
            <a:r>
              <a:rPr lang="nl-NL" dirty="0"/>
              <a:t>Klik vervolgens op Privacy instellingen</a:t>
            </a:r>
          </a:p>
          <a:p>
            <a:pPr marL="457200" indent="-457200">
              <a:buFont typeface="+mj-lt"/>
              <a:buAutoNum type="arabicPeriod"/>
            </a:pPr>
            <a:endParaRPr lang="nl-NL" dirty="0"/>
          </a:p>
          <a:p>
            <a:r>
              <a:rPr lang="nl-NL" dirty="0"/>
              <a:t>Je kunt hier alle privacy instellingen instellen. Kijk meteen eens naar wie jouw vriendenlijst kan zien bijvoorbeeld.</a:t>
            </a:r>
          </a:p>
          <a:p>
            <a:endParaRPr lang="nl-NL" dirty="0"/>
          </a:p>
          <a:p>
            <a:endParaRPr lang="nl-NL" dirty="0"/>
          </a:p>
        </p:txBody>
      </p:sp>
      <p:pic>
        <p:nvPicPr>
          <p:cNvPr id="4" name="Afbeelding 3">
            <a:extLst>
              <a:ext uri="{FF2B5EF4-FFF2-40B4-BE49-F238E27FC236}">
                <a16:creationId xmlns:a16="http://schemas.microsoft.com/office/drawing/2014/main" id="{58868FFE-2843-A95A-C8CE-67AA1C6A5EA1}"/>
              </a:ext>
            </a:extLst>
          </p:cNvPr>
          <p:cNvPicPr>
            <a:picLocks noChangeAspect="1"/>
          </p:cNvPicPr>
          <p:nvPr/>
        </p:nvPicPr>
        <p:blipFill>
          <a:blip r:embed="rId2"/>
          <a:stretch>
            <a:fillRect/>
          </a:stretch>
        </p:blipFill>
        <p:spPr>
          <a:xfrm>
            <a:off x="6815957" y="2295903"/>
            <a:ext cx="4419663" cy="3053864"/>
          </a:xfrm>
          <a:prstGeom prst="rect">
            <a:avLst/>
          </a:prstGeom>
        </p:spPr>
      </p:pic>
      <p:sp>
        <p:nvSpPr>
          <p:cNvPr id="5" name="Ovaal 4">
            <a:extLst>
              <a:ext uri="{FF2B5EF4-FFF2-40B4-BE49-F238E27FC236}">
                <a16:creationId xmlns:a16="http://schemas.microsoft.com/office/drawing/2014/main" id="{3437A93D-94E0-22A1-24B9-E063D9CC67AD}"/>
              </a:ext>
            </a:extLst>
          </p:cNvPr>
          <p:cNvSpPr/>
          <p:nvPr/>
        </p:nvSpPr>
        <p:spPr>
          <a:xfrm>
            <a:off x="10174044" y="2837793"/>
            <a:ext cx="956442" cy="357352"/>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286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B75E4-9152-48AC-2C36-34F78569D84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9A57EA0-FDC5-8B98-91F2-E2426B36D64D}"/>
              </a:ext>
            </a:extLst>
          </p:cNvPr>
          <p:cNvSpPr>
            <a:spLocks noGrp="1"/>
          </p:cNvSpPr>
          <p:nvPr>
            <p:ph type="body" sz="quarter" idx="15"/>
          </p:nvPr>
        </p:nvSpPr>
        <p:spPr/>
        <p:txBody>
          <a:bodyPr/>
          <a:lstStyle/>
          <a:p>
            <a:r>
              <a:rPr lang="nl-NL" dirty="0"/>
              <a:t>3) Maak bezwaar!</a:t>
            </a:r>
          </a:p>
        </p:txBody>
      </p:sp>
    </p:spTree>
    <p:extLst>
      <p:ext uri="{BB962C8B-B14F-4D97-AF65-F5344CB8AC3E}">
        <p14:creationId xmlns:p14="http://schemas.microsoft.com/office/powerpoint/2010/main" val="308241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8212-FF2E-81F9-2C23-6B2685565BD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96712ED-8CF3-4B03-904E-F35B005E83D1}"/>
              </a:ext>
            </a:extLst>
          </p:cNvPr>
          <p:cNvSpPr>
            <a:spLocks noGrp="1"/>
          </p:cNvSpPr>
          <p:nvPr>
            <p:ph type="body" sz="quarter" idx="11"/>
          </p:nvPr>
        </p:nvSpPr>
        <p:spPr/>
        <p:txBody>
          <a:bodyPr>
            <a:normAutofit fontScale="92500"/>
          </a:bodyPr>
          <a:lstStyle/>
          <a:p>
            <a:r>
              <a:rPr lang="nl-NL" dirty="0"/>
              <a:t>Heb jij een Instagram en/of Facebook account? Maak bezwaar!</a:t>
            </a:r>
          </a:p>
        </p:txBody>
      </p:sp>
      <p:sp>
        <p:nvSpPr>
          <p:cNvPr id="3" name="Tijdelijke aanduiding voor tekst 2">
            <a:extLst>
              <a:ext uri="{FF2B5EF4-FFF2-40B4-BE49-F238E27FC236}">
                <a16:creationId xmlns:a16="http://schemas.microsoft.com/office/drawing/2014/main" id="{09F8FF66-7E7E-5EE6-C40C-E218B54A9444}"/>
              </a:ext>
            </a:extLst>
          </p:cNvPr>
          <p:cNvSpPr>
            <a:spLocks noGrp="1"/>
          </p:cNvSpPr>
          <p:nvPr>
            <p:ph type="body" sz="quarter" idx="12"/>
          </p:nvPr>
        </p:nvSpPr>
        <p:spPr>
          <a:xfrm>
            <a:off x="609600" y="1385718"/>
            <a:ext cx="5123440" cy="5025592"/>
          </a:xfrm>
        </p:spPr>
        <p:txBody>
          <a:bodyPr>
            <a:normAutofit fontScale="55000" lnSpcReduction="20000"/>
          </a:bodyPr>
          <a:lstStyle/>
          <a:p>
            <a:r>
              <a:rPr lang="nl-NL" dirty="0"/>
              <a:t>Meta hanteert het “wie zwijgt, stemt toe”-principe. Of dit mag, wordt nog onderzocht, maar jij kun al iets doen. Namelijk bezwaar maken.</a:t>
            </a:r>
          </a:p>
          <a:p>
            <a:r>
              <a:rPr lang="nl-NL" dirty="0"/>
              <a:t>Dit doe je als volgt:</a:t>
            </a:r>
          </a:p>
          <a:p>
            <a:pPr marL="457200" indent="-457200">
              <a:buFont typeface="+mj-lt"/>
              <a:buAutoNum type="arabicPeriod"/>
            </a:pPr>
            <a:r>
              <a:rPr lang="nl-NL" dirty="0"/>
              <a:t>Je gaat naar Instellingen van een van de twee apps of websites.</a:t>
            </a:r>
          </a:p>
          <a:p>
            <a:pPr marL="457200" indent="-457200">
              <a:buFont typeface="+mj-lt"/>
              <a:buAutoNum type="arabicPeriod"/>
            </a:pPr>
            <a:r>
              <a:rPr lang="nl-NL" dirty="0"/>
              <a:t>Klik vervolgens op </a:t>
            </a:r>
            <a:r>
              <a:rPr lang="nl-NL" dirty="0" err="1"/>
              <a:t>Privacycentrum</a:t>
            </a:r>
            <a:r>
              <a:rPr lang="nl-NL" dirty="0"/>
              <a:t>.</a:t>
            </a:r>
          </a:p>
          <a:p>
            <a:pPr marL="457200" indent="-457200">
              <a:buFont typeface="+mj-lt"/>
              <a:buAutoNum type="arabicPeriod"/>
            </a:pPr>
            <a:r>
              <a:rPr lang="nl-NL" dirty="0"/>
              <a:t>Bovenin zie je een melding die begint met "We werken altijd aan verbeteringen voor AI bij Meta". In die tekst kan je klikken op de blauwe woorden 'bezwaar te maken'.</a:t>
            </a:r>
          </a:p>
          <a:p>
            <a:pPr marL="457200" indent="-457200">
              <a:buFont typeface="+mj-lt"/>
              <a:buAutoNum type="arabicPeriod"/>
            </a:pPr>
            <a:r>
              <a:rPr lang="nl-NL" dirty="0"/>
              <a:t>Lees de informatie, voer als dat nog niet is gedaan je emailadres in en geef eventueel ook aan waarom je bezwaar maakt. Klik vervolgens op de blauwe knop 'Verzenden'.</a:t>
            </a:r>
          </a:p>
          <a:p>
            <a:pPr marL="457200" indent="-457200">
              <a:buFont typeface="+mj-lt"/>
              <a:buAutoNum type="arabicPeriod"/>
            </a:pPr>
            <a:r>
              <a:rPr lang="nl-NL" dirty="0"/>
              <a:t>Vervolgens ontvang je een e-mail met een bevestiging van Meta dat je bezwaarschrift is ontvangen.</a:t>
            </a:r>
          </a:p>
          <a:p>
            <a:r>
              <a:rPr lang="nl-NL" dirty="0"/>
              <a:t>Heb je een Facebook en een Instagram account en zijn deze gekoppeld? Dan hoef je maar 1 keer bezwaar te maken, dit geldt dan voor beide platforms.</a:t>
            </a:r>
          </a:p>
        </p:txBody>
      </p:sp>
      <p:pic>
        <p:nvPicPr>
          <p:cNvPr id="7" name="Afbeelding 6">
            <a:extLst>
              <a:ext uri="{FF2B5EF4-FFF2-40B4-BE49-F238E27FC236}">
                <a16:creationId xmlns:a16="http://schemas.microsoft.com/office/drawing/2014/main" id="{AAA3EA89-7F85-90C1-192D-78B92B1A52CB}"/>
              </a:ext>
            </a:extLst>
          </p:cNvPr>
          <p:cNvPicPr>
            <a:picLocks noChangeAspect="1"/>
          </p:cNvPicPr>
          <p:nvPr/>
        </p:nvPicPr>
        <p:blipFill>
          <a:blip r:embed="rId2"/>
          <a:stretch>
            <a:fillRect/>
          </a:stretch>
        </p:blipFill>
        <p:spPr>
          <a:xfrm>
            <a:off x="5733039" y="2344942"/>
            <a:ext cx="6337401" cy="2754182"/>
          </a:xfrm>
          <a:prstGeom prst="rect">
            <a:avLst/>
          </a:prstGeom>
        </p:spPr>
      </p:pic>
      <p:sp>
        <p:nvSpPr>
          <p:cNvPr id="8" name="Ovaal 7">
            <a:extLst>
              <a:ext uri="{FF2B5EF4-FFF2-40B4-BE49-F238E27FC236}">
                <a16:creationId xmlns:a16="http://schemas.microsoft.com/office/drawing/2014/main" id="{3A2D73F3-2399-487D-A92D-F8AB60605058}"/>
              </a:ext>
            </a:extLst>
          </p:cNvPr>
          <p:cNvSpPr/>
          <p:nvPr/>
        </p:nvSpPr>
        <p:spPr>
          <a:xfrm>
            <a:off x="8901739" y="3719838"/>
            <a:ext cx="956442" cy="357352"/>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5618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“Wat ik online zet is van mij. Dat mag dat platform niet zomaar gebruiken.”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voor iedereen beter als alle data op internet gebruikt kan worden voor het trainen van AI.”</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“Facebook en Instagram data gebruiken voor het trainen van AI zorgt voor meer diversiteit en minder vooroordelen in de uitkomsten van generatieve AI.”</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7414778" cy="4230329"/>
          </a:xfrm>
        </p:spPr>
        <p:txBody>
          <a:bodyPr>
            <a:normAutofit fontScale="77500" lnSpcReduction="20000"/>
          </a:bodyPr>
          <a:lstStyle/>
          <a:p>
            <a:r>
              <a:rPr lang="nl-NL" dirty="0">
                <a:solidFill>
                  <a:schemeClr val="bg1"/>
                </a:solidFill>
              </a:rPr>
              <a:t>Privacy en wat er met onze data gebeurt zijn lastige onderwerpen. Hoe kun je mensen daarmee helpen?  Je maakt een informatieve gesprekstarter.</a:t>
            </a:r>
          </a:p>
          <a:p>
            <a:pPr marL="457200" indent="-457200">
              <a:buAutoNum type="arabicParenR"/>
            </a:pPr>
            <a:r>
              <a:rPr lang="nl-NL" dirty="0">
                <a:solidFill>
                  <a:schemeClr val="bg1"/>
                </a:solidFill>
              </a:rPr>
              <a:t>Kies een doelgroep (Bijvoorbeeld: 65+, LVB-jongeren, leerlingen in groep 6)</a:t>
            </a:r>
          </a:p>
          <a:p>
            <a:pPr marL="457200" indent="-457200">
              <a:buAutoNum type="arabicParenR"/>
            </a:pPr>
            <a:r>
              <a:rPr lang="nl-NL" dirty="0">
                <a:solidFill>
                  <a:schemeClr val="bg1"/>
                </a:solidFill>
              </a:rPr>
              <a:t>Maak een gesprekstarter in een creatieve vorm (bijvoorbeeld: een </a:t>
            </a:r>
            <a:r>
              <a:rPr lang="nl-NL" dirty="0">
                <a:solidFill>
                  <a:schemeClr val="bg2"/>
                </a:solidFill>
                <a:hlinkClick r:id="rId3">
                  <a:extLst>
                    <a:ext uri="{A12FA001-AC4F-418D-AE19-62706E023703}">
                      <ahyp:hlinkClr xmlns:ahyp="http://schemas.microsoft.com/office/drawing/2018/hyperlinkcolor" val="tx"/>
                    </a:ext>
                  </a:extLst>
                </a:hlinkClick>
              </a:rPr>
              <a:t>ganzenbordspel</a:t>
            </a:r>
            <a:r>
              <a:rPr lang="nl-NL" dirty="0">
                <a:solidFill>
                  <a:schemeClr val="bg1"/>
                </a:solidFill>
              </a:rPr>
              <a:t>, een poster met een prikkelend gedicht, een ansichtkaart) </a:t>
            </a:r>
          </a:p>
          <a:p>
            <a:pPr marL="457200" indent="-457200">
              <a:buAutoNum type="arabicParenR"/>
            </a:pPr>
            <a:r>
              <a:rPr lang="nl-NL" dirty="0">
                <a:solidFill>
                  <a:schemeClr val="bg1"/>
                </a:solidFill>
              </a:rPr>
              <a:t>Neem in je gespreksstarter al tips op (verwijs bijvoorbeeld naar </a:t>
            </a:r>
            <a:r>
              <a:rPr lang="nl-NL" dirty="0">
                <a:solidFill>
                  <a:schemeClr val="bg2"/>
                </a:solidFill>
                <a:hlinkClick r:id="rId4">
                  <a:extLst>
                    <a:ext uri="{A12FA001-AC4F-418D-AE19-62706E023703}">
                      <ahyp:hlinkClr xmlns:ahyp="http://schemas.microsoft.com/office/drawing/2018/hyperlinkcolor" val="tx"/>
                    </a:ext>
                  </a:extLst>
                </a:hlinkClick>
              </a:rPr>
              <a:t>seniorweb.nl, </a:t>
            </a:r>
            <a:r>
              <a:rPr lang="nl-NL" dirty="0">
                <a:solidFill>
                  <a:schemeClr val="bg2"/>
                </a:solidFill>
                <a:hlinkClick r:id="rId5">
                  <a:extLst>
                    <a:ext uri="{A12FA001-AC4F-418D-AE19-62706E023703}">
                      <ahyp:hlinkClr xmlns:ahyp="http://schemas.microsoft.com/office/drawing/2018/hyperlinkcolor" val="tx"/>
                    </a:ext>
                  </a:extLst>
                </a:hlinkClick>
              </a:rPr>
              <a:t>veiliginternetten.nl </a:t>
            </a:r>
            <a:r>
              <a:rPr lang="nl-NL" dirty="0">
                <a:solidFill>
                  <a:schemeClr val="bg1"/>
                </a:solidFill>
              </a:rPr>
              <a:t>en/of </a:t>
            </a:r>
            <a:r>
              <a:rPr lang="nl-NL" dirty="0">
                <a:solidFill>
                  <a:schemeClr val="bg2"/>
                </a:solidFill>
                <a:hlinkClick r:id="rId6">
                  <a:extLst>
                    <a:ext uri="{A12FA001-AC4F-418D-AE19-62706E023703}">
                      <ahyp:hlinkClr xmlns:ahyp="http://schemas.microsoft.com/office/drawing/2018/hyperlinkcolor" val="tx"/>
                    </a:ext>
                  </a:extLst>
                </a:hlinkClick>
              </a:rPr>
              <a:t>hoezomeddiawijs.nl</a:t>
            </a:r>
            <a:r>
              <a:rPr lang="nl-NL" dirty="0">
                <a:solidFill>
                  <a:schemeClr val="bg1"/>
                </a:solidFill>
              </a:rPr>
              <a:t>)</a:t>
            </a:r>
          </a:p>
          <a:p>
            <a:pPr marL="457200" indent="-457200">
              <a:buAutoNum type="arabicParenR"/>
            </a:pPr>
            <a:r>
              <a:rPr lang="nl-NL" dirty="0">
                <a:solidFill>
                  <a:schemeClr val="bg1"/>
                </a:solidFill>
              </a:rPr>
              <a:t>Maak het leuk…</a:t>
            </a:r>
            <a:endParaRPr lang="nl-NL" dirty="0">
              <a:solidFill>
                <a:schemeClr val="bg2"/>
              </a:solidFill>
            </a:endParaRPr>
          </a:p>
        </p:txBody>
      </p:sp>
      <p:sp>
        <p:nvSpPr>
          <p:cNvPr id="8" name="Gedachtewolkje: wolk 7" descr="Twee personen met spraakballonnen">
            <a:extLst>
              <a:ext uri="{FF2B5EF4-FFF2-40B4-BE49-F238E27FC236}">
                <a16:creationId xmlns:a16="http://schemas.microsoft.com/office/drawing/2014/main" id="{06F2FE66-B20F-8C3F-FDEF-88CE8359B6C0}"/>
              </a:ext>
            </a:extLst>
          </p:cNvPr>
          <p:cNvSpPr/>
          <p:nvPr/>
        </p:nvSpPr>
        <p:spPr>
          <a:xfrm rot="21328785">
            <a:off x="8453584" y="263725"/>
            <a:ext cx="2963917" cy="1807779"/>
          </a:xfrm>
          <a:prstGeom prst="cloudCallout">
            <a:avLst>
              <a:gd name="adj1" fmla="val 1336"/>
              <a:gd name="adj2" fmla="val 60124"/>
            </a:avLst>
          </a:prstGeom>
          <a:blipFill dpi="0" rotWithShape="1">
            <a:blip r:embed="rId7">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descr="Man silhouet">
            <a:extLst>
              <a:ext uri="{FF2B5EF4-FFF2-40B4-BE49-F238E27FC236}">
                <a16:creationId xmlns:a16="http://schemas.microsoft.com/office/drawing/2014/main" id="{D149DB9A-22D0-A9B1-1474-BD69709942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23235" y="2060028"/>
            <a:ext cx="4968765" cy="4968765"/>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233051" cy="3569650"/>
          </a:xfrm>
        </p:spPr>
        <p:txBody>
          <a:bodyPr>
            <a:normAutofit/>
          </a:bodyPr>
          <a:lstStyle/>
          <a:p>
            <a:r>
              <a:rPr lang="nl-NL" dirty="0">
                <a:solidFill>
                  <a:schemeClr val="bg1"/>
                </a:solidFill>
              </a:rPr>
              <a:t>Presenteer je gespreksstarter!</a:t>
            </a:r>
          </a:p>
          <a:p>
            <a:r>
              <a:rPr lang="nl-NL" dirty="0">
                <a:solidFill>
                  <a:schemeClr val="bg1"/>
                </a:solidFill>
              </a:rPr>
              <a:t>Past het bij de gekozen doelgroep?</a:t>
            </a:r>
          </a:p>
          <a:p>
            <a:r>
              <a:rPr lang="nl-NL" dirty="0">
                <a:solidFill>
                  <a:schemeClr val="bg1"/>
                </a:solidFill>
              </a:rPr>
              <a:t>Staan er goede tips in?</a:t>
            </a:r>
          </a:p>
        </p:txBody>
      </p:sp>
    </p:spTree>
    <p:extLst>
      <p:ext uri="{BB962C8B-B14F-4D97-AF65-F5344CB8AC3E}">
        <p14:creationId xmlns:p14="http://schemas.microsoft.com/office/powerpoint/2010/main" val="70159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3" name="Tijdelijke aanduiding voor tekst 2">
            <a:extLst>
              <a:ext uri="{FF2B5EF4-FFF2-40B4-BE49-F238E27FC236}">
                <a16:creationId xmlns:a16="http://schemas.microsoft.com/office/drawing/2014/main" id="{BDE58C01-AFD5-A42E-A010-4654DBD28B56}"/>
              </a:ext>
            </a:extLst>
          </p:cNvPr>
          <p:cNvSpPr>
            <a:spLocks noGrp="1"/>
          </p:cNvSpPr>
          <p:nvPr>
            <p:ph type="body" sz="quarter" idx="12"/>
          </p:nvPr>
        </p:nvSpPr>
        <p:spPr>
          <a:xfrm>
            <a:off x="609599" y="1379275"/>
            <a:ext cx="11026902" cy="4661630"/>
          </a:xfrm>
        </p:spPr>
        <p:txBody>
          <a:bodyPr>
            <a:normAutofit fontScale="77500" lnSpcReduction="20000"/>
          </a:bodyPr>
          <a:lstStyle/>
          <a:p>
            <a:r>
              <a:rPr lang="nl-NL" dirty="0"/>
              <a:t>Hoi allemaal!</a:t>
            </a:r>
          </a:p>
          <a:p>
            <a:r>
              <a:rPr lang="nl-NL" dirty="0"/>
              <a:t>Wat een lekkere vakantie was dat, zeg! Heerlijk weer en ik heb echt superveel leuke dingen gedaan. Koningsdag gevierd, nog een paar nachtjes naar de camping geweest en lekker met vriendinnen gaan zwemmen. Heel veel leuke foto’s met elkaar gemaakt! Die appen we dan naar elkaar om uit te wisselen en te delen, maar nu hoorde ik deze week wel iets waar ik wat van schrok. </a:t>
            </a:r>
          </a:p>
          <a:p>
            <a:r>
              <a:rPr lang="nl-NL" dirty="0"/>
              <a:t>Meta (je weet wel, van Facebook, WhatsApp en Insta) gaat onze foto’s en berichten gebruiken om hun AI te trainen? </a:t>
            </a:r>
          </a:p>
          <a:p>
            <a:r>
              <a:rPr lang="nl-NL" dirty="0"/>
              <a:t>Dus als ik een foto op Insta zet of via Whatsapp deel, dan mogen zij die zomaar gebruiken? Daar schrok ik wel even van. Moet ik daar niet eerst toestemming voor geven ofzo? Het zijn toch mijn foto’s en berichten? Ik wil helemaal niet dat zij daar iets mee kunnen. Ik deel die foto’s met vriendinnen en verder mag niemand die zien. Ik bepaal zelf wel wat ik aan wie laat zien. Ik ga eerst mijn </a:t>
            </a:r>
            <a:r>
              <a:rPr lang="nl-NL" dirty="0" err="1"/>
              <a:t>privacyinstellingen</a:t>
            </a:r>
            <a:r>
              <a:rPr lang="nl-NL" dirty="0"/>
              <a:t> checken nu! Doei!</a:t>
            </a:r>
          </a:p>
          <a:p>
            <a:r>
              <a:rPr lang="nl-NL" dirty="0"/>
              <a:t>Melle</a:t>
            </a:r>
          </a:p>
          <a:p>
            <a:endParaRPr lang="nl-NL" dirty="0"/>
          </a:p>
        </p:txBody>
      </p:sp>
      <p:sp>
        <p:nvSpPr>
          <p:cNvPr id="4" name="Traan 3">
            <a:extLst>
              <a:ext uri="{FF2B5EF4-FFF2-40B4-BE49-F238E27FC236}">
                <a16:creationId xmlns:a16="http://schemas.microsoft.com/office/drawing/2014/main" id="{01BE7972-BB07-155A-6B0A-543DCE4706EC}"/>
              </a:ext>
            </a:extLst>
          </p:cNvPr>
          <p:cNvSpPr/>
          <p:nvPr/>
        </p:nvSpPr>
        <p:spPr>
          <a:xfrm>
            <a:off x="10258097" y="115614"/>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AI en vooroordelen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18177" y="1743070"/>
            <a:ext cx="7558488" cy="3569650"/>
          </a:xfrm>
        </p:spPr>
        <p:txBody>
          <a:bodyPr>
            <a:normAutofit fontScale="85000" lnSpcReduction="20000"/>
          </a:bodyPr>
          <a:lstStyle/>
          <a:p>
            <a:r>
              <a:rPr lang="nl-NL" dirty="0"/>
              <a:t>Als AI op eenzijdige informatie wordt getraind, zullen de uitkomsten ook eenzijdig zijn. Zeker in de vroegere fases van Generatieve AI zijn hier veel voorbeelden van geweest. Vroeg je om een afbeelding van een dokter, kreeg je meestal een afbeelding van een mannelijke arts. Het gezicht van een zwarte vrouw wordt door </a:t>
            </a:r>
            <a:r>
              <a:rPr lang="nl-NL" dirty="0" err="1"/>
              <a:t>beeldherkennigssoftware</a:t>
            </a:r>
            <a:r>
              <a:rPr lang="nl-NL" dirty="0"/>
              <a:t> minder goed herkent dan dat van een witte man. (Bron: </a:t>
            </a:r>
            <a:r>
              <a:rPr lang="nl-NL" dirty="0">
                <a:solidFill>
                  <a:schemeClr val="bg2"/>
                </a:solidFill>
                <a:hlinkClick r:id="rId3">
                  <a:extLst>
                    <a:ext uri="{A12FA001-AC4F-418D-AE19-62706E023703}">
                      <ahyp:hlinkClr xmlns:ahyp="http://schemas.microsoft.com/office/drawing/2018/hyperlinkcolor" val="tx"/>
                    </a:ext>
                  </a:extLst>
                </a:hlinkClick>
              </a:rPr>
              <a:t>Nemo Kennislink</a:t>
            </a:r>
            <a:r>
              <a:rPr lang="nl-NL" dirty="0"/>
              <a:t>)</a:t>
            </a:r>
          </a:p>
          <a:p>
            <a:r>
              <a:rPr lang="nl-NL" dirty="0"/>
              <a:t>Daarom is het van belang om AI op zoveel mogelijk diverse data te trainen en onszelf er bewust van te zijn dat AI en de algoritmes vooroordelen kunnen bevatten. </a:t>
            </a:r>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Bespreek het voorbeeld.</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18177" y="1743070"/>
            <a:ext cx="4710568" cy="3569650"/>
          </a:xfrm>
        </p:spPr>
        <p:txBody>
          <a:bodyPr>
            <a:normAutofit fontScale="85000" lnSpcReduction="10000"/>
          </a:bodyPr>
          <a:lstStyle/>
          <a:p>
            <a:r>
              <a:rPr lang="nl-NL" dirty="0"/>
              <a:t>Hiernaast zie je een screenshot van Co-Pilot. De ingevoerde prompt (opdracht) was: “Maak een afbeelding van een Nederlander in een Nederlandse omgeving.”</a:t>
            </a:r>
          </a:p>
          <a:p>
            <a:r>
              <a:rPr lang="nl-NL" dirty="0"/>
              <a:t>Wat valt je op? Zijn er vooroordelen? Is het realistisch? Ligt het aan de prompt of aan Co-Pilot? Hoe zou het anders/beter kunnen?</a:t>
            </a:r>
          </a:p>
        </p:txBody>
      </p:sp>
      <p:pic>
        <p:nvPicPr>
          <p:cNvPr id="8" name="Afbeelding 7">
            <a:extLst>
              <a:ext uri="{FF2B5EF4-FFF2-40B4-BE49-F238E27FC236}">
                <a16:creationId xmlns:a16="http://schemas.microsoft.com/office/drawing/2014/main" id="{D37F2101-3C59-C259-F27A-A9F907A68427}"/>
              </a:ext>
            </a:extLst>
          </p:cNvPr>
          <p:cNvPicPr>
            <a:picLocks noChangeAspect="1"/>
          </p:cNvPicPr>
          <p:nvPr/>
        </p:nvPicPr>
        <p:blipFill>
          <a:blip r:embed="rId3"/>
          <a:stretch>
            <a:fillRect/>
          </a:stretch>
        </p:blipFill>
        <p:spPr>
          <a:xfrm>
            <a:off x="6383648" y="246734"/>
            <a:ext cx="4978749" cy="5065986"/>
          </a:xfrm>
          <a:prstGeom prst="rect">
            <a:avLst/>
          </a:prstGeom>
        </p:spPr>
      </p:pic>
    </p:spTree>
    <p:extLst>
      <p:ext uri="{BB962C8B-B14F-4D97-AF65-F5344CB8AC3E}">
        <p14:creationId xmlns:p14="http://schemas.microsoft.com/office/powerpoint/2010/main" val="42517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065987" cy="4563137"/>
          </a:xfrm>
        </p:spPr>
        <p:txBody>
          <a:bodyPr>
            <a:normAutofit fontScale="55000" lnSpcReduction="20000"/>
          </a:bodyPr>
          <a:lstStyle/>
          <a:p>
            <a:r>
              <a:rPr lang="nl-NL" dirty="0"/>
              <a:t>Van </a:t>
            </a:r>
            <a:r>
              <a:rPr lang="nl-NL" dirty="0">
                <a:hlinkClick r:id="rId3"/>
              </a:rPr>
              <a:t>hartvannederland.nl</a:t>
            </a:r>
            <a:r>
              <a:rPr lang="nl-NL" dirty="0"/>
              <a:t>:</a:t>
            </a:r>
          </a:p>
          <a:p>
            <a:r>
              <a:rPr lang="nl-NL" dirty="0"/>
              <a:t>“Meta, het bedrijf achter Facebook en Instagram, gaat vanaf 27 mei opnieuw openbare </a:t>
            </a:r>
            <a:r>
              <a:rPr lang="nl-NL" dirty="0" err="1"/>
              <a:t>posts</a:t>
            </a:r>
            <a:r>
              <a:rPr lang="nl-NL" dirty="0"/>
              <a:t> en foto's van Europese gebruikers inzetten om zijn kunstmatige intelligentie slimmer te maken. Die content – zoals reacties, foto’s en berichten die voor iedereen zichtbaar zijn – wordt gebruikt om AI beter te laten begrijpen hoe Europeanen communiceren. Veel mensen vragen zich af: kan ik dat nog tegenhouden?”</a:t>
            </a:r>
          </a:p>
          <a:p>
            <a:r>
              <a:rPr lang="nl-NL" dirty="0"/>
              <a:t>Ja, dat kan. Bovendien gaat het alleen om openbare data. Heb jij je account goed afgeschermd? Dan mag Meta jouw data niet gebruiken om AI te trainen. Ook je berichten via WhatsApp mogen hiervoor niet worden gebruikt. Reacties (op Instagram/Facebook) op openbare berichten wel.</a:t>
            </a:r>
          </a:p>
          <a:p>
            <a:r>
              <a:rPr lang="nl-NL" dirty="0"/>
              <a:t>Melle hoeft zich dus geen zorgen te maken over de via WhatsApp gedeelde foto’s, maar instellingen checken is wel een goed idee!</a:t>
            </a:r>
          </a:p>
        </p:txBody>
      </p:sp>
      <p:pic>
        <p:nvPicPr>
          <p:cNvPr id="4" name="Afbeelding 3">
            <a:extLst>
              <a:ext uri="{FF2B5EF4-FFF2-40B4-BE49-F238E27FC236}">
                <a16:creationId xmlns:a16="http://schemas.microsoft.com/office/drawing/2014/main" id="{B851C121-A6A9-C611-824F-DA80CB9C8818}"/>
              </a:ext>
            </a:extLst>
          </p:cNvPr>
          <p:cNvPicPr>
            <a:picLocks noChangeAspect="1"/>
          </p:cNvPicPr>
          <p:nvPr/>
        </p:nvPicPr>
        <p:blipFill>
          <a:blip r:embed="rId4"/>
          <a:stretch>
            <a:fillRect/>
          </a:stretch>
        </p:blipFill>
        <p:spPr>
          <a:xfrm>
            <a:off x="5539953" y="2042161"/>
            <a:ext cx="6232181" cy="2352648"/>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ijdelijke aanduiding voor afbeelding 20" descr="Afbeelding met tekenfilm, illustratie, clipart, tekening&#10;&#10;Door AI gegenereerde inhoud is mogelijk onjuist.">
            <a:extLst>
              <a:ext uri="{FF2B5EF4-FFF2-40B4-BE49-F238E27FC236}">
                <a16:creationId xmlns:a16="http://schemas.microsoft.com/office/drawing/2014/main" id="{2FBE5617-EF2F-1BD6-9EC3-7720531BA2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8" r="238"/>
          <a:stretch>
            <a:fillRect/>
          </a:stretch>
        </p:blipFill>
        <p:spPr/>
      </p:pic>
      <p:sp>
        <p:nvSpPr>
          <p:cNvPr id="3" name="Tijdelijke aanduiding voor tekst 2">
            <a:extLst>
              <a:ext uri="{FF2B5EF4-FFF2-40B4-BE49-F238E27FC236}">
                <a16:creationId xmlns:a16="http://schemas.microsoft.com/office/drawing/2014/main" id="{CDA11788-CE4B-6B06-726D-E3E6BB10F342}"/>
              </a:ext>
            </a:extLst>
          </p:cNvPr>
          <p:cNvSpPr>
            <a:spLocks noGrp="1"/>
          </p:cNvSpPr>
          <p:nvPr>
            <p:ph type="body"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BB5A805C-E494-47DA-AF02-CE71B7896B2E}"/>
              </a:ext>
            </a:extLst>
          </p:cNvPr>
          <p:cNvSpPr>
            <a:spLocks noGrp="1"/>
          </p:cNvSpPr>
          <p:nvPr>
            <p:ph type="body" sz="quarter" idx="14"/>
          </p:nvPr>
        </p:nvSpPr>
        <p:spPr/>
        <p:txBody>
          <a:bodyPr/>
          <a:lstStyle/>
          <a:p>
            <a:r>
              <a:rPr lang="nl-NL" dirty="0"/>
              <a:t>AI trainen? </a:t>
            </a:r>
          </a:p>
        </p:txBody>
      </p:sp>
      <p:sp>
        <p:nvSpPr>
          <p:cNvPr id="5" name="Tijdelijke aanduiding voor tekst 4">
            <a:extLst>
              <a:ext uri="{FF2B5EF4-FFF2-40B4-BE49-F238E27FC236}">
                <a16:creationId xmlns:a16="http://schemas.microsoft.com/office/drawing/2014/main" id="{64778674-696E-8832-D79C-DE152A87BBBD}"/>
              </a:ext>
            </a:extLst>
          </p:cNvPr>
          <p:cNvSpPr>
            <a:spLocks noGrp="1"/>
          </p:cNvSpPr>
          <p:nvPr>
            <p:ph type="body" sz="quarter" idx="15"/>
          </p:nvPr>
        </p:nvSpPr>
        <p:spPr>
          <a:xfrm>
            <a:off x="5012079" y="3457575"/>
            <a:ext cx="511493" cy="573405"/>
          </a:xfrm>
        </p:spPr>
        <p:txBody>
          <a:bodyPr/>
          <a:lstStyle/>
          <a:p>
            <a:endParaRPr lang="nl-NL"/>
          </a:p>
        </p:txBody>
      </p:sp>
      <p:sp>
        <p:nvSpPr>
          <p:cNvPr id="6" name="Tijdelijke aanduiding voor tekst 5">
            <a:extLst>
              <a:ext uri="{FF2B5EF4-FFF2-40B4-BE49-F238E27FC236}">
                <a16:creationId xmlns:a16="http://schemas.microsoft.com/office/drawing/2014/main" id="{57D1EADB-9DD4-95BB-CF22-FB05329AED45}"/>
              </a:ext>
            </a:extLst>
          </p:cNvPr>
          <p:cNvSpPr>
            <a:spLocks noGrp="1"/>
          </p:cNvSpPr>
          <p:nvPr>
            <p:ph type="body" sz="quarter" idx="16"/>
          </p:nvPr>
        </p:nvSpPr>
        <p:spPr>
          <a:xfrm>
            <a:off x="5655817" y="3544993"/>
            <a:ext cx="2624604" cy="398568"/>
          </a:xfrm>
        </p:spPr>
        <p:txBody>
          <a:bodyPr/>
          <a:lstStyle/>
          <a:p>
            <a:r>
              <a:rPr lang="nl-NL" dirty="0"/>
              <a:t>Check je instellingen</a:t>
            </a:r>
          </a:p>
        </p:txBody>
      </p:sp>
      <p:sp>
        <p:nvSpPr>
          <p:cNvPr id="7" name="Tijdelijke aanduiding voor tekst 6">
            <a:extLst>
              <a:ext uri="{FF2B5EF4-FFF2-40B4-BE49-F238E27FC236}">
                <a16:creationId xmlns:a16="http://schemas.microsoft.com/office/drawing/2014/main" id="{FC18793B-6A17-E461-8D79-9EFE006D881E}"/>
              </a:ext>
            </a:extLst>
          </p:cNvPr>
          <p:cNvSpPr>
            <a:spLocks noGrp="1"/>
          </p:cNvSpPr>
          <p:nvPr>
            <p:ph type="body" sz="quarter" idx="17"/>
          </p:nvPr>
        </p:nvSpPr>
        <p:spPr>
          <a:xfrm>
            <a:off x="5027293" y="4707651"/>
            <a:ext cx="511493" cy="573405"/>
          </a:xfrm>
        </p:spPr>
        <p:txBody>
          <a:bodyPr/>
          <a:lstStyle/>
          <a:p>
            <a:endParaRPr lang="nl-NL" dirty="0"/>
          </a:p>
        </p:txBody>
      </p:sp>
      <p:sp>
        <p:nvSpPr>
          <p:cNvPr id="8" name="Tijdelijke aanduiding voor tekst 7">
            <a:extLst>
              <a:ext uri="{FF2B5EF4-FFF2-40B4-BE49-F238E27FC236}">
                <a16:creationId xmlns:a16="http://schemas.microsoft.com/office/drawing/2014/main" id="{C4EB84A8-2CB8-8F8E-0BA8-2A896B083D3F}"/>
              </a:ext>
            </a:extLst>
          </p:cNvPr>
          <p:cNvSpPr>
            <a:spLocks noGrp="1"/>
          </p:cNvSpPr>
          <p:nvPr>
            <p:ph type="body" sz="quarter" idx="18"/>
          </p:nvPr>
        </p:nvSpPr>
        <p:spPr>
          <a:xfrm>
            <a:off x="5669280" y="4795070"/>
            <a:ext cx="2624604" cy="398568"/>
          </a:xfrm>
        </p:spPr>
        <p:txBody>
          <a:bodyPr/>
          <a:lstStyle/>
          <a:p>
            <a:r>
              <a:rPr lang="nl-NL" dirty="0"/>
              <a:t>Maak bezwaar!</a:t>
            </a:r>
          </a:p>
        </p:txBody>
      </p:sp>
      <p:sp>
        <p:nvSpPr>
          <p:cNvPr id="11" name="Tijdelijke aanduiding voor tekst 10">
            <a:extLst>
              <a:ext uri="{FF2B5EF4-FFF2-40B4-BE49-F238E27FC236}">
                <a16:creationId xmlns:a16="http://schemas.microsoft.com/office/drawing/2014/main" id="{0CC7841A-449E-9013-E1C0-72BEF4AAB17B}"/>
              </a:ext>
            </a:extLst>
          </p:cNvPr>
          <p:cNvSpPr>
            <a:spLocks noGrp="1"/>
          </p:cNvSpPr>
          <p:nvPr>
            <p:ph type="body" sz="quarter" idx="21"/>
          </p:nvPr>
        </p:nvSpPr>
        <p:spPr>
          <a:xfrm>
            <a:off x="5584377" y="596828"/>
            <a:ext cx="6453430" cy="607217"/>
          </a:xfrm>
        </p:spPr>
        <p:txBody>
          <a:bodyPr>
            <a:normAutofit/>
          </a:bodyPr>
          <a:lstStyle/>
          <a:p>
            <a:r>
              <a:rPr lang="nl-NL" dirty="0"/>
              <a:t>Hoe zit dat?</a:t>
            </a:r>
          </a:p>
          <a:p>
            <a:endParaRPr lang="nl-NL" dirty="0"/>
          </a:p>
        </p:txBody>
      </p:sp>
    </p:spTree>
    <p:extLst>
      <p:ext uri="{BB962C8B-B14F-4D97-AF65-F5344CB8AC3E}">
        <p14:creationId xmlns:p14="http://schemas.microsoft.com/office/powerpoint/2010/main" val="92611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5AA9FC-7F30-CE92-B90C-EC75FD79160C}"/>
              </a:ext>
            </a:extLst>
          </p:cNvPr>
          <p:cNvSpPr>
            <a:spLocks noGrp="1"/>
          </p:cNvSpPr>
          <p:nvPr>
            <p:ph type="body" sz="quarter" idx="15"/>
          </p:nvPr>
        </p:nvSpPr>
        <p:spPr/>
        <p:txBody>
          <a:bodyPr/>
          <a:lstStyle/>
          <a:p>
            <a:r>
              <a:rPr lang="nl-NL" dirty="0"/>
              <a:t>1) AI Trainen?</a:t>
            </a:r>
          </a:p>
        </p:txBody>
      </p:sp>
    </p:spTree>
    <p:extLst>
      <p:ext uri="{BB962C8B-B14F-4D97-AF65-F5344CB8AC3E}">
        <p14:creationId xmlns:p14="http://schemas.microsoft.com/office/powerpoint/2010/main" val="188134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Test: ben jij even scherp als AI?</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18176" y="1743070"/>
            <a:ext cx="4815671" cy="3569650"/>
          </a:xfrm>
        </p:spPr>
        <p:txBody>
          <a:bodyPr>
            <a:normAutofit/>
          </a:bodyPr>
          <a:lstStyle/>
          <a:p>
            <a:r>
              <a:rPr lang="nl-NL" dirty="0"/>
              <a:t>Kijk 5 seconden naar de afbeelding op de volgende dia.</a:t>
            </a:r>
          </a:p>
          <a:p>
            <a:r>
              <a:rPr lang="nl-NL" dirty="0"/>
              <a:t>Hoeveel chihuahua's tel jij? </a:t>
            </a:r>
          </a:p>
        </p:txBody>
      </p:sp>
      <p:pic>
        <p:nvPicPr>
          <p:cNvPr id="5" name="Afbeelding 4">
            <a:extLst>
              <a:ext uri="{FF2B5EF4-FFF2-40B4-BE49-F238E27FC236}">
                <a16:creationId xmlns:a16="http://schemas.microsoft.com/office/drawing/2014/main" id="{08E9079C-365C-B91A-19EF-27DF2058C1CA}"/>
              </a:ext>
            </a:extLst>
          </p:cNvPr>
          <p:cNvPicPr>
            <a:picLocks noChangeAspect="1"/>
          </p:cNvPicPr>
          <p:nvPr/>
        </p:nvPicPr>
        <p:blipFill>
          <a:blip r:embed="rId2"/>
          <a:stretch>
            <a:fillRect/>
          </a:stretch>
        </p:blipFill>
        <p:spPr>
          <a:xfrm>
            <a:off x="5889407" y="1362075"/>
            <a:ext cx="4610427" cy="4610427"/>
          </a:xfrm>
          <a:prstGeom prst="rect">
            <a:avLst/>
          </a:prstGeom>
        </p:spPr>
      </p:pic>
    </p:spTree>
    <p:extLst>
      <p:ext uri="{BB962C8B-B14F-4D97-AF65-F5344CB8AC3E}">
        <p14:creationId xmlns:p14="http://schemas.microsoft.com/office/powerpoint/2010/main" val="384795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1DE612F-B5B6-E577-2182-F1A1B255C51D}"/>
              </a:ext>
            </a:extLst>
          </p:cNvPr>
          <p:cNvPicPr>
            <a:picLocks noChangeAspect="1"/>
          </p:cNvPicPr>
          <p:nvPr/>
        </p:nvPicPr>
        <p:blipFill>
          <a:blip r:embed="rId2"/>
          <a:stretch>
            <a:fillRect/>
          </a:stretch>
        </p:blipFill>
        <p:spPr>
          <a:xfrm>
            <a:off x="3276355" y="2398686"/>
            <a:ext cx="5639289" cy="2060627"/>
          </a:xfrm>
          <a:prstGeom prst="rect">
            <a:avLst/>
          </a:prstGeom>
        </p:spPr>
      </p:pic>
    </p:spTree>
    <p:extLst>
      <p:ext uri="{BB962C8B-B14F-4D97-AF65-F5344CB8AC3E}">
        <p14:creationId xmlns:p14="http://schemas.microsoft.com/office/powerpoint/2010/main" val="165456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2E4D8-4400-E48E-A3F8-441953C1E15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8F46E39-5BA8-1EC9-59A0-FE4A86420A71}"/>
              </a:ext>
            </a:extLst>
          </p:cNvPr>
          <p:cNvSpPr>
            <a:spLocks noGrp="1"/>
          </p:cNvSpPr>
          <p:nvPr>
            <p:ph type="body" sz="quarter" idx="11"/>
          </p:nvPr>
        </p:nvSpPr>
        <p:spPr/>
        <p:txBody>
          <a:bodyPr/>
          <a:lstStyle/>
          <a:p>
            <a:r>
              <a:rPr lang="nl-NL" dirty="0"/>
              <a:t>Test: ben jij even scherp als AI?</a:t>
            </a:r>
          </a:p>
        </p:txBody>
      </p:sp>
      <p:sp>
        <p:nvSpPr>
          <p:cNvPr id="3" name="Tijdelijke aanduiding voor tekst 2">
            <a:extLst>
              <a:ext uri="{FF2B5EF4-FFF2-40B4-BE49-F238E27FC236}">
                <a16:creationId xmlns:a16="http://schemas.microsoft.com/office/drawing/2014/main" id="{2CE59C0B-DAEA-FEED-86EE-43415D000CCE}"/>
              </a:ext>
            </a:extLst>
          </p:cNvPr>
          <p:cNvSpPr>
            <a:spLocks noGrp="1"/>
          </p:cNvSpPr>
          <p:nvPr>
            <p:ph type="body" sz="quarter" idx="12"/>
          </p:nvPr>
        </p:nvSpPr>
        <p:spPr>
          <a:xfrm>
            <a:off x="618176" y="1743070"/>
            <a:ext cx="4815671" cy="3569650"/>
          </a:xfrm>
        </p:spPr>
        <p:txBody>
          <a:bodyPr>
            <a:normAutofit/>
          </a:bodyPr>
          <a:lstStyle/>
          <a:p>
            <a:r>
              <a:rPr lang="nl-NL" dirty="0"/>
              <a:t>Kijk 5 seconden naar de afbeelding op de volgende dia.</a:t>
            </a:r>
          </a:p>
          <a:p>
            <a:r>
              <a:rPr lang="nl-NL" dirty="0"/>
              <a:t>Hoeveel chihuahua's tel jij? </a:t>
            </a:r>
          </a:p>
        </p:txBody>
      </p:sp>
      <p:pic>
        <p:nvPicPr>
          <p:cNvPr id="5" name="Afbeelding 4">
            <a:extLst>
              <a:ext uri="{FF2B5EF4-FFF2-40B4-BE49-F238E27FC236}">
                <a16:creationId xmlns:a16="http://schemas.microsoft.com/office/drawing/2014/main" id="{AFB1F805-8E37-53DE-4ADA-19E8CC033014}"/>
              </a:ext>
            </a:extLst>
          </p:cNvPr>
          <p:cNvPicPr>
            <a:picLocks noChangeAspect="1"/>
          </p:cNvPicPr>
          <p:nvPr/>
        </p:nvPicPr>
        <p:blipFill>
          <a:blip r:embed="rId2"/>
          <a:stretch>
            <a:fillRect/>
          </a:stretch>
        </p:blipFill>
        <p:spPr>
          <a:xfrm>
            <a:off x="5889407" y="1362075"/>
            <a:ext cx="4610427" cy="4610427"/>
          </a:xfrm>
          <a:prstGeom prst="rect">
            <a:avLst/>
          </a:prstGeom>
        </p:spPr>
      </p:pic>
    </p:spTree>
    <p:extLst>
      <p:ext uri="{BB962C8B-B14F-4D97-AF65-F5344CB8AC3E}">
        <p14:creationId xmlns:p14="http://schemas.microsoft.com/office/powerpoint/2010/main" val="399416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E6AA1-462F-F8F2-375C-935653A7730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C25099F-CFB1-3EC7-E00D-6F4BA6DEEEEB}"/>
              </a:ext>
            </a:extLst>
          </p:cNvPr>
          <p:cNvSpPr>
            <a:spLocks noGrp="1"/>
          </p:cNvSpPr>
          <p:nvPr>
            <p:ph type="body" sz="quarter" idx="11"/>
          </p:nvPr>
        </p:nvSpPr>
        <p:spPr/>
        <p:txBody>
          <a:bodyPr/>
          <a:lstStyle/>
          <a:p>
            <a:r>
              <a:rPr lang="nl-NL" dirty="0"/>
              <a:t>Waarom is het belangrijk dat AI het verschil snel ziet?</a:t>
            </a:r>
          </a:p>
        </p:txBody>
      </p:sp>
      <p:sp>
        <p:nvSpPr>
          <p:cNvPr id="3" name="Tijdelijke aanduiding voor tekst 2">
            <a:extLst>
              <a:ext uri="{FF2B5EF4-FFF2-40B4-BE49-F238E27FC236}">
                <a16:creationId xmlns:a16="http://schemas.microsoft.com/office/drawing/2014/main" id="{9D7FA32C-24B0-E556-663F-9CCCE2469B58}"/>
              </a:ext>
            </a:extLst>
          </p:cNvPr>
          <p:cNvSpPr>
            <a:spLocks noGrp="1"/>
          </p:cNvSpPr>
          <p:nvPr>
            <p:ph type="body" sz="quarter" idx="12"/>
          </p:nvPr>
        </p:nvSpPr>
        <p:spPr>
          <a:xfrm>
            <a:off x="618177" y="1743070"/>
            <a:ext cx="5477823" cy="4163744"/>
          </a:xfrm>
        </p:spPr>
        <p:txBody>
          <a:bodyPr>
            <a:normAutofit/>
          </a:bodyPr>
          <a:lstStyle/>
          <a:p>
            <a:r>
              <a:rPr lang="nl-NL" dirty="0"/>
              <a:t>Het kan heel belangrijk zijn om snel te bepalen of het een chihuahua is, denk maar eens aan een sensor in een zelfrijdende auto… Remmen?</a:t>
            </a:r>
          </a:p>
          <a:p>
            <a:endParaRPr lang="nl-NL" dirty="0"/>
          </a:p>
          <a:p>
            <a:r>
              <a:rPr lang="nl-NL" dirty="0"/>
              <a:t>Oh, er zijn trouwens 12 chihuahua’s op de afbeelding… de andere foto’s zijn muffins.</a:t>
            </a:r>
          </a:p>
        </p:txBody>
      </p:sp>
      <p:pic>
        <p:nvPicPr>
          <p:cNvPr id="4" name="Afbeelding 3">
            <a:extLst>
              <a:ext uri="{FF2B5EF4-FFF2-40B4-BE49-F238E27FC236}">
                <a16:creationId xmlns:a16="http://schemas.microsoft.com/office/drawing/2014/main" id="{C0AA4D0B-E0AF-EC78-D463-B9DFBED3C945}"/>
              </a:ext>
            </a:extLst>
          </p:cNvPr>
          <p:cNvPicPr>
            <a:picLocks noChangeAspect="1"/>
          </p:cNvPicPr>
          <p:nvPr/>
        </p:nvPicPr>
        <p:blipFill>
          <a:blip r:embed="rId2"/>
          <a:stretch>
            <a:fillRect/>
          </a:stretch>
        </p:blipFill>
        <p:spPr>
          <a:xfrm>
            <a:off x="6271805" y="2253909"/>
            <a:ext cx="5639289" cy="2060627"/>
          </a:xfrm>
          <a:prstGeom prst="rect">
            <a:avLst/>
          </a:prstGeom>
        </p:spPr>
      </p:pic>
    </p:spTree>
    <p:extLst>
      <p:ext uri="{BB962C8B-B14F-4D97-AF65-F5344CB8AC3E}">
        <p14:creationId xmlns:p14="http://schemas.microsoft.com/office/powerpoint/2010/main" val="12789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0</TotalTime>
  <Words>1373</Words>
  <Application>Microsoft Office PowerPoint</Application>
  <PresentationFormat>Widescreen</PresentationFormat>
  <Paragraphs>105</Paragraphs>
  <Slides>22</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Poppins</vt:lpstr>
      <vt:lpstr>Mediabegrip week 27 Blijf in Balans Groep 7-8-klas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Huy Minh Le | KidsKonnect</cp:lastModifiedBy>
  <cp:revision>18</cp:revision>
  <dcterms:created xsi:type="dcterms:W3CDTF">2025-03-13T12:26:38Z</dcterms:created>
  <dcterms:modified xsi:type="dcterms:W3CDTF">2025-05-02T12:37:35Z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857517-a601-4e6c-bfb3-251e05123f50_Enabled">
    <vt:lpwstr>true</vt:lpwstr>
  </property>
  <property fmtid="{D5CDD505-2E9C-101B-9397-08002B2CF9AE}" pid="3" name="MSIP_Label_26857517-a601-4e6c-bfb3-251e05123f50_SetDate">
    <vt:lpwstr>2025-05-02T12:37:34Z</vt:lpwstr>
  </property>
  <property fmtid="{D5CDD505-2E9C-101B-9397-08002B2CF9AE}" pid="4" name="MSIP_Label_26857517-a601-4e6c-bfb3-251e05123f50_Method">
    <vt:lpwstr>Standard</vt:lpwstr>
  </property>
  <property fmtid="{D5CDD505-2E9C-101B-9397-08002B2CF9AE}" pid="5" name="MSIP_Label_26857517-a601-4e6c-bfb3-251e05123f50_Name">
    <vt:lpwstr>Beschermd</vt:lpwstr>
  </property>
  <property fmtid="{D5CDD505-2E9C-101B-9397-08002B2CF9AE}" pid="6" name="MSIP_Label_26857517-a601-4e6c-bfb3-251e05123f50_SiteId">
    <vt:lpwstr>7b775fdb-ccca-4138-8f0f-4acc5785f9f2</vt:lpwstr>
  </property>
  <property fmtid="{D5CDD505-2E9C-101B-9397-08002B2CF9AE}" pid="7" name="MSIP_Label_26857517-a601-4e6c-bfb3-251e05123f50_ActionId">
    <vt:lpwstr>45252479-8897-48a9-a759-f4e49b514d83</vt:lpwstr>
  </property>
  <property fmtid="{D5CDD505-2E9C-101B-9397-08002B2CF9AE}" pid="8" name="MSIP_Label_26857517-a601-4e6c-bfb3-251e05123f50_ContentBits">
    <vt:lpwstr>0</vt:lpwstr>
  </property>
  <property fmtid="{D5CDD505-2E9C-101B-9397-08002B2CF9AE}" pid="9" name="MSIP_Label_26857517-a601-4e6c-bfb3-251e05123f50_Tag">
    <vt:lpwstr>10, 3, 0, 1</vt:lpwstr>
  </property>
</Properties>
</file>