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2" r:id="rId5"/>
    <p:sldId id="260" r:id="rId6"/>
    <p:sldId id="261" r:id="rId7"/>
    <p:sldId id="259" r:id="rId8"/>
    <p:sldId id="288" r:id="rId9"/>
    <p:sldId id="293" r:id="rId10"/>
    <p:sldId id="264" r:id="rId11"/>
    <p:sldId id="265" r:id="rId12"/>
    <p:sldId id="266" r:id="rId13"/>
    <p:sldId id="28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76A2-EE21-9D4C-C4B4-1EA789C307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F2C4E2-FF44-6368-3466-CC99B67B37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CDFB58-4A6F-AB29-A2D7-DAA098DA0E74}"/>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6532CBF-5C50-EF9E-F7CA-8D87EAB47E1E}"/>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99719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mokennislink.nl/publicaties/vooroordelen-van-ai-veroorzaken-we-zel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hartvannederland.nl/tech/ai/artikelen/meta-gaat-jouw-fotos-en-posts-gebruiken-voor-ai-zo-stop-je-da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Van </a:t>
            </a:r>
            <a:r>
              <a:rPr lang="en-US" dirty="0" err="1"/>
              <a:t>mij</a:t>
            </a:r>
            <a:r>
              <a:rPr lang="en-US" dirty="0"/>
              <a: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19, 2025 – Groep 5/6 &amp; (V)SO</a:t>
            </a:r>
          </a:p>
        </p:txBody>
      </p:sp>
      <p:pic>
        <p:nvPicPr>
          <p:cNvPr id="7" name="Picture 6" descr="Cartoon of a child holding a phone&#10;&#10;AI-generated content may be incorrect.">
            <a:extLst>
              <a:ext uri="{FF2B5EF4-FFF2-40B4-BE49-F238E27FC236}">
                <a16:creationId xmlns:a16="http://schemas.microsoft.com/office/drawing/2014/main" id="{5728316A-D008-0EB8-5A24-75EDD2946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398" y="0"/>
            <a:ext cx="4927601" cy="5646077"/>
          </a:xfrm>
          <a:prstGeom prst="rect">
            <a:avLst/>
          </a:prstGeom>
        </p:spPr>
      </p:pic>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de 10 voorbeelden en de gegeven antwoorden. </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AI en vooroordelen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18177" y="1743070"/>
            <a:ext cx="7558488" cy="3569650"/>
          </a:xfrm>
        </p:spPr>
        <p:txBody>
          <a:bodyPr>
            <a:normAutofit fontScale="85000" lnSpcReduction="20000"/>
          </a:bodyPr>
          <a:lstStyle/>
          <a:p>
            <a:r>
              <a:rPr lang="nl-NL" dirty="0"/>
              <a:t>Als AI op eenzijdige informatie wordt getraind, zullen de uitkomsten ook eenzijdig zijn. Zeker in de vroegere fases van Generatieve AI zijn hier veel voorbeelden van geweest. Vroeg je om een afbeelding van een dokter, kreeg je meestal een afbeelding van een mannelijke arts. Het gezicht van een zwarte vrouw wordt door </a:t>
            </a:r>
            <a:r>
              <a:rPr lang="nl-NL" dirty="0" err="1"/>
              <a:t>beeldherkennigssoftware</a:t>
            </a:r>
            <a:r>
              <a:rPr lang="nl-NL" dirty="0"/>
              <a:t> minder goed herkent dan dat van een witte man. (Bron: </a:t>
            </a:r>
            <a:r>
              <a:rPr lang="nl-NL" dirty="0">
                <a:solidFill>
                  <a:schemeClr val="bg2"/>
                </a:solidFill>
                <a:hlinkClick r:id="rId3">
                  <a:extLst>
                    <a:ext uri="{A12FA001-AC4F-418D-AE19-62706E023703}">
                      <ahyp:hlinkClr xmlns:ahyp="http://schemas.microsoft.com/office/drawing/2018/hyperlinkcolor" val="tx"/>
                    </a:ext>
                  </a:extLst>
                </a:hlinkClick>
              </a:rPr>
              <a:t>Nemo Kennislink</a:t>
            </a:r>
            <a:r>
              <a:rPr lang="nl-NL" dirty="0"/>
              <a:t>)</a:t>
            </a:r>
          </a:p>
          <a:p>
            <a:r>
              <a:rPr lang="nl-NL" dirty="0"/>
              <a:t>Daarom is het van belang om AI op zoveel mogelijk diverse data te trainen en onszelf er bewust van te zijn dat AI en de algoritmes vooroordelen kunnen bevatten. </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Bespreek het voorbeeld.</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18177" y="1743070"/>
            <a:ext cx="4710568" cy="3569650"/>
          </a:xfrm>
        </p:spPr>
        <p:txBody>
          <a:bodyPr>
            <a:normAutofit fontScale="85000" lnSpcReduction="10000"/>
          </a:bodyPr>
          <a:lstStyle/>
          <a:p>
            <a:r>
              <a:rPr lang="nl-NL" dirty="0"/>
              <a:t>Hiernaast zie je een screenshot van Co-Pilot. De ingevoerde prompt (opdracht) was: “Maak een afbeelding van een Nederlander in een Nederlandse omgeving.”</a:t>
            </a:r>
          </a:p>
          <a:p>
            <a:r>
              <a:rPr lang="nl-NL" dirty="0"/>
              <a:t>Wat valt je op? Zijn er vooroordelen? Is het realistisch? Ligt het aan de prompt of aan Co-Pilot? Hoe zou het anders/beter kunnen?</a:t>
            </a:r>
          </a:p>
        </p:txBody>
      </p:sp>
      <p:pic>
        <p:nvPicPr>
          <p:cNvPr id="8" name="Afbeelding 7">
            <a:extLst>
              <a:ext uri="{FF2B5EF4-FFF2-40B4-BE49-F238E27FC236}">
                <a16:creationId xmlns:a16="http://schemas.microsoft.com/office/drawing/2014/main" id="{D37F2101-3C59-C259-F27A-A9F907A68427}"/>
              </a:ext>
            </a:extLst>
          </p:cNvPr>
          <p:cNvPicPr>
            <a:picLocks noChangeAspect="1"/>
          </p:cNvPicPr>
          <p:nvPr/>
        </p:nvPicPr>
        <p:blipFill>
          <a:blip r:embed="rId3"/>
          <a:stretch>
            <a:fillRect/>
          </a:stretch>
        </p:blipFill>
        <p:spPr>
          <a:xfrm>
            <a:off x="6383648" y="246734"/>
            <a:ext cx="4978749" cy="5065986"/>
          </a:xfrm>
          <a:prstGeom prst="rect">
            <a:avLst/>
          </a:prstGeom>
        </p:spPr>
      </p:pic>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BDE58C01-AFD5-A42E-A010-4654DBD28B56}"/>
              </a:ext>
            </a:extLst>
          </p:cNvPr>
          <p:cNvSpPr>
            <a:spLocks noGrp="1"/>
          </p:cNvSpPr>
          <p:nvPr>
            <p:ph type="body" sz="quarter" idx="12"/>
          </p:nvPr>
        </p:nvSpPr>
        <p:spPr>
          <a:xfrm>
            <a:off x="609599" y="1379275"/>
            <a:ext cx="11026902" cy="4661630"/>
          </a:xfrm>
        </p:spPr>
        <p:txBody>
          <a:bodyPr>
            <a:normAutofit fontScale="77500" lnSpcReduction="20000"/>
          </a:bodyPr>
          <a:lstStyle/>
          <a:p>
            <a:r>
              <a:rPr lang="nl-NL" dirty="0"/>
              <a:t>Hoi allemaal!</a:t>
            </a:r>
          </a:p>
          <a:p>
            <a:r>
              <a:rPr lang="nl-NL" dirty="0"/>
              <a:t>Wat een lekkere vakantie was dat, zeg! Heerlijk weer en ik heb echt superveel leuke dingen gedaan. Koningsdag gevierd, nog een paar nachtjes naar de camping geweest en lekker met vriendinnen gaan zwemmen. Heel veel leuke foto’s met elkaar gemaakt! Die appen we dan naar elkaar om uit te wisselen en te delen, maar nu hoorde ik deze week wel iets waar ik wat van schrok. </a:t>
            </a:r>
          </a:p>
          <a:p>
            <a:r>
              <a:rPr lang="nl-NL" dirty="0"/>
              <a:t>Meta (je weet wel, van Facebook, WhatsApp en Insta) gaat onze foto’s en berichten gebruiken om hun AI te trainen? </a:t>
            </a:r>
          </a:p>
          <a:p>
            <a:r>
              <a:rPr lang="nl-NL" dirty="0"/>
              <a:t>Dus als ik een foto op Insta zet of via Whatsapp deel, dan mogen zij die zomaar gebruiken? Daar schrok ik wel even van. Moet ik daar niet eerst toestemming voor geven ofzo? Het zijn toch mijn foto’s en berichten? Ik wil helemaal niet dat zij daar iets mee kunnen. Ik deel die foto’s met vriendinnen en verder mag niemand die zien. Ik bepaal zelf wel wat ik aan wie laat zien. Ik ga eerst mijn </a:t>
            </a:r>
            <a:r>
              <a:rPr lang="nl-NL" dirty="0" err="1"/>
              <a:t>privacyinstellingen</a:t>
            </a:r>
            <a:r>
              <a:rPr lang="nl-NL" dirty="0"/>
              <a:t> checken nu! Doei!</a:t>
            </a:r>
          </a:p>
          <a:p>
            <a:r>
              <a:rPr lang="nl-NL" dirty="0"/>
              <a:t>Melle</a:t>
            </a:r>
          </a:p>
          <a:p>
            <a:endParaRPr lang="nl-NL" dirty="0"/>
          </a:p>
        </p:txBody>
      </p:sp>
      <p:sp>
        <p:nvSpPr>
          <p:cNvPr id="4" name="Traan 3">
            <a:extLst>
              <a:ext uri="{FF2B5EF4-FFF2-40B4-BE49-F238E27FC236}">
                <a16:creationId xmlns:a16="http://schemas.microsoft.com/office/drawing/2014/main" id="{01BE7972-BB07-155A-6B0A-543DCE4706EC}"/>
              </a:ext>
            </a:extLst>
          </p:cNvPr>
          <p:cNvSpPr/>
          <p:nvPr/>
        </p:nvSpPr>
        <p:spPr>
          <a:xfrm>
            <a:off x="10258097" y="115614"/>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065987" cy="4563137"/>
          </a:xfrm>
        </p:spPr>
        <p:txBody>
          <a:bodyPr>
            <a:normAutofit fontScale="55000" lnSpcReduction="20000"/>
          </a:bodyPr>
          <a:lstStyle/>
          <a:p>
            <a:r>
              <a:rPr lang="nl-NL" dirty="0"/>
              <a:t>Van </a:t>
            </a:r>
            <a:r>
              <a:rPr lang="nl-NL" dirty="0">
                <a:hlinkClick r:id="rId3"/>
              </a:rPr>
              <a:t>hartvannederland.nl</a:t>
            </a:r>
            <a:r>
              <a:rPr lang="nl-NL" dirty="0"/>
              <a:t>:</a:t>
            </a:r>
          </a:p>
          <a:p>
            <a:r>
              <a:rPr lang="nl-NL" dirty="0"/>
              <a:t>“Meta, het bedrijf achter Facebook en Instagram, gaat vanaf 27 mei opnieuw openbare </a:t>
            </a:r>
            <a:r>
              <a:rPr lang="nl-NL" dirty="0" err="1"/>
              <a:t>posts</a:t>
            </a:r>
            <a:r>
              <a:rPr lang="nl-NL" dirty="0"/>
              <a:t> en foto's van Europese gebruikers inzetten om zijn kunstmatige intelligentie slimmer te maken. Die content – zoals reacties, foto’s en berichten die voor iedereen zichtbaar zijn – wordt gebruikt om AI beter te laten begrijpen hoe Europeanen communiceren. Veel mensen vragen zich af: kan ik dat nog tegenhouden?”</a:t>
            </a:r>
          </a:p>
          <a:p>
            <a:r>
              <a:rPr lang="nl-NL" dirty="0"/>
              <a:t>Ja, dat kan. Bovendien gaat het alleen om openbare data. Heb jij je account goed afgeschermd? Dan mag Meta jouw data niet gebruiken om AI te trainen. Ook je berichten via WhatsApp mogen hiervoor niet worden gebruikt. Reacties (op Instagram/Facebook) op openbare berichten wel.</a:t>
            </a:r>
          </a:p>
          <a:p>
            <a:r>
              <a:rPr lang="nl-NL" dirty="0"/>
              <a:t>Melle hoeft zich dus geen zorgen te maken over de via WhatsApp gedeelde foto’s, maar instellingen checken is wel een goed idee!</a:t>
            </a:r>
          </a:p>
        </p:txBody>
      </p:sp>
      <p:pic>
        <p:nvPicPr>
          <p:cNvPr id="4" name="Afbeelding 3">
            <a:extLst>
              <a:ext uri="{FF2B5EF4-FFF2-40B4-BE49-F238E27FC236}">
                <a16:creationId xmlns:a16="http://schemas.microsoft.com/office/drawing/2014/main" id="{B851C121-A6A9-C611-824F-DA80CB9C8818}"/>
              </a:ext>
            </a:extLst>
          </p:cNvPr>
          <p:cNvPicPr>
            <a:picLocks noChangeAspect="1"/>
          </p:cNvPicPr>
          <p:nvPr/>
        </p:nvPicPr>
        <p:blipFill>
          <a:blip r:embed="rId4"/>
          <a:stretch>
            <a:fillRect/>
          </a:stretch>
        </p:blipFill>
        <p:spPr>
          <a:xfrm>
            <a:off x="5539953" y="2042161"/>
            <a:ext cx="6232181" cy="2352648"/>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Wat deel jij met wie?</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18176" y="1743069"/>
            <a:ext cx="4815671" cy="4153233"/>
          </a:xfrm>
        </p:spPr>
        <p:txBody>
          <a:bodyPr>
            <a:normAutofit fontScale="70000" lnSpcReduction="20000"/>
          </a:bodyPr>
          <a:lstStyle/>
          <a:p>
            <a:r>
              <a:rPr lang="nl-NL" dirty="0"/>
              <a:t>Sommige dingen mag iedereen van je weten, maar sommige dingen zeker niet. Sommige mensen hebben nu eenmaal (helaas) minder goede bedoelingen met wat ze van je weten. En hoe meer je over iemand weet, hoe beter je iemand kent en hoe meer misbruik je van iemand zou kunnen maken… Een oplichter of crimineel kan met informatie over jou bv. geld verdienen of jou oplichten.</a:t>
            </a:r>
          </a:p>
          <a:p>
            <a:r>
              <a:rPr lang="nl-NL" dirty="0"/>
              <a:t>Wees dus voorzichtig wat je deelt en met wie, zeker online… Je kunt nu eenmaal niet iedereen vertrouwen. Jij bepaalt altijd zelf wat je met wie deelt. </a:t>
            </a:r>
          </a:p>
        </p:txBody>
      </p:sp>
      <p:pic>
        <p:nvPicPr>
          <p:cNvPr id="7" name="Afbeelding 6" descr="Apparaat en hangslot">
            <a:extLst>
              <a:ext uri="{FF2B5EF4-FFF2-40B4-BE49-F238E27FC236}">
                <a16:creationId xmlns:a16="http://schemas.microsoft.com/office/drawing/2014/main" id="{E88756BE-8C7D-7FD2-0DB4-250BF7CE2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366" y="1883979"/>
            <a:ext cx="5493406" cy="3090041"/>
          </a:xfrm>
          <a:prstGeom prst="rect">
            <a:avLst/>
          </a:prstGeom>
        </p:spPr>
      </p:pic>
    </p:spTree>
    <p:extLst>
      <p:ext uri="{BB962C8B-B14F-4D97-AF65-F5344CB8AC3E}">
        <p14:creationId xmlns:p14="http://schemas.microsoft.com/office/powerpoint/2010/main" val="38479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“Wat ik deel is van mij. Dat mag niemand zomaar gebruiken of doorvertellen.”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deel nooit iets persoonlijks online.”</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“Veel delen levert me ook veel op.”</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7414778" cy="4230329"/>
          </a:xfrm>
        </p:spPr>
        <p:txBody>
          <a:bodyPr>
            <a:normAutofit fontScale="85000" lnSpcReduction="10000"/>
          </a:bodyPr>
          <a:lstStyle/>
          <a:p>
            <a:r>
              <a:rPr lang="nl-NL" dirty="0">
                <a:solidFill>
                  <a:schemeClr val="bg1"/>
                </a:solidFill>
              </a:rPr>
              <a:t>Wat mag wie van jouw weten? Op de volgende dia staan 10 voorbeelden. Met wie zou jij dat delen? Kies uit:</a:t>
            </a:r>
          </a:p>
          <a:p>
            <a:pPr marL="457200" indent="-457200">
              <a:buAutoNum type="arabicParenR"/>
            </a:pPr>
            <a:r>
              <a:rPr lang="nl-NL" dirty="0">
                <a:solidFill>
                  <a:schemeClr val="bg1"/>
                </a:solidFill>
              </a:rPr>
              <a:t>Iedereen op de hele wereld</a:t>
            </a:r>
          </a:p>
          <a:p>
            <a:pPr marL="457200" indent="-457200">
              <a:buAutoNum type="arabicParenR"/>
            </a:pPr>
            <a:r>
              <a:rPr lang="nl-NL" dirty="0">
                <a:solidFill>
                  <a:schemeClr val="bg1"/>
                </a:solidFill>
              </a:rPr>
              <a:t>Vrienden, bekenden, mensen die ik wel eens gesproken heb.</a:t>
            </a:r>
          </a:p>
          <a:p>
            <a:pPr marL="457200" indent="-457200">
              <a:buAutoNum type="arabicParenR"/>
            </a:pPr>
            <a:r>
              <a:rPr lang="nl-NL" dirty="0">
                <a:solidFill>
                  <a:schemeClr val="bg1"/>
                </a:solidFill>
              </a:rPr>
              <a:t>Alleen mijn familie/gezin en goede vrienden</a:t>
            </a:r>
          </a:p>
          <a:p>
            <a:pPr marL="457200" indent="-457200">
              <a:buAutoNum type="arabicParenR"/>
            </a:pPr>
            <a:r>
              <a:rPr lang="nl-NL" dirty="0">
                <a:solidFill>
                  <a:schemeClr val="bg1"/>
                </a:solidFill>
              </a:rPr>
              <a:t>Niemand, dat is alleen voor mij</a:t>
            </a:r>
          </a:p>
          <a:p>
            <a:pPr marL="457200" indent="-457200">
              <a:buAutoNum type="arabicParenR"/>
            </a:pPr>
            <a:endParaRPr lang="nl-NL" dirty="0">
              <a:solidFill>
                <a:schemeClr val="bg1"/>
              </a:solidFill>
            </a:endParaRPr>
          </a:p>
          <a:p>
            <a:r>
              <a:rPr lang="nl-NL" dirty="0">
                <a:solidFill>
                  <a:schemeClr val="bg1"/>
                </a:solidFill>
              </a:rPr>
              <a:t>Schrijf het voorbeeld en met wie jij dat zou delen op een vel papier.</a:t>
            </a:r>
          </a:p>
          <a:p>
            <a:pPr marL="457200" indent="-457200">
              <a:buAutoNum type="arabicParenR"/>
            </a:pPr>
            <a:endParaRPr lang="nl-NL" dirty="0">
              <a:solidFill>
                <a:schemeClr val="bg1"/>
              </a:solidFill>
            </a:endParaRPr>
          </a:p>
          <a:p>
            <a:endParaRPr lang="nl-NL" dirty="0">
              <a:solidFill>
                <a:schemeClr val="bg1"/>
              </a:solidFill>
            </a:endParaRPr>
          </a:p>
        </p:txBody>
      </p:sp>
      <p:sp>
        <p:nvSpPr>
          <p:cNvPr id="8" name="Gedachtewolkje: wolk 7" descr="Twee personen met spraakballonnen">
            <a:extLst>
              <a:ext uri="{FF2B5EF4-FFF2-40B4-BE49-F238E27FC236}">
                <a16:creationId xmlns:a16="http://schemas.microsoft.com/office/drawing/2014/main" id="{06F2FE66-B20F-8C3F-FDEF-88CE8359B6C0}"/>
              </a:ext>
            </a:extLst>
          </p:cNvPr>
          <p:cNvSpPr/>
          <p:nvPr/>
        </p:nvSpPr>
        <p:spPr>
          <a:xfrm rot="21328785">
            <a:off x="8453584" y="263725"/>
            <a:ext cx="2963917" cy="1807779"/>
          </a:xfrm>
          <a:prstGeom prst="cloudCallout">
            <a:avLst>
              <a:gd name="adj1" fmla="val 1336"/>
              <a:gd name="adj2" fmla="val 60124"/>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descr="Man silhouet">
            <a:extLst>
              <a:ext uri="{FF2B5EF4-FFF2-40B4-BE49-F238E27FC236}">
                <a16:creationId xmlns:a16="http://schemas.microsoft.com/office/drawing/2014/main" id="{D149DB9A-22D0-A9B1-1474-BD69709942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235" y="2060028"/>
            <a:ext cx="4968765" cy="4968765"/>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6F00-E9DD-668D-9544-E1121E3B7AD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F9706C-9F77-FB29-52BC-D6F63374BA4F}"/>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FAE1E1A1-AB0D-EF7F-553D-5D3401E19AAB}"/>
              </a:ext>
            </a:extLst>
          </p:cNvPr>
          <p:cNvSpPr>
            <a:spLocks noGrp="1"/>
          </p:cNvSpPr>
          <p:nvPr>
            <p:ph type="body" sz="quarter" idx="12"/>
          </p:nvPr>
        </p:nvSpPr>
        <p:spPr>
          <a:xfrm>
            <a:off x="609599" y="1083532"/>
            <a:ext cx="7414778" cy="4230329"/>
          </a:xfrm>
        </p:spPr>
        <p:txBody>
          <a:bodyPr>
            <a:normAutofit fontScale="70000" lnSpcReduction="20000"/>
          </a:bodyPr>
          <a:lstStyle/>
          <a:p>
            <a:pPr marL="457200" indent="-457200">
              <a:buAutoNum type="arabicParenR"/>
            </a:pPr>
            <a:r>
              <a:rPr lang="nl-NL" dirty="0">
                <a:solidFill>
                  <a:schemeClr val="bg1"/>
                </a:solidFill>
              </a:rPr>
              <a:t>Een foto van mij in badkleding</a:t>
            </a:r>
          </a:p>
          <a:p>
            <a:pPr marL="457200" indent="-457200">
              <a:buAutoNum type="arabicParenR"/>
            </a:pPr>
            <a:r>
              <a:rPr lang="nl-NL" dirty="0">
                <a:solidFill>
                  <a:schemeClr val="bg1"/>
                </a:solidFill>
              </a:rPr>
              <a:t>Mijn adres</a:t>
            </a:r>
          </a:p>
          <a:p>
            <a:pPr marL="457200" indent="-457200">
              <a:buAutoNum type="arabicParenR"/>
            </a:pPr>
            <a:r>
              <a:rPr lang="nl-NL" dirty="0">
                <a:solidFill>
                  <a:schemeClr val="bg1"/>
                </a:solidFill>
              </a:rPr>
              <a:t>Hoe jij denkt over Koning Willem-Alexander</a:t>
            </a:r>
          </a:p>
          <a:p>
            <a:pPr marL="457200" indent="-457200">
              <a:buAutoNum type="arabicParenR"/>
            </a:pPr>
            <a:r>
              <a:rPr lang="nl-NL" dirty="0">
                <a:solidFill>
                  <a:schemeClr val="bg1"/>
                </a:solidFill>
              </a:rPr>
              <a:t>De pincode van mijn bankpas</a:t>
            </a:r>
          </a:p>
          <a:p>
            <a:pPr marL="457200" indent="-457200">
              <a:buAutoNum type="arabicParenR"/>
            </a:pPr>
            <a:r>
              <a:rPr lang="nl-NL" dirty="0">
                <a:solidFill>
                  <a:schemeClr val="bg1"/>
                </a:solidFill>
              </a:rPr>
              <a:t>Een foto van mij waarop ik een gekke bek trek</a:t>
            </a:r>
          </a:p>
          <a:p>
            <a:pPr marL="457200" indent="-457200">
              <a:buAutoNum type="arabicParenR"/>
            </a:pPr>
            <a:r>
              <a:rPr lang="nl-NL" dirty="0">
                <a:solidFill>
                  <a:schemeClr val="bg1"/>
                </a:solidFill>
              </a:rPr>
              <a:t>Een video van ons gezin op vakantie</a:t>
            </a:r>
          </a:p>
          <a:p>
            <a:pPr marL="457200" indent="-457200">
              <a:buAutoNum type="arabicParenR"/>
            </a:pPr>
            <a:r>
              <a:rPr lang="nl-NL" dirty="0">
                <a:solidFill>
                  <a:schemeClr val="bg1"/>
                </a:solidFill>
              </a:rPr>
              <a:t>Mijn hobby’s en clubs waar ik bij ben</a:t>
            </a:r>
          </a:p>
          <a:p>
            <a:pPr marL="457200" indent="-457200">
              <a:buAutoNum type="arabicParenR"/>
            </a:pPr>
            <a:r>
              <a:rPr lang="nl-NL" dirty="0">
                <a:solidFill>
                  <a:schemeClr val="bg1"/>
                </a:solidFill>
              </a:rPr>
              <a:t>De namen van al mijn vrienden</a:t>
            </a:r>
          </a:p>
          <a:p>
            <a:pPr marL="457200" indent="-457200">
              <a:buAutoNum type="arabicParenR"/>
            </a:pPr>
            <a:r>
              <a:rPr lang="nl-NL" dirty="0">
                <a:solidFill>
                  <a:schemeClr val="bg1"/>
                </a:solidFill>
              </a:rPr>
              <a:t>Mijn telefoonnummer</a:t>
            </a:r>
          </a:p>
          <a:p>
            <a:pPr marL="457200" indent="-457200">
              <a:buAutoNum type="arabicParenR"/>
            </a:pPr>
            <a:r>
              <a:rPr lang="nl-NL" dirty="0">
                <a:solidFill>
                  <a:schemeClr val="bg1"/>
                </a:solidFill>
              </a:rPr>
              <a:t>Het wachtwoord van mijn computer</a:t>
            </a:r>
          </a:p>
          <a:p>
            <a:pPr marL="457200" indent="-457200">
              <a:buAutoNum type="arabicParenR"/>
            </a:pPr>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
        <p:nvSpPr>
          <p:cNvPr id="8" name="Gedachtewolkje: wolk 7" descr="Twee personen met spraakballonnen">
            <a:extLst>
              <a:ext uri="{FF2B5EF4-FFF2-40B4-BE49-F238E27FC236}">
                <a16:creationId xmlns:a16="http://schemas.microsoft.com/office/drawing/2014/main" id="{AAA851CB-536D-6424-07DC-4396E509C74D}"/>
              </a:ext>
            </a:extLst>
          </p:cNvPr>
          <p:cNvSpPr/>
          <p:nvPr/>
        </p:nvSpPr>
        <p:spPr>
          <a:xfrm rot="21328785">
            <a:off x="8453584" y="263725"/>
            <a:ext cx="2963917" cy="1807779"/>
          </a:xfrm>
          <a:prstGeom prst="cloudCallout">
            <a:avLst>
              <a:gd name="adj1" fmla="val 1336"/>
              <a:gd name="adj2" fmla="val 60124"/>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descr="Man silhouet">
            <a:extLst>
              <a:ext uri="{FF2B5EF4-FFF2-40B4-BE49-F238E27FC236}">
                <a16:creationId xmlns:a16="http://schemas.microsoft.com/office/drawing/2014/main" id="{FD982060-5A1E-C1FA-DFC7-8247BCC0C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235" y="2060028"/>
            <a:ext cx="4968765" cy="4968765"/>
          </a:xfrm>
          <a:prstGeom prst="rect">
            <a:avLst/>
          </a:prstGeom>
        </p:spPr>
      </p:pic>
    </p:spTree>
    <p:extLst>
      <p:ext uri="{BB962C8B-B14F-4D97-AF65-F5344CB8AC3E}">
        <p14:creationId xmlns:p14="http://schemas.microsoft.com/office/powerpoint/2010/main" val="124710791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0</TotalTime>
  <Words>881</Words>
  <Application>Microsoft Office PowerPoint</Application>
  <PresentationFormat>Widescreen</PresentationFormat>
  <Paragraphs>71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Poppins</vt:lpstr>
      <vt:lpstr>Mediabegrip week 27 Blijf in Balans Groep 7-8-klas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Huy Minh Le | KidsKonnect</cp:lastModifiedBy>
  <cp:revision>18</cp:revision>
  <dcterms:created xsi:type="dcterms:W3CDTF">2025-03-13T12:26:38Z</dcterms:created>
  <dcterms:modified xsi:type="dcterms:W3CDTF">2025-05-02T12:37:37Z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857517-a601-4e6c-bfb3-251e05123f50_Enabled">
    <vt:lpwstr>true</vt:lpwstr>
  </property>
  <property fmtid="{D5CDD505-2E9C-101B-9397-08002B2CF9AE}" pid="3" name="MSIP_Label_26857517-a601-4e6c-bfb3-251e05123f50_SetDate">
    <vt:lpwstr>2025-05-02T12:37:37Z</vt:lpwstr>
  </property>
  <property fmtid="{D5CDD505-2E9C-101B-9397-08002B2CF9AE}" pid="4" name="MSIP_Label_26857517-a601-4e6c-bfb3-251e05123f50_Method">
    <vt:lpwstr>Standard</vt:lpwstr>
  </property>
  <property fmtid="{D5CDD505-2E9C-101B-9397-08002B2CF9AE}" pid="5" name="MSIP_Label_26857517-a601-4e6c-bfb3-251e05123f50_Name">
    <vt:lpwstr>Beschermd</vt:lpwstr>
  </property>
  <property fmtid="{D5CDD505-2E9C-101B-9397-08002B2CF9AE}" pid="6" name="MSIP_Label_26857517-a601-4e6c-bfb3-251e05123f50_SiteId">
    <vt:lpwstr>7b775fdb-ccca-4138-8f0f-4acc5785f9f2</vt:lpwstr>
  </property>
  <property fmtid="{D5CDD505-2E9C-101B-9397-08002B2CF9AE}" pid="7" name="MSIP_Label_26857517-a601-4e6c-bfb3-251e05123f50_ActionId">
    <vt:lpwstr>6a6dd655-97b6-4288-b963-c10845ad9e76</vt:lpwstr>
  </property>
  <property fmtid="{D5CDD505-2E9C-101B-9397-08002B2CF9AE}" pid="8" name="MSIP_Label_26857517-a601-4e6c-bfb3-251e05123f50_ContentBits">
    <vt:lpwstr>0</vt:lpwstr>
  </property>
  <property fmtid="{D5CDD505-2E9C-101B-9397-08002B2CF9AE}" pid="9" name="MSIP_Label_26857517-a601-4e6c-bfb3-251e05123f50_Tag">
    <vt:lpwstr>10, 3, 0, 1</vt:lpwstr>
  </property>
</Properties>
</file>