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82" r:id="rId5"/>
    <p:sldId id="283" r:id="rId6"/>
    <p:sldId id="260" r:id="rId7"/>
    <p:sldId id="261" r:id="rId8"/>
    <p:sldId id="259" r:id="rId9"/>
    <p:sldId id="262" r:id="rId10"/>
    <p:sldId id="284" r:id="rId11"/>
    <p:sldId id="264" r:id="rId12"/>
    <p:sldId id="265" r:id="rId13"/>
    <p:sldId id="266"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09" autoAdjust="0"/>
  </p:normalViewPr>
  <p:slideViewPr>
    <p:cSldViewPr snapToGrid="0">
      <p:cViewPr varScale="1">
        <p:scale>
          <a:sx n="99" d="100"/>
          <a:sy n="99" d="100"/>
        </p:scale>
        <p:origin x="10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4-4-2025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via Google</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383761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3084036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97D7E-1925-C736-6CD5-7ABB972A7D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1B327F-D8CD-1E90-5E12-3BF67ED86C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84E5831-93E5-EC9A-8956-EC384F0E3AB3}"/>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A69DDD34-18FD-814B-D13F-D8A7CA628092}"/>
              </a:ext>
            </a:extLst>
          </p:cNvPr>
          <p:cNvSpPr>
            <a:spLocks noGrp="1"/>
          </p:cNvSpPr>
          <p:nvPr>
            <p:ph type="sldNum" sz="quarter" idx="5"/>
          </p:nvPr>
        </p:nvSpPr>
        <p:spPr/>
        <p:txBody>
          <a:bodyPr/>
          <a:lstStyle/>
          <a:p>
            <a:fld id="{50240F96-ACCF-45F3-93A2-B308BC42A2F8}" type="slidenum">
              <a:rPr lang="nl-NL" smtClean="0"/>
              <a:t>10</a:t>
            </a:fld>
            <a:endParaRPr lang="nl-NL"/>
          </a:p>
        </p:txBody>
      </p:sp>
    </p:spTree>
    <p:extLst>
      <p:ext uri="{BB962C8B-B14F-4D97-AF65-F5344CB8AC3E}">
        <p14:creationId xmlns:p14="http://schemas.microsoft.com/office/powerpoint/2010/main" val="77947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13</a:t>
            </a:fld>
            <a:endParaRPr lang="nl-NL"/>
          </a:p>
        </p:txBody>
      </p:sp>
    </p:spTree>
    <p:extLst>
      <p:ext uri="{BB962C8B-B14F-4D97-AF65-F5344CB8AC3E}">
        <p14:creationId xmlns:p14="http://schemas.microsoft.com/office/powerpoint/2010/main" val="1008664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4-4-2025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4-4-2025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4-4-2025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nva.com/design/DAGjqO93s4E/smCQkbl9ojP3Z6_SKuaLDw/view?utm_content=DAGjqO93s4E&amp;utm_campaign=designshare&amp;utm_medium=link2&amp;utm_source=uniquelinks&amp;utlId=he96d0bd8d7"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video" Target="https://www.youtube.com/embed/8B1EtVPBSMw?feature=oembed" TargetMode="External"/><Relationship Id="rId5" Type="http://schemas.openxmlformats.org/officeDocument/2006/relationships/image" Target="../media/image13.jpeg"/><Relationship Id="rId4" Type="http://schemas.openxmlformats.org/officeDocument/2006/relationships/hyperlink" Target="https://jeugdjournaal.nl/artikel/2562127-dit-vinden-minecraft-fans-van-de-nieuwe-fil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jeugdjournaal.nl/artikel/2562127-dit-vinden-minecraft-fans-van-de-nieuwe-film"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570" b="9570"/>
          <a:stretch/>
        </p:blipFill>
        <p:spPr>
          <a:xfrm>
            <a:off x="7264400" y="0"/>
            <a:ext cx="4927600" cy="5638800"/>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en-US" dirty="0"/>
              <a:t>Een </a:t>
            </a:r>
            <a:r>
              <a:rPr lang="en-US" dirty="0" err="1"/>
              <a:t>goed</a:t>
            </a:r>
            <a:r>
              <a:rPr lang="en-US" dirty="0"/>
              <a:t> </a:t>
            </a:r>
            <a:r>
              <a:rPr lang="en-US" dirty="0" err="1"/>
              <a:t>verhaal</a:t>
            </a:r>
            <a:endParaRPr lang="en-US" dirty="0"/>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lstStyle/>
          <a:p>
            <a:r>
              <a:rPr lang="en-US" dirty="0"/>
              <a:t>Week 15, 2025</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B80C8-57BA-8B6A-5F4A-9F70E922C0D2}"/>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B2A73EB-36E1-E0FC-9262-BAD9157CC6AB}"/>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A9BE604-8306-5CA5-6491-B9D79A880EDD}"/>
              </a:ext>
            </a:extLst>
          </p:cNvPr>
          <p:cNvSpPr>
            <a:spLocks noGrp="1"/>
          </p:cNvSpPr>
          <p:nvPr>
            <p:ph type="body" sz="quarter" idx="12"/>
          </p:nvPr>
        </p:nvSpPr>
        <p:spPr>
          <a:xfrm>
            <a:off x="4746194" y="1482926"/>
            <a:ext cx="2753711" cy="2447944"/>
          </a:xfrm>
        </p:spPr>
        <p:txBody>
          <a:bodyPr>
            <a:normAutofit/>
          </a:bodyPr>
          <a:lstStyle/>
          <a:p>
            <a:pPr algn="ctr"/>
            <a:r>
              <a:rPr lang="nl-NL" dirty="0"/>
              <a:t>Voor meer uitleg over het stappenplan en een voorbeeld: </a:t>
            </a:r>
            <a:r>
              <a:rPr lang="nl-NL" dirty="0">
                <a:solidFill>
                  <a:schemeClr val="bg1"/>
                </a:solidFill>
                <a:hlinkClick r:id="rId3">
                  <a:extLst>
                    <a:ext uri="{A12FA001-AC4F-418D-AE19-62706E023703}">
                      <ahyp:hlinkClr xmlns:ahyp="http://schemas.microsoft.com/office/drawing/2018/hyperlinkcolor" val="tx"/>
                    </a:ext>
                  </a:extLst>
                </a:hlinkClick>
              </a:rPr>
              <a:t>klik hier</a:t>
            </a:r>
            <a:endParaRPr lang="nl-NL" dirty="0">
              <a:solidFill>
                <a:schemeClr val="bg1"/>
              </a:solidFill>
            </a:endParaRPr>
          </a:p>
        </p:txBody>
      </p:sp>
      <p:pic>
        <p:nvPicPr>
          <p:cNvPr id="5" name="Afbeelding 4">
            <a:extLst>
              <a:ext uri="{FF2B5EF4-FFF2-40B4-BE49-F238E27FC236}">
                <a16:creationId xmlns:a16="http://schemas.microsoft.com/office/drawing/2014/main" id="{50A09B0C-E1F6-3D2E-6F12-DB7A580C5D98}"/>
              </a:ext>
            </a:extLst>
          </p:cNvPr>
          <p:cNvPicPr>
            <a:picLocks noChangeAspect="1"/>
          </p:cNvPicPr>
          <p:nvPr/>
        </p:nvPicPr>
        <p:blipFill>
          <a:blip r:embed="rId4"/>
          <a:stretch>
            <a:fillRect/>
          </a:stretch>
        </p:blipFill>
        <p:spPr>
          <a:xfrm>
            <a:off x="555499" y="408199"/>
            <a:ext cx="4161075" cy="5580993"/>
          </a:xfrm>
          <a:prstGeom prst="rect">
            <a:avLst/>
          </a:prstGeom>
        </p:spPr>
      </p:pic>
      <p:pic>
        <p:nvPicPr>
          <p:cNvPr id="7" name="Afbeelding 6">
            <a:extLst>
              <a:ext uri="{FF2B5EF4-FFF2-40B4-BE49-F238E27FC236}">
                <a16:creationId xmlns:a16="http://schemas.microsoft.com/office/drawing/2014/main" id="{79E37132-3187-83AB-8FE8-235620F0DC51}"/>
              </a:ext>
            </a:extLst>
          </p:cNvPr>
          <p:cNvPicPr>
            <a:picLocks noChangeAspect="1"/>
          </p:cNvPicPr>
          <p:nvPr/>
        </p:nvPicPr>
        <p:blipFill>
          <a:blip r:embed="rId5"/>
          <a:stretch>
            <a:fillRect/>
          </a:stretch>
        </p:blipFill>
        <p:spPr>
          <a:xfrm>
            <a:off x="7475428" y="400995"/>
            <a:ext cx="4161075" cy="5588197"/>
          </a:xfrm>
          <a:prstGeom prst="rect">
            <a:avLst/>
          </a:prstGeom>
        </p:spPr>
      </p:pic>
    </p:spTree>
    <p:extLst>
      <p:ext uri="{BB962C8B-B14F-4D97-AF65-F5344CB8AC3E}">
        <p14:creationId xmlns:p14="http://schemas.microsoft.com/office/powerpoint/2010/main" val="263965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7233051" cy="3569650"/>
          </a:xfrm>
        </p:spPr>
        <p:txBody>
          <a:bodyPr>
            <a:normAutofit/>
          </a:bodyPr>
          <a:lstStyle/>
          <a:p>
            <a:r>
              <a:rPr lang="nl-NL" dirty="0">
                <a:solidFill>
                  <a:schemeClr val="bg1"/>
                </a:solidFill>
              </a:rPr>
              <a:t>Kijk samen terug op de opdracht. Laat de leerlingen hun uitwerking tonen en toelichten. </a:t>
            </a:r>
          </a:p>
          <a:p>
            <a:r>
              <a:rPr lang="nl-NL" dirty="0">
                <a:solidFill>
                  <a:schemeClr val="bg1"/>
                </a:solidFill>
              </a:rPr>
              <a:t>Kijk samen terug op de les en bespreek de verhalen en bedachte games. Laat alle leerlingen aan bod komen.</a:t>
            </a:r>
          </a:p>
        </p:txBody>
      </p:sp>
    </p:spTree>
    <p:extLst>
      <p:ext uri="{BB962C8B-B14F-4D97-AF65-F5344CB8AC3E}">
        <p14:creationId xmlns:p14="http://schemas.microsoft.com/office/powerpoint/2010/main" val="70159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p:txBody>
          <a:bodyPr/>
          <a:lstStyle/>
          <a:p>
            <a:r>
              <a:rPr lang="nl-NL" dirty="0">
                <a:solidFill>
                  <a:schemeClr val="bg1"/>
                </a:solidFill>
              </a:rPr>
              <a:t>Nog meer filmnieuws…</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18177" y="1743070"/>
            <a:ext cx="7558488" cy="3569650"/>
          </a:xfrm>
        </p:spPr>
        <p:txBody>
          <a:bodyPr>
            <a:normAutofit fontScale="47500" lnSpcReduction="20000"/>
          </a:bodyPr>
          <a:lstStyle/>
          <a:p>
            <a:r>
              <a:rPr lang="nl-NL" dirty="0"/>
              <a:t>Er was nog een film in het nieuws de laatste tijd. Namelijk de nieuwe Disney-film </a:t>
            </a:r>
            <a:r>
              <a:rPr lang="nl-NL" dirty="0" err="1"/>
              <a:t>Snow</a:t>
            </a:r>
            <a:r>
              <a:rPr lang="nl-NL" dirty="0"/>
              <a:t> White.</a:t>
            </a:r>
          </a:p>
          <a:p>
            <a:r>
              <a:rPr lang="nl-NL" dirty="0"/>
              <a:t>Waarom? Meerdere redenen. We noemen:</a:t>
            </a:r>
          </a:p>
          <a:p>
            <a:pPr marL="342900" indent="-342900">
              <a:buFontTx/>
              <a:buChar char="-"/>
            </a:pPr>
            <a:r>
              <a:rPr lang="nl-NL" dirty="0"/>
              <a:t>Sneeuwwitje wordt gespeeld door een Latina-actrice, in tegenstelling tot het originele verhaal, waar Sneeuwwitje en “huid zo wit als sneeuw heeft”.</a:t>
            </a:r>
          </a:p>
          <a:p>
            <a:pPr marL="342900" indent="-342900">
              <a:buFontTx/>
              <a:buChar char="-"/>
            </a:pPr>
            <a:r>
              <a:rPr lang="nl-NL" dirty="0"/>
              <a:t>De actrice die de boze koningin speelt heeft meerdere malen uitgesproken Israël te steunen in het conflict in het Midden-Oosten.</a:t>
            </a:r>
          </a:p>
          <a:p>
            <a:pPr marL="342900" indent="-342900">
              <a:buFontTx/>
              <a:buChar char="-"/>
            </a:pPr>
            <a:r>
              <a:rPr lang="nl-NL" dirty="0"/>
              <a:t>De dwergen in de film werden oorspronkelijk als computer gegenereerde karakters “van verschillende groottes en genders” gemaakt. Na kritiek werd dit veranderd.</a:t>
            </a:r>
          </a:p>
          <a:p>
            <a:pPr marL="342900" indent="-342900">
              <a:buFontTx/>
              <a:buChar char="-"/>
            </a:pPr>
            <a:r>
              <a:rPr lang="nl-NL" dirty="0"/>
              <a:t>De prins kust Sneeuwwitje wakker zonder dat Sneeuwwitje daar toestemming (consent) voor geeft en dat kan dan worden aangemerkt als ongewenst gedrag.</a:t>
            </a:r>
          </a:p>
          <a:p>
            <a:pPr marL="342900" indent="-342900">
              <a:buFontTx/>
              <a:buChar char="-"/>
            </a:pPr>
            <a:endParaRPr lang="nl-NL" dirty="0"/>
          </a:p>
          <a:p>
            <a:r>
              <a:rPr lang="nl-NL" dirty="0"/>
              <a:t>Wat vinden jullie? Onzin? Of terecht?.</a:t>
            </a:r>
          </a:p>
        </p:txBody>
      </p:sp>
      <p:sp>
        <p:nvSpPr>
          <p:cNvPr id="6" name="Ovaal 5" descr="Jonge vrouw die denkt">
            <a:extLst>
              <a:ext uri="{FF2B5EF4-FFF2-40B4-BE49-F238E27FC236}">
                <a16:creationId xmlns:a16="http://schemas.microsoft.com/office/drawing/2014/main" id="{F6BFC2B4-0238-38BD-782E-8C9284917927}"/>
              </a:ext>
            </a:extLst>
          </p:cNvPr>
          <p:cNvSpPr/>
          <p:nvPr/>
        </p:nvSpPr>
        <p:spPr>
          <a:xfrm>
            <a:off x="8176665" y="1743070"/>
            <a:ext cx="3468414" cy="226138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885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3" name="Tijdelijke aanduiding voor tekst 2">
            <a:extLst>
              <a:ext uri="{FF2B5EF4-FFF2-40B4-BE49-F238E27FC236}">
                <a16:creationId xmlns:a16="http://schemas.microsoft.com/office/drawing/2014/main" id="{BDE58C01-AFD5-A42E-A010-4654DBD28B56}"/>
              </a:ext>
            </a:extLst>
          </p:cNvPr>
          <p:cNvSpPr>
            <a:spLocks noGrp="1"/>
          </p:cNvSpPr>
          <p:nvPr>
            <p:ph type="body" sz="quarter" idx="12"/>
          </p:nvPr>
        </p:nvSpPr>
        <p:spPr>
          <a:xfrm>
            <a:off x="609599" y="1379275"/>
            <a:ext cx="11026902" cy="4661630"/>
          </a:xfrm>
        </p:spPr>
        <p:txBody>
          <a:bodyPr>
            <a:normAutofit fontScale="62500" lnSpcReduction="20000"/>
          </a:bodyPr>
          <a:lstStyle/>
          <a:p>
            <a:r>
              <a:rPr lang="nl-NL" dirty="0"/>
              <a:t>Hoi allemaal!</a:t>
            </a:r>
          </a:p>
          <a:p>
            <a:r>
              <a:rPr lang="nl-NL" dirty="0"/>
              <a:t>Eindelijk was het deze week dan zover! Al maandenlang heb ik naar dit moment uitgekeken. De Minecraft-film is uit! Ik stond afgelopen woensdag dan ook vooraan in de rij bij de bios! </a:t>
            </a:r>
          </a:p>
          <a:p>
            <a:r>
              <a:rPr lang="nl-NL" dirty="0"/>
              <a:t>Ik was vooral erg benieuwd hoe de Minecraft-wereld er “in het echt” uit zou zien en of het allemaal wel echt Minecraft zou zijn. Nou, dat was het wel hoor! Echt vet. Ook wel echt bijzonder dat er hele bijzondere dingen uit de game in zitten, zoals </a:t>
            </a:r>
            <a:r>
              <a:rPr lang="nl-NL" dirty="0" err="1"/>
              <a:t>Technoblade</a:t>
            </a:r>
            <a:r>
              <a:rPr lang="nl-NL" dirty="0"/>
              <a:t> en de “</a:t>
            </a:r>
            <a:r>
              <a:rPr lang="nl-NL" dirty="0" err="1"/>
              <a:t>chickenjockey</a:t>
            </a:r>
            <a:r>
              <a:rPr lang="nl-NL" dirty="0"/>
              <a:t>”. Dan weet je dat de makers van de film echt goed naar het verhaal van de game hebben gekeken.</a:t>
            </a:r>
          </a:p>
          <a:p>
            <a:r>
              <a:rPr lang="nl-NL" dirty="0"/>
              <a:t>Ik speel zelf al jaren Minecraft en ben ook een echte fan. Ik kan in de game lekker creatief zijn en naast het verhaal van het spel ook mijn eigen dingen maken. Dat maakt het denk ik ook wel erg lastig om er een film van te maken, iedereen heeft eigenlijk een beetje zijn eigen Minecraft verhaal.</a:t>
            </a:r>
          </a:p>
          <a:p>
            <a:r>
              <a:rPr lang="nl-NL" dirty="0"/>
              <a:t>Zo ken ik bijvoorbeeld iemand die de hele Efteling in Minecraft heeft gebouwd. Maar ik heb ook vrienden die alleen maar online spelen en zo met nieuwe mensen in contact komen en online vrienden maken.</a:t>
            </a:r>
          </a:p>
          <a:p>
            <a:r>
              <a:rPr lang="nl-NL" dirty="0"/>
              <a:t>En jij? Speel jij Minecraft? Of iets anders? Wat is jouw verhaal?</a:t>
            </a:r>
          </a:p>
          <a:p>
            <a:r>
              <a:rPr lang="nl-NL" dirty="0"/>
              <a:t>Melle</a:t>
            </a:r>
          </a:p>
          <a:p>
            <a:endParaRPr lang="nl-NL" dirty="0"/>
          </a:p>
        </p:txBody>
      </p:sp>
      <p:sp>
        <p:nvSpPr>
          <p:cNvPr id="4" name="Traan 3">
            <a:extLst>
              <a:ext uri="{FF2B5EF4-FFF2-40B4-BE49-F238E27FC236}">
                <a16:creationId xmlns:a16="http://schemas.microsoft.com/office/drawing/2014/main" id="{01BE7972-BB07-155A-6B0A-543DCE4706EC}"/>
              </a:ext>
            </a:extLst>
          </p:cNvPr>
          <p:cNvSpPr/>
          <p:nvPr/>
        </p:nvSpPr>
        <p:spPr>
          <a:xfrm>
            <a:off x="10393181" y="-12636"/>
            <a:ext cx="1798819" cy="1687978"/>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18177" y="1743069"/>
            <a:ext cx="4752609" cy="4563137"/>
          </a:xfrm>
        </p:spPr>
        <p:txBody>
          <a:bodyPr>
            <a:normAutofit fontScale="70000" lnSpcReduction="20000"/>
          </a:bodyPr>
          <a:lstStyle/>
          <a:p>
            <a:r>
              <a:rPr lang="nl-NL" dirty="0"/>
              <a:t>Op woensdag 2 april ging “A Minecraft movie” in première. </a:t>
            </a:r>
          </a:p>
          <a:p>
            <a:r>
              <a:rPr lang="nl-NL" dirty="0"/>
              <a:t>Van </a:t>
            </a:r>
            <a:r>
              <a:rPr lang="nl-NL" dirty="0">
                <a:hlinkClick r:id="rId4"/>
              </a:rPr>
              <a:t>Jeugdjournaal.nl</a:t>
            </a:r>
            <a:r>
              <a:rPr lang="nl-NL" dirty="0"/>
              <a:t>:</a:t>
            </a:r>
          </a:p>
          <a:p>
            <a:r>
              <a:rPr lang="nl-NL" dirty="0"/>
              <a:t>“Minecraft is een van de populairste games ter wereld, met meer dan 300 miljoen verkochte spellen en meer dan 140 miljoen actieve spelers per maand. Vanaf vandaag draait er een film in de bioscopen over de </a:t>
            </a:r>
            <a:r>
              <a:rPr lang="nl-NL" dirty="0" err="1"/>
              <a:t>megapopulaire</a:t>
            </a:r>
            <a:r>
              <a:rPr lang="nl-NL" dirty="0"/>
              <a:t> bouwgame.”</a:t>
            </a:r>
          </a:p>
          <a:p>
            <a:r>
              <a:rPr lang="nl-NL" dirty="0"/>
              <a:t>Het is niet de eerste keer dat er een film gemaakt wordt die gebaseerd is op een game. Kijk maar eens op de volgende dia. Daar zie je een paar films, die ook gebaseerd zijn op een game.</a:t>
            </a:r>
          </a:p>
        </p:txBody>
      </p:sp>
      <p:pic>
        <p:nvPicPr>
          <p:cNvPr id="4" name="Onlinemedia 3" title="A Minecraft Movie | Final Trailer">
            <a:hlinkClick r:id="" action="ppaction://media"/>
            <a:extLst>
              <a:ext uri="{FF2B5EF4-FFF2-40B4-BE49-F238E27FC236}">
                <a16:creationId xmlns:a16="http://schemas.microsoft.com/office/drawing/2014/main" id="{CBACF03D-7972-8631-0BE9-73DC2ED6C2FE}"/>
              </a:ext>
            </a:extLst>
          </p:cNvPr>
          <p:cNvPicPr>
            <a:picLocks noRot="1" noChangeAspect="1"/>
          </p:cNvPicPr>
          <p:nvPr>
            <a:videoFile r:link="rId1"/>
          </p:nvPr>
        </p:nvPicPr>
        <p:blipFill>
          <a:blip r:embed="rId5"/>
          <a:stretch>
            <a:fillRect/>
          </a:stretch>
        </p:blipFill>
        <p:spPr>
          <a:xfrm>
            <a:off x="5754621" y="1683382"/>
            <a:ext cx="6179164" cy="3491236"/>
          </a:xfrm>
          <a:prstGeom prst="rect">
            <a:avLst/>
          </a:prstGeom>
        </p:spPr>
      </p:pic>
    </p:spTree>
    <p:extLst>
      <p:ext uri="{BB962C8B-B14F-4D97-AF65-F5344CB8AC3E}">
        <p14:creationId xmlns:p14="http://schemas.microsoft.com/office/powerpoint/2010/main" val="411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0AE57684-018C-F51D-3CB5-7B97CD6B279B}"/>
              </a:ext>
            </a:extLst>
          </p:cNvPr>
          <p:cNvPicPr>
            <a:picLocks noChangeAspect="1"/>
          </p:cNvPicPr>
          <p:nvPr/>
        </p:nvPicPr>
        <p:blipFill>
          <a:blip r:embed="rId3"/>
          <a:stretch>
            <a:fillRect/>
          </a:stretch>
        </p:blipFill>
        <p:spPr>
          <a:xfrm>
            <a:off x="1888459" y="2518353"/>
            <a:ext cx="2380812" cy="1339207"/>
          </a:xfrm>
          <a:prstGeom prst="rect">
            <a:avLst/>
          </a:prstGeom>
        </p:spPr>
      </p:pic>
      <p:pic>
        <p:nvPicPr>
          <p:cNvPr id="4" name="Afbeelding 3">
            <a:extLst>
              <a:ext uri="{FF2B5EF4-FFF2-40B4-BE49-F238E27FC236}">
                <a16:creationId xmlns:a16="http://schemas.microsoft.com/office/drawing/2014/main" id="{4ED9655C-D40D-DC83-BD47-B4AE81224413}"/>
              </a:ext>
            </a:extLst>
          </p:cNvPr>
          <p:cNvPicPr>
            <a:picLocks noChangeAspect="1"/>
          </p:cNvPicPr>
          <p:nvPr/>
        </p:nvPicPr>
        <p:blipFill>
          <a:blip r:embed="rId4"/>
          <a:stretch>
            <a:fillRect/>
          </a:stretch>
        </p:blipFill>
        <p:spPr>
          <a:xfrm>
            <a:off x="8190538" y="1508757"/>
            <a:ext cx="1761840" cy="2507593"/>
          </a:xfrm>
          <a:prstGeom prst="rect">
            <a:avLst/>
          </a:prstGeom>
        </p:spPr>
      </p:pic>
      <p:pic>
        <p:nvPicPr>
          <p:cNvPr id="5" name="Afbeelding 4">
            <a:extLst>
              <a:ext uri="{FF2B5EF4-FFF2-40B4-BE49-F238E27FC236}">
                <a16:creationId xmlns:a16="http://schemas.microsoft.com/office/drawing/2014/main" id="{97AF837F-3758-A73C-CE09-76CC2D6D77CC}"/>
              </a:ext>
            </a:extLst>
          </p:cNvPr>
          <p:cNvPicPr>
            <a:picLocks noChangeAspect="1"/>
          </p:cNvPicPr>
          <p:nvPr/>
        </p:nvPicPr>
        <p:blipFill>
          <a:blip r:embed="rId5"/>
          <a:stretch>
            <a:fillRect/>
          </a:stretch>
        </p:blipFill>
        <p:spPr>
          <a:xfrm>
            <a:off x="147144" y="334756"/>
            <a:ext cx="1707531" cy="2427798"/>
          </a:xfrm>
          <a:prstGeom prst="rect">
            <a:avLst/>
          </a:prstGeom>
        </p:spPr>
      </p:pic>
      <p:pic>
        <p:nvPicPr>
          <p:cNvPr id="6" name="Afbeelding 5">
            <a:extLst>
              <a:ext uri="{FF2B5EF4-FFF2-40B4-BE49-F238E27FC236}">
                <a16:creationId xmlns:a16="http://schemas.microsoft.com/office/drawing/2014/main" id="{C2593815-679C-FEB6-7608-24508031EB52}"/>
              </a:ext>
            </a:extLst>
          </p:cNvPr>
          <p:cNvPicPr>
            <a:picLocks noChangeAspect="1"/>
          </p:cNvPicPr>
          <p:nvPr/>
        </p:nvPicPr>
        <p:blipFill>
          <a:blip r:embed="rId6"/>
          <a:stretch>
            <a:fillRect/>
          </a:stretch>
        </p:blipFill>
        <p:spPr>
          <a:xfrm>
            <a:off x="8940520" y="4089823"/>
            <a:ext cx="1761840" cy="2610313"/>
          </a:xfrm>
          <a:prstGeom prst="rect">
            <a:avLst/>
          </a:prstGeom>
        </p:spPr>
      </p:pic>
      <p:pic>
        <p:nvPicPr>
          <p:cNvPr id="7" name="Afbeelding 6">
            <a:extLst>
              <a:ext uri="{FF2B5EF4-FFF2-40B4-BE49-F238E27FC236}">
                <a16:creationId xmlns:a16="http://schemas.microsoft.com/office/drawing/2014/main" id="{5EF84403-629F-8F40-D2E7-CF4DCF77FBD5}"/>
              </a:ext>
            </a:extLst>
          </p:cNvPr>
          <p:cNvPicPr>
            <a:picLocks noChangeAspect="1"/>
          </p:cNvPicPr>
          <p:nvPr/>
        </p:nvPicPr>
        <p:blipFill>
          <a:blip r:embed="rId7"/>
          <a:stretch>
            <a:fillRect/>
          </a:stretch>
        </p:blipFill>
        <p:spPr>
          <a:xfrm>
            <a:off x="671086" y="3294867"/>
            <a:ext cx="1530052" cy="2170539"/>
          </a:xfrm>
          <a:prstGeom prst="rect">
            <a:avLst/>
          </a:prstGeom>
        </p:spPr>
      </p:pic>
      <p:pic>
        <p:nvPicPr>
          <p:cNvPr id="8" name="Afbeelding 7">
            <a:extLst>
              <a:ext uri="{FF2B5EF4-FFF2-40B4-BE49-F238E27FC236}">
                <a16:creationId xmlns:a16="http://schemas.microsoft.com/office/drawing/2014/main" id="{05E1178A-238C-A82D-C8E0-E7FFFA4CABE0}"/>
              </a:ext>
            </a:extLst>
          </p:cNvPr>
          <p:cNvPicPr>
            <a:picLocks noChangeAspect="1"/>
          </p:cNvPicPr>
          <p:nvPr/>
        </p:nvPicPr>
        <p:blipFill>
          <a:blip r:embed="rId8"/>
          <a:stretch>
            <a:fillRect/>
          </a:stretch>
        </p:blipFill>
        <p:spPr>
          <a:xfrm>
            <a:off x="4869346" y="597068"/>
            <a:ext cx="1640041" cy="2460062"/>
          </a:xfrm>
          <a:prstGeom prst="rect">
            <a:avLst/>
          </a:prstGeom>
        </p:spPr>
      </p:pic>
      <p:pic>
        <p:nvPicPr>
          <p:cNvPr id="9" name="Afbeelding 8">
            <a:extLst>
              <a:ext uri="{FF2B5EF4-FFF2-40B4-BE49-F238E27FC236}">
                <a16:creationId xmlns:a16="http://schemas.microsoft.com/office/drawing/2014/main" id="{2458DC0E-886B-1C06-8BA0-EB634E29D008}"/>
              </a:ext>
            </a:extLst>
          </p:cNvPr>
          <p:cNvPicPr>
            <a:picLocks noChangeAspect="1"/>
          </p:cNvPicPr>
          <p:nvPr/>
        </p:nvPicPr>
        <p:blipFill>
          <a:blip r:embed="rId9"/>
          <a:stretch>
            <a:fillRect/>
          </a:stretch>
        </p:blipFill>
        <p:spPr>
          <a:xfrm>
            <a:off x="4613144" y="4089823"/>
            <a:ext cx="1626529" cy="2297473"/>
          </a:xfrm>
          <a:prstGeom prst="rect">
            <a:avLst/>
          </a:prstGeom>
        </p:spPr>
      </p:pic>
      <p:pic>
        <p:nvPicPr>
          <p:cNvPr id="10" name="Afbeelding 9">
            <a:extLst>
              <a:ext uri="{FF2B5EF4-FFF2-40B4-BE49-F238E27FC236}">
                <a16:creationId xmlns:a16="http://schemas.microsoft.com/office/drawing/2014/main" id="{86216543-2428-501C-A59C-9B59590AE8B7}"/>
              </a:ext>
            </a:extLst>
          </p:cNvPr>
          <p:cNvPicPr>
            <a:picLocks noChangeAspect="1"/>
          </p:cNvPicPr>
          <p:nvPr/>
        </p:nvPicPr>
        <p:blipFill>
          <a:blip r:embed="rId10"/>
          <a:stretch>
            <a:fillRect/>
          </a:stretch>
        </p:blipFill>
        <p:spPr>
          <a:xfrm>
            <a:off x="5706651" y="3400328"/>
            <a:ext cx="2190300" cy="1232044"/>
          </a:xfrm>
          <a:prstGeom prst="rect">
            <a:avLst/>
          </a:prstGeom>
        </p:spPr>
      </p:pic>
      <p:pic>
        <p:nvPicPr>
          <p:cNvPr id="11" name="Afbeelding 10">
            <a:extLst>
              <a:ext uri="{FF2B5EF4-FFF2-40B4-BE49-F238E27FC236}">
                <a16:creationId xmlns:a16="http://schemas.microsoft.com/office/drawing/2014/main" id="{5658A63F-A9C2-449B-7535-9CAE90CADAF4}"/>
              </a:ext>
            </a:extLst>
          </p:cNvPr>
          <p:cNvPicPr>
            <a:picLocks noChangeAspect="1"/>
          </p:cNvPicPr>
          <p:nvPr/>
        </p:nvPicPr>
        <p:blipFill>
          <a:blip r:embed="rId11"/>
          <a:stretch>
            <a:fillRect/>
          </a:stretch>
        </p:blipFill>
        <p:spPr>
          <a:xfrm>
            <a:off x="1818478" y="133982"/>
            <a:ext cx="2162575" cy="1211042"/>
          </a:xfrm>
          <a:prstGeom prst="rect">
            <a:avLst/>
          </a:prstGeom>
        </p:spPr>
      </p:pic>
      <p:pic>
        <p:nvPicPr>
          <p:cNvPr id="13" name="Afbeelding 12">
            <a:extLst>
              <a:ext uri="{FF2B5EF4-FFF2-40B4-BE49-F238E27FC236}">
                <a16:creationId xmlns:a16="http://schemas.microsoft.com/office/drawing/2014/main" id="{4ED8FF27-2819-C0BB-6CA8-59A1D509B00C}"/>
              </a:ext>
            </a:extLst>
          </p:cNvPr>
          <p:cNvPicPr>
            <a:picLocks noChangeAspect="1"/>
          </p:cNvPicPr>
          <p:nvPr/>
        </p:nvPicPr>
        <p:blipFill>
          <a:blip r:embed="rId12"/>
          <a:stretch>
            <a:fillRect/>
          </a:stretch>
        </p:blipFill>
        <p:spPr>
          <a:xfrm>
            <a:off x="6297111" y="160256"/>
            <a:ext cx="2201138" cy="1158494"/>
          </a:xfrm>
          <a:prstGeom prst="rect">
            <a:avLst/>
          </a:prstGeom>
        </p:spPr>
      </p:pic>
      <p:pic>
        <p:nvPicPr>
          <p:cNvPr id="14" name="Afbeelding 13">
            <a:extLst>
              <a:ext uri="{FF2B5EF4-FFF2-40B4-BE49-F238E27FC236}">
                <a16:creationId xmlns:a16="http://schemas.microsoft.com/office/drawing/2014/main" id="{752DCC0E-3899-563A-D7B4-654F61808A27}"/>
              </a:ext>
            </a:extLst>
          </p:cNvPr>
          <p:cNvPicPr>
            <a:picLocks noChangeAspect="1"/>
          </p:cNvPicPr>
          <p:nvPr/>
        </p:nvPicPr>
        <p:blipFill>
          <a:blip r:embed="rId13"/>
          <a:stretch>
            <a:fillRect/>
          </a:stretch>
        </p:blipFill>
        <p:spPr>
          <a:xfrm>
            <a:off x="10605134" y="3340841"/>
            <a:ext cx="1273229" cy="1766648"/>
          </a:xfrm>
          <a:prstGeom prst="rect">
            <a:avLst/>
          </a:prstGeom>
        </p:spPr>
      </p:pic>
      <p:pic>
        <p:nvPicPr>
          <p:cNvPr id="15" name="Afbeelding 14">
            <a:extLst>
              <a:ext uri="{FF2B5EF4-FFF2-40B4-BE49-F238E27FC236}">
                <a16:creationId xmlns:a16="http://schemas.microsoft.com/office/drawing/2014/main" id="{B585A2C3-183B-5AF7-613B-0CD9C32AB173}"/>
              </a:ext>
            </a:extLst>
          </p:cNvPr>
          <p:cNvPicPr>
            <a:picLocks noChangeAspect="1"/>
          </p:cNvPicPr>
          <p:nvPr/>
        </p:nvPicPr>
        <p:blipFill>
          <a:blip r:embed="rId14"/>
          <a:stretch>
            <a:fillRect/>
          </a:stretch>
        </p:blipFill>
        <p:spPr>
          <a:xfrm>
            <a:off x="9653259" y="199394"/>
            <a:ext cx="2371130" cy="1725118"/>
          </a:xfrm>
          <a:prstGeom prst="rect">
            <a:avLst/>
          </a:prstGeom>
        </p:spPr>
      </p:pic>
    </p:spTree>
    <p:extLst>
      <p:ext uri="{BB962C8B-B14F-4D97-AF65-F5344CB8AC3E}">
        <p14:creationId xmlns:p14="http://schemas.microsoft.com/office/powerpoint/2010/main" val="1231932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8FCDC0E-E82E-DD21-962E-18BF15F6725F}"/>
              </a:ext>
            </a:extLst>
          </p:cNvPr>
          <p:cNvSpPr>
            <a:spLocks noGrp="1"/>
          </p:cNvSpPr>
          <p:nvPr>
            <p:ph type="body" sz="quarter" idx="11"/>
          </p:nvPr>
        </p:nvSpPr>
        <p:spPr/>
        <p:txBody>
          <a:bodyPr/>
          <a:lstStyle/>
          <a:p>
            <a:r>
              <a:rPr lang="nl-NL" dirty="0"/>
              <a:t>Alles is een verhaal</a:t>
            </a:r>
          </a:p>
        </p:txBody>
      </p:sp>
      <p:sp>
        <p:nvSpPr>
          <p:cNvPr id="3" name="Tijdelijke aanduiding voor tekst 2">
            <a:extLst>
              <a:ext uri="{FF2B5EF4-FFF2-40B4-BE49-F238E27FC236}">
                <a16:creationId xmlns:a16="http://schemas.microsoft.com/office/drawing/2014/main" id="{7AE9C709-C904-D354-D733-D86AF1E83EF7}"/>
              </a:ext>
            </a:extLst>
          </p:cNvPr>
          <p:cNvSpPr>
            <a:spLocks noGrp="1"/>
          </p:cNvSpPr>
          <p:nvPr>
            <p:ph type="body" sz="quarter" idx="12"/>
          </p:nvPr>
        </p:nvSpPr>
        <p:spPr>
          <a:xfrm>
            <a:off x="618176" y="1743070"/>
            <a:ext cx="6907231" cy="3569650"/>
          </a:xfrm>
        </p:spPr>
        <p:txBody>
          <a:bodyPr>
            <a:normAutofit fontScale="62500" lnSpcReduction="20000"/>
          </a:bodyPr>
          <a:lstStyle/>
          <a:p>
            <a:r>
              <a:rPr lang="nl-NL" dirty="0"/>
              <a:t>Als we het hebben over games en films, hebben we het eigenlijk over verhalen. Een goede film vertelt een goed verhaal. Net als een game. </a:t>
            </a:r>
          </a:p>
          <a:p>
            <a:r>
              <a:rPr lang="nl-NL" dirty="0"/>
              <a:t>In de </a:t>
            </a:r>
            <a:r>
              <a:rPr lang="nl-NL" b="1" dirty="0"/>
              <a:t>Mario</a:t>
            </a:r>
            <a:r>
              <a:rPr lang="nl-NL" dirty="0"/>
              <a:t>-games is het verhaal steeds het redden van de prinses. In de originele </a:t>
            </a:r>
            <a:r>
              <a:rPr lang="nl-NL" b="1" dirty="0" err="1"/>
              <a:t>Tomb</a:t>
            </a:r>
            <a:r>
              <a:rPr lang="nl-NL" b="1" dirty="0"/>
              <a:t> Raider </a:t>
            </a:r>
            <a:r>
              <a:rPr lang="nl-NL" dirty="0"/>
              <a:t>speel je Lara </a:t>
            </a:r>
            <a:r>
              <a:rPr lang="nl-NL" dirty="0" err="1"/>
              <a:t>Croft</a:t>
            </a:r>
            <a:r>
              <a:rPr lang="nl-NL" dirty="0"/>
              <a:t>, een vrouwelijke archeoloog, die wordt ingehuurd om een oud en verloren gegaan artefact op te sporen. Link doet zijn best om in verschillende games prinses </a:t>
            </a:r>
            <a:r>
              <a:rPr lang="nl-NL" b="1" dirty="0"/>
              <a:t>Zelda</a:t>
            </a:r>
            <a:r>
              <a:rPr lang="nl-NL" dirty="0"/>
              <a:t> te redden.</a:t>
            </a:r>
          </a:p>
          <a:p>
            <a:r>
              <a:rPr lang="nl-NL" dirty="0"/>
              <a:t>Het lastige bij de game Minecraft is dat er eigenlijk geen vast verhaal in zit. Het gaat vooral om de Minecraft wereld waarin de speler vrij om zijn eigen verhaal te maken. Alleen de </a:t>
            </a:r>
            <a:r>
              <a:rPr lang="nl-NL" i="1" dirty="0"/>
              <a:t>Survival</a:t>
            </a:r>
            <a:r>
              <a:rPr lang="nl-NL" dirty="0"/>
              <a:t>-modus zou je als een verhaal kunnen zien.</a:t>
            </a:r>
          </a:p>
          <a:p>
            <a:r>
              <a:rPr lang="nl-NL" dirty="0"/>
              <a:t>Daarom was het even afwachten welk verhaal er in de film verteld zou worden. </a:t>
            </a:r>
            <a:r>
              <a:rPr lang="nl-NL" dirty="0">
                <a:hlinkClick r:id="rId2"/>
              </a:rPr>
              <a:t>Het Jeugdjournaal vroeg enkele jonge fans wat zij ervan vonden</a:t>
            </a:r>
            <a:r>
              <a:rPr lang="nl-NL" dirty="0"/>
              <a:t>.</a:t>
            </a:r>
          </a:p>
        </p:txBody>
      </p:sp>
      <p:pic>
        <p:nvPicPr>
          <p:cNvPr id="5" name="Afbeelding 4">
            <a:extLst>
              <a:ext uri="{FF2B5EF4-FFF2-40B4-BE49-F238E27FC236}">
                <a16:creationId xmlns:a16="http://schemas.microsoft.com/office/drawing/2014/main" id="{1ADAE85C-6445-98A8-385E-54424E998A51}"/>
              </a:ext>
            </a:extLst>
          </p:cNvPr>
          <p:cNvPicPr>
            <a:picLocks noChangeAspect="1"/>
          </p:cNvPicPr>
          <p:nvPr/>
        </p:nvPicPr>
        <p:blipFill>
          <a:blip r:embed="rId3"/>
          <a:stretch>
            <a:fillRect/>
          </a:stretch>
        </p:blipFill>
        <p:spPr>
          <a:xfrm>
            <a:off x="7711016" y="2058809"/>
            <a:ext cx="3676727" cy="29381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5322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“Films gebaseerd op games of boeken vallen meestal tegen.”</a:t>
            </a:r>
          </a:p>
        </p:txBody>
      </p:sp>
      <p:sp>
        <p:nvSpPr>
          <p:cNvPr id="5" name="Tekstballon: ovaal 4" descr="Twee telefoons met gespreksballonnen">
            <a:extLst>
              <a:ext uri="{FF2B5EF4-FFF2-40B4-BE49-F238E27FC236}">
                <a16:creationId xmlns:a16="http://schemas.microsoft.com/office/drawing/2014/main" id="{EBA1E795-92AF-7946-967B-F1D9F8FE00C5}"/>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“In een goed verhaal is er altijd een conflict, een held en een slechterik.”</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“Een film maken van een game is te makkelijk. Verzin zelf iets.”</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83532"/>
            <a:ext cx="7414778" cy="4230329"/>
          </a:xfrm>
        </p:spPr>
        <p:txBody>
          <a:bodyPr>
            <a:normAutofit/>
          </a:bodyPr>
          <a:lstStyle/>
          <a:p>
            <a:r>
              <a:rPr lang="nl-NL" dirty="0">
                <a:solidFill>
                  <a:schemeClr val="bg1"/>
                </a:solidFill>
              </a:rPr>
              <a:t>De opdracht van vandaag is een keuzeopdracht.</a:t>
            </a:r>
          </a:p>
          <a:p>
            <a:endParaRPr lang="nl-NL" dirty="0">
              <a:solidFill>
                <a:schemeClr val="bg1"/>
              </a:solidFill>
            </a:endParaRPr>
          </a:p>
          <a:p>
            <a:r>
              <a:rPr lang="nl-NL" b="1" u="sng" dirty="0">
                <a:solidFill>
                  <a:schemeClr val="bg1"/>
                </a:solidFill>
              </a:rPr>
              <a:t>Keuze 1: </a:t>
            </a:r>
            <a:r>
              <a:rPr lang="nl-NL" dirty="0">
                <a:solidFill>
                  <a:schemeClr val="bg1"/>
                </a:solidFill>
              </a:rPr>
              <a:t>Schrijf een verhaal geschikt voor een film gebaseerd op jouw favoriete game .</a:t>
            </a:r>
          </a:p>
          <a:p>
            <a:r>
              <a:rPr lang="nl-NL" b="1" u="sng" dirty="0">
                <a:solidFill>
                  <a:schemeClr val="bg1"/>
                </a:solidFill>
              </a:rPr>
              <a:t>Keuze 2: </a:t>
            </a:r>
            <a:r>
              <a:rPr lang="nl-NL" dirty="0">
                <a:solidFill>
                  <a:schemeClr val="bg1"/>
                </a:solidFill>
              </a:rPr>
              <a:t>Maak van een bekend verhaal een opzet voor een game.</a:t>
            </a:r>
          </a:p>
          <a:p>
            <a:r>
              <a:rPr lang="nl-NL" dirty="0">
                <a:solidFill>
                  <a:schemeClr val="bg1"/>
                </a:solidFill>
              </a:rPr>
              <a:t>Werk volgens het stappenplan!</a:t>
            </a:r>
          </a:p>
          <a:p>
            <a:endParaRPr lang="nl-NL" dirty="0"/>
          </a:p>
        </p:txBody>
      </p:sp>
      <p:sp>
        <p:nvSpPr>
          <p:cNvPr id="8" name="Gedachtewolkje: wolk 7" descr="Stop bij">
            <a:extLst>
              <a:ext uri="{FF2B5EF4-FFF2-40B4-BE49-F238E27FC236}">
                <a16:creationId xmlns:a16="http://schemas.microsoft.com/office/drawing/2014/main" id="{06F2FE66-B20F-8C3F-FDEF-88CE8359B6C0}"/>
              </a:ext>
            </a:extLst>
          </p:cNvPr>
          <p:cNvSpPr/>
          <p:nvPr/>
        </p:nvSpPr>
        <p:spPr>
          <a:xfrm rot="21328785">
            <a:off x="8453584" y="263725"/>
            <a:ext cx="2963917" cy="1807779"/>
          </a:xfrm>
          <a:prstGeom prst="cloudCallout">
            <a:avLst>
              <a:gd name="adj1" fmla="val 1336"/>
              <a:gd name="adj2" fmla="val 60124"/>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Graphic 9" descr="Man silhouet">
            <a:extLst>
              <a:ext uri="{FF2B5EF4-FFF2-40B4-BE49-F238E27FC236}">
                <a16:creationId xmlns:a16="http://schemas.microsoft.com/office/drawing/2014/main" id="{D149DB9A-22D0-A9B1-1474-BD69709942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3235" y="2060028"/>
            <a:ext cx="4968765" cy="4968765"/>
          </a:xfrm>
          <a:prstGeom prst="rect">
            <a:avLst/>
          </a:prstGeom>
        </p:spPr>
      </p:pic>
    </p:spTree>
    <p:extLst>
      <p:ext uri="{BB962C8B-B14F-4D97-AF65-F5344CB8AC3E}">
        <p14:creationId xmlns:p14="http://schemas.microsoft.com/office/powerpoint/2010/main" val="1187464586"/>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0</TotalTime>
  <Words>844</Words>
  <Application>Microsoft Office PowerPoint</Application>
  <PresentationFormat>Widescreen</PresentationFormat>
  <Paragraphs>67</Paragraphs>
  <Slides>13</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Arial</vt:lpstr>
      <vt:lpstr>Poppins</vt:lpstr>
      <vt:lpstr>Mediabegrip week 27 Blijf in Balans Groep 7-8-klas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Huy Minh Le | KidsKonnect</cp:lastModifiedBy>
  <cp:revision>8</cp:revision>
  <dcterms:created xsi:type="dcterms:W3CDTF">2025-03-13T12:26:38Z</dcterms:created>
  <dcterms:modified xsi:type="dcterms:W3CDTF">2025-04-04T10:48:13Z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6857517-a601-4e6c-bfb3-251e05123f50_Enabled">
    <vt:lpwstr>true</vt:lpwstr>
  </property>
  <property fmtid="{D5CDD505-2E9C-101B-9397-08002B2CF9AE}" pid="3" name="MSIP_Label_26857517-a601-4e6c-bfb3-251e05123f50_SetDate">
    <vt:lpwstr>2025-04-04T10:48:02Z</vt:lpwstr>
  </property>
  <property fmtid="{D5CDD505-2E9C-101B-9397-08002B2CF9AE}" pid="4" name="MSIP_Label_26857517-a601-4e6c-bfb3-251e05123f50_Method">
    <vt:lpwstr>Standard</vt:lpwstr>
  </property>
  <property fmtid="{D5CDD505-2E9C-101B-9397-08002B2CF9AE}" pid="5" name="MSIP_Label_26857517-a601-4e6c-bfb3-251e05123f50_Name">
    <vt:lpwstr>Beschermd</vt:lpwstr>
  </property>
  <property fmtid="{D5CDD505-2E9C-101B-9397-08002B2CF9AE}" pid="6" name="MSIP_Label_26857517-a601-4e6c-bfb3-251e05123f50_SiteId">
    <vt:lpwstr>7b775fdb-ccca-4138-8f0f-4acc5785f9f2</vt:lpwstr>
  </property>
  <property fmtid="{D5CDD505-2E9C-101B-9397-08002B2CF9AE}" pid="7" name="MSIP_Label_26857517-a601-4e6c-bfb3-251e05123f50_ActionId">
    <vt:lpwstr>157d8133-07f1-4b98-baca-a4a22c6b889f</vt:lpwstr>
  </property>
  <property fmtid="{D5CDD505-2E9C-101B-9397-08002B2CF9AE}" pid="8" name="MSIP_Label_26857517-a601-4e6c-bfb3-251e05123f50_ContentBits">
    <vt:lpwstr>0</vt:lpwstr>
  </property>
  <property fmtid="{D5CDD505-2E9C-101B-9397-08002B2CF9AE}" pid="9" name="MSIP_Label_26857517-a601-4e6c-bfb3-251e05123f50_Tag">
    <vt:lpwstr>10, 3, 0, 1</vt:lpwstr>
  </property>
</Properties>
</file>