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57" r:id="rId3"/>
    <p:sldId id="258" r:id="rId4"/>
    <p:sldId id="260" r:id="rId5"/>
    <p:sldId id="261" r:id="rId6"/>
    <p:sldId id="259" r:id="rId7"/>
    <p:sldId id="262" r:id="rId8"/>
    <p:sldId id="263" r:id="rId9"/>
    <p:sldId id="264" r:id="rId10"/>
    <p:sldId id="265" r:id="rId11"/>
    <p:sldId id="266" r:id="rId12"/>
    <p:sldId id="267" r:id="rId1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709" autoAdjust="0"/>
  </p:normalViewPr>
  <p:slideViewPr>
    <p:cSldViewPr snapToGrid="0">
      <p:cViewPr varScale="1">
        <p:scale>
          <a:sx n="60" d="100"/>
          <a:sy n="60" d="100"/>
        </p:scale>
        <p:origin x="96" y="9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955F1-DAC8-45FF-AE94-8D08E98FA4FB}" type="datetimeFigureOut">
              <a:rPr lang="nl-NL" smtClean="0"/>
              <a:t>14-3-2025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240F96-ACCF-45F3-93A2-B308BC42A2F8}" type="slidenum">
              <a:rPr lang="nl-NL" smtClean="0"/>
              <a:t>‹nr.›</a:t>
            </a:fld>
            <a:endParaRPr lang="nl-NL"/>
          </a:p>
        </p:txBody>
      </p:sp>
    </p:spTree>
    <p:extLst>
      <p:ext uri="{BB962C8B-B14F-4D97-AF65-F5344CB8AC3E}">
        <p14:creationId xmlns:p14="http://schemas.microsoft.com/office/powerpoint/2010/main" val="425836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Embed</a:t>
            </a:r>
            <a:r>
              <a:rPr lang="nl-NL" dirty="0"/>
              <a:t> code: &lt;</a:t>
            </a:r>
            <a:r>
              <a:rPr lang="nl-NL" dirty="0" err="1"/>
              <a:t>iframe</a:t>
            </a:r>
            <a:r>
              <a:rPr lang="nl-NL" dirty="0"/>
              <a:t> </a:t>
            </a:r>
            <a:r>
              <a:rPr lang="nl-NL" dirty="0" err="1"/>
              <a:t>src</a:t>
            </a:r>
            <a:r>
              <a:rPr lang="nl-NL" dirty="0"/>
              <a:t>="https://player.ntr.nl/index.php?id=VPWON_1350398" </a:t>
            </a:r>
            <a:r>
              <a:rPr lang="nl-NL" dirty="0" err="1"/>
              <a:t>width</a:t>
            </a:r>
            <a:r>
              <a:rPr lang="nl-NL" dirty="0"/>
              <a:t>="600" </a:t>
            </a:r>
            <a:r>
              <a:rPr lang="nl-NL" dirty="0" err="1"/>
              <a:t>height</a:t>
            </a:r>
            <a:r>
              <a:rPr lang="nl-NL" dirty="0"/>
              <a:t>="338" frameborder="0" </a:t>
            </a:r>
            <a:r>
              <a:rPr lang="nl-NL" dirty="0" err="1"/>
              <a:t>allow</a:t>
            </a:r>
            <a:r>
              <a:rPr lang="nl-NL" dirty="0"/>
              <a:t>="</a:t>
            </a:r>
            <a:r>
              <a:rPr lang="nl-NL" dirty="0" err="1"/>
              <a:t>encrypted</a:t>
            </a:r>
            <a:r>
              <a:rPr lang="nl-NL" dirty="0"/>
              <a:t>-media; </a:t>
            </a:r>
            <a:r>
              <a:rPr lang="nl-NL" dirty="0" err="1"/>
              <a:t>geolocation</a:t>
            </a:r>
            <a:r>
              <a:rPr lang="nl-NL" dirty="0"/>
              <a:t>" </a:t>
            </a:r>
            <a:r>
              <a:rPr lang="nl-NL" dirty="0" err="1"/>
              <a:t>allowfullscreen</a:t>
            </a:r>
            <a:r>
              <a:rPr lang="nl-NL" dirty="0"/>
              <a:t>=""&gt;&lt;/</a:t>
            </a:r>
            <a:r>
              <a:rPr lang="nl-NL" dirty="0" err="1"/>
              <a:t>iframe</a:t>
            </a:r>
            <a:r>
              <a:rPr lang="nl-NL" dirty="0"/>
              <a:t>&gt;</a:t>
            </a:r>
          </a:p>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3</a:t>
            </a:fld>
            <a:endParaRPr lang="nl-NL"/>
          </a:p>
        </p:txBody>
      </p:sp>
    </p:spTree>
    <p:extLst>
      <p:ext uri="{BB962C8B-B14F-4D97-AF65-F5344CB8AC3E}">
        <p14:creationId xmlns:p14="http://schemas.microsoft.com/office/powerpoint/2010/main" val="357246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1EE18-DC17-2A8B-A1B4-9B4D4BCA2F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2D30C15-974F-BDDB-F79A-6FB7E34EE5C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FF3BAD1-5252-1421-853D-A2EE82192BF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1AD1C75-80F6-5FA2-B893-00DAF204C2D5}"/>
              </a:ext>
            </a:extLst>
          </p:cNvPr>
          <p:cNvSpPr>
            <a:spLocks noGrp="1"/>
          </p:cNvSpPr>
          <p:nvPr>
            <p:ph type="sldNum" sz="quarter" idx="5"/>
          </p:nvPr>
        </p:nvSpPr>
        <p:spPr/>
        <p:txBody>
          <a:bodyPr/>
          <a:lstStyle/>
          <a:p>
            <a:fld id="{50240F96-ACCF-45F3-93A2-B308BC42A2F8}" type="slidenum">
              <a:rPr lang="nl-NL" smtClean="0"/>
              <a:t>4</a:t>
            </a:fld>
            <a:endParaRPr lang="nl-NL"/>
          </a:p>
        </p:txBody>
      </p:sp>
    </p:spTree>
    <p:extLst>
      <p:ext uri="{BB962C8B-B14F-4D97-AF65-F5344CB8AC3E}">
        <p14:creationId xmlns:p14="http://schemas.microsoft.com/office/powerpoint/2010/main" val="2420694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6E5AA-C2A6-7A66-2D55-C8709916E56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354D03-BA02-4723-D4AB-B292321821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364A03E-1CAD-E991-BCE7-FF2C10B0600B}"/>
              </a:ext>
            </a:extLst>
          </p:cNvPr>
          <p:cNvSpPr>
            <a:spLocks noGrp="1"/>
          </p:cNvSpPr>
          <p:nvPr>
            <p:ph type="body" idx="1"/>
          </p:nvPr>
        </p:nvSpPr>
        <p:spPr/>
        <p:txBody>
          <a:bodyPr/>
          <a:lstStyle/>
          <a:p>
            <a:r>
              <a:rPr lang="nl-NL" dirty="0"/>
              <a:t>* Stelling afkomstig van https://schooldebatteren.nl/stellingen/thema-stellingen-natuur-klimaat/page/2/ gebruikt bij het NK Schooldebatteren HAOV/VWO.</a:t>
            </a:r>
          </a:p>
        </p:txBody>
      </p:sp>
      <p:sp>
        <p:nvSpPr>
          <p:cNvPr id="4" name="Tijdelijke aanduiding voor dianummer 3">
            <a:extLst>
              <a:ext uri="{FF2B5EF4-FFF2-40B4-BE49-F238E27FC236}">
                <a16:creationId xmlns:a16="http://schemas.microsoft.com/office/drawing/2014/main" id="{13A4C482-99BC-BE02-1555-15BD5048E8E8}"/>
              </a:ext>
            </a:extLst>
          </p:cNvPr>
          <p:cNvSpPr>
            <a:spLocks noGrp="1"/>
          </p:cNvSpPr>
          <p:nvPr>
            <p:ph type="sldNum" sz="quarter" idx="5"/>
          </p:nvPr>
        </p:nvSpPr>
        <p:spPr/>
        <p:txBody>
          <a:bodyPr/>
          <a:lstStyle/>
          <a:p>
            <a:fld id="{50240F96-ACCF-45F3-93A2-B308BC42A2F8}" type="slidenum">
              <a:rPr lang="nl-NL" smtClean="0"/>
              <a:t>5</a:t>
            </a:fld>
            <a:endParaRPr lang="nl-NL"/>
          </a:p>
        </p:txBody>
      </p:sp>
    </p:spTree>
    <p:extLst>
      <p:ext uri="{BB962C8B-B14F-4D97-AF65-F5344CB8AC3E}">
        <p14:creationId xmlns:p14="http://schemas.microsoft.com/office/powerpoint/2010/main" val="2471725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Stelling afkomstig van https://schooldebatteren.nl/stellingen/thema-stellingen-natuur-klimaat/page/2/ gebruikt bij het NK Schooldebatteren HAOV/VWO.</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6</a:t>
            </a:fld>
            <a:endParaRPr lang="nl-NL"/>
          </a:p>
        </p:txBody>
      </p:sp>
    </p:spTree>
    <p:extLst>
      <p:ext uri="{BB962C8B-B14F-4D97-AF65-F5344CB8AC3E}">
        <p14:creationId xmlns:p14="http://schemas.microsoft.com/office/powerpoint/2010/main" val="2437552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b="1" i="0" dirty="0">
                <a:solidFill>
                  <a:srgbClr val="111111"/>
                </a:solidFill>
                <a:effectLst/>
                <a:latin typeface="Work Sans" pitchFamily="2" charset="0"/>
              </a:rPr>
              <a:t>Verwijder apps die je niet gebruikt. </a:t>
            </a:r>
            <a:r>
              <a:rPr lang="nl-NL" b="0" i="0" dirty="0">
                <a:solidFill>
                  <a:srgbClr val="111111"/>
                </a:solidFill>
                <a:effectLst/>
                <a:latin typeface="Work Sans" pitchFamily="2" charset="0"/>
              </a:rPr>
              <a:t>En wees streng voor jezelf. Als je apps al een eeuwigheid niet gebruikt, is de kans klein dat je dit morgen ineens wel gaat doen. Zelfs als je apps niet gebruikt, verbruiken ze energie en dat is alleen maar zonde.</a:t>
            </a:r>
          </a:p>
          <a:p>
            <a:pPr algn="l">
              <a:buFont typeface="Arial" panose="020B0604020202020204" pitchFamily="34" charset="0"/>
              <a:buChar char="•"/>
            </a:pPr>
            <a:r>
              <a:rPr lang="nl-NL" b="1" i="0" dirty="0">
                <a:solidFill>
                  <a:srgbClr val="111111"/>
                </a:solidFill>
                <a:effectLst/>
                <a:latin typeface="Work Sans" pitchFamily="2" charset="0"/>
              </a:rPr>
              <a:t>Deactiveer oude account en e-mails. </a:t>
            </a:r>
            <a:r>
              <a:rPr lang="nl-NL" b="0" i="0" dirty="0">
                <a:solidFill>
                  <a:srgbClr val="111111"/>
                </a:solidFill>
                <a:effectLst/>
                <a:latin typeface="Work Sans" pitchFamily="2" charset="0"/>
              </a:rPr>
              <a:t>Denk aan dat </a:t>
            </a:r>
            <a:r>
              <a:rPr lang="nl-NL" b="0" i="1" dirty="0" err="1">
                <a:solidFill>
                  <a:srgbClr val="111111"/>
                </a:solidFill>
                <a:effectLst/>
                <a:latin typeface="Work Sans" pitchFamily="2" charset="0"/>
              </a:rPr>
              <a:t>cringy</a:t>
            </a:r>
            <a:r>
              <a:rPr lang="nl-NL" b="0" i="0" dirty="0">
                <a:solidFill>
                  <a:srgbClr val="111111"/>
                </a:solidFill>
                <a:effectLst/>
                <a:latin typeface="Work Sans" pitchFamily="2" charset="0"/>
              </a:rPr>
              <a:t> e-mailadres van toen je twaalf was en je </a:t>
            </a:r>
            <a:r>
              <a:rPr lang="nl-NL" b="0" i="0" dirty="0" err="1">
                <a:solidFill>
                  <a:srgbClr val="111111"/>
                </a:solidFill>
                <a:effectLst/>
                <a:latin typeface="Work Sans" pitchFamily="2" charset="0"/>
              </a:rPr>
              <a:t>Neopets</a:t>
            </a:r>
            <a:r>
              <a:rPr lang="nl-NL" b="0" i="0" dirty="0">
                <a:solidFill>
                  <a:srgbClr val="111111"/>
                </a:solidFill>
                <a:effectLst/>
                <a:latin typeface="Work Sans" pitchFamily="2" charset="0"/>
              </a:rPr>
              <a:t>-account. Die gebruik je echt niet meer (of stiekem wel? </a:t>
            </a:r>
            <a:r>
              <a:rPr lang="nl-NL" b="0" i="1" dirty="0">
                <a:solidFill>
                  <a:srgbClr val="111111"/>
                </a:solidFill>
                <a:effectLst/>
                <a:latin typeface="Work Sans" pitchFamily="2" charset="0"/>
              </a:rPr>
              <a:t>We </a:t>
            </a:r>
            <a:r>
              <a:rPr lang="nl-NL" b="0" i="1" dirty="0" err="1">
                <a:solidFill>
                  <a:srgbClr val="111111"/>
                </a:solidFill>
                <a:effectLst/>
                <a:latin typeface="Work Sans" pitchFamily="2" charset="0"/>
              </a:rPr>
              <a:t>won’t</a:t>
            </a:r>
            <a:r>
              <a:rPr lang="nl-NL" b="0" i="1" dirty="0">
                <a:solidFill>
                  <a:srgbClr val="111111"/>
                </a:solidFill>
                <a:effectLst/>
                <a:latin typeface="Work Sans" pitchFamily="2" charset="0"/>
              </a:rPr>
              <a:t> </a:t>
            </a:r>
            <a:r>
              <a:rPr lang="nl-NL" b="0" i="1" dirty="0" err="1">
                <a:solidFill>
                  <a:srgbClr val="111111"/>
                </a:solidFill>
                <a:effectLst/>
                <a:latin typeface="Work Sans" pitchFamily="2" charset="0"/>
              </a:rPr>
              <a:t>judge</a:t>
            </a:r>
            <a:r>
              <a:rPr lang="nl-NL" b="0" i="0" dirty="0">
                <a:solidFill>
                  <a:srgbClr val="111111"/>
                </a:solidFill>
                <a:effectLst/>
                <a:latin typeface="Work Sans" pitchFamily="2" charset="0"/>
              </a:rPr>
              <a:t>) dus verwijderen maar.</a:t>
            </a:r>
          </a:p>
          <a:p>
            <a:pPr algn="l">
              <a:buFont typeface="Arial" panose="020B0604020202020204" pitchFamily="34" charset="0"/>
              <a:buChar char="•"/>
            </a:pPr>
            <a:r>
              <a:rPr lang="nl-NL" b="1" i="0" dirty="0">
                <a:solidFill>
                  <a:srgbClr val="111111"/>
                </a:solidFill>
                <a:effectLst/>
                <a:latin typeface="Work Sans" pitchFamily="2" charset="0"/>
              </a:rPr>
              <a:t>Haal dubbele foto’s en onnodige video’s weg. </a:t>
            </a:r>
            <a:r>
              <a:rPr lang="nl-NL" b="0" i="0" dirty="0">
                <a:solidFill>
                  <a:srgbClr val="111111"/>
                </a:solidFill>
                <a:effectLst/>
                <a:latin typeface="Work Sans" pitchFamily="2" charset="0"/>
              </a:rPr>
              <a:t>Sla je automatisch al die whatsapp video’s op die je vrienden sturen of maak je regelmatig twintig bijna dezelfde selfies? Weg ermee. Je hebt echt maar één foto van die look nodig (oké vooruit, twee misschien).</a:t>
            </a:r>
          </a:p>
          <a:p>
            <a:pPr algn="l">
              <a:buFont typeface="Arial" panose="020B0604020202020204" pitchFamily="34" charset="0"/>
              <a:buChar char="•"/>
            </a:pPr>
            <a:r>
              <a:rPr lang="nl-NL" b="1" i="0" dirty="0">
                <a:solidFill>
                  <a:srgbClr val="111111"/>
                </a:solidFill>
                <a:effectLst/>
                <a:latin typeface="Work Sans" pitchFamily="2" charset="0"/>
              </a:rPr>
              <a:t>Houd een grote schoonmaak op je laptop. </a:t>
            </a:r>
            <a:r>
              <a:rPr lang="nl-NL" b="0" i="0" dirty="0">
                <a:solidFill>
                  <a:srgbClr val="111111"/>
                </a:solidFill>
                <a:effectLst/>
                <a:latin typeface="Work Sans" pitchFamily="2" charset="0"/>
              </a:rPr>
              <a:t>We snappen best dat je jouw profielwerkstuk of scriptie wilt bewaren. Maar die motivatiebrief voor dat vakkenvuller bijbaantje toen je dertien was? Niet nodig. Bewaar alle bestanden die je wél belangrijk vindt in een aparte map. Nu is het meteen meer georganiseerd.</a:t>
            </a:r>
          </a:p>
          <a:p>
            <a:pPr algn="l">
              <a:buFont typeface="Arial" panose="020B0604020202020204" pitchFamily="34" charset="0"/>
              <a:buChar char="•"/>
            </a:pPr>
            <a:r>
              <a:rPr lang="nl-NL" b="1" i="0" dirty="0">
                <a:solidFill>
                  <a:srgbClr val="111111"/>
                </a:solidFill>
                <a:effectLst/>
                <a:latin typeface="Work Sans" pitchFamily="2" charset="0"/>
              </a:rPr>
              <a:t>Ruim je mailbox op. </a:t>
            </a:r>
            <a:r>
              <a:rPr lang="nl-NL" b="0" i="1" dirty="0">
                <a:solidFill>
                  <a:srgbClr val="111111"/>
                </a:solidFill>
                <a:effectLst/>
                <a:latin typeface="Work Sans" pitchFamily="2" charset="0"/>
              </a:rPr>
              <a:t>We </a:t>
            </a:r>
            <a:r>
              <a:rPr lang="nl-NL" b="0" i="1" dirty="0" err="1">
                <a:solidFill>
                  <a:srgbClr val="111111"/>
                </a:solidFill>
                <a:effectLst/>
                <a:latin typeface="Work Sans" pitchFamily="2" charset="0"/>
              </a:rPr>
              <a:t>know</a:t>
            </a:r>
            <a:r>
              <a:rPr lang="nl-NL" b="0" i="1" dirty="0">
                <a:solidFill>
                  <a:srgbClr val="111111"/>
                </a:solidFill>
                <a:effectLst/>
                <a:latin typeface="Work Sans" pitchFamily="2" charset="0"/>
              </a:rPr>
              <a:t>,</a:t>
            </a:r>
            <a:r>
              <a:rPr lang="nl-NL" b="0" i="0" dirty="0">
                <a:solidFill>
                  <a:srgbClr val="111111"/>
                </a:solidFill>
                <a:effectLst/>
                <a:latin typeface="Work Sans" pitchFamily="2" charset="0"/>
              </a:rPr>
              <a:t> dit klusje is echt een nachtmerrie, maar o zo belangrijk. Goeie tip om jezelf werk te besparen: meld je af voor nieuwsbrieven die je nooit leest. Dat zijn namelijk de boosdoeners die je mailbox dagelijks overspoelen.</a:t>
            </a:r>
          </a:p>
          <a:p>
            <a:endParaRPr lang="nl-NL" dirty="0"/>
          </a:p>
          <a:p>
            <a:r>
              <a:rPr lang="nl-NL" dirty="0"/>
              <a:t>Bron: https://www.youngcapital.nl/highlights/digital-cleanup-day</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7</a:t>
            </a:fld>
            <a:endParaRPr lang="nl-NL"/>
          </a:p>
        </p:txBody>
      </p:sp>
    </p:spTree>
    <p:extLst>
      <p:ext uri="{BB962C8B-B14F-4D97-AF65-F5344CB8AC3E}">
        <p14:creationId xmlns:p14="http://schemas.microsoft.com/office/powerpoint/2010/main" val="3084036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5844A-5565-33E7-5359-F1FF7BC6A5B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84BC223-61CA-7401-1FDF-F6B54706944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4DA741D-DCF2-533E-E507-ED0853683A42}"/>
              </a:ext>
            </a:extLst>
          </p:cNvPr>
          <p:cNvSpPr>
            <a:spLocks noGrp="1"/>
          </p:cNvSpPr>
          <p:nvPr>
            <p:ph type="body" idx="1"/>
          </p:nvPr>
        </p:nvSpPr>
        <p:spPr/>
        <p:txBody>
          <a:bodyPr/>
          <a:lstStyle/>
          <a:p>
            <a:pPr algn="l">
              <a:buFont typeface="Arial" panose="020B0604020202020204" pitchFamily="34" charset="0"/>
              <a:buChar char="•"/>
            </a:pPr>
            <a:endParaRPr lang="nl-NL" dirty="0"/>
          </a:p>
        </p:txBody>
      </p:sp>
      <p:sp>
        <p:nvSpPr>
          <p:cNvPr id="4" name="Tijdelijke aanduiding voor dianummer 3">
            <a:extLst>
              <a:ext uri="{FF2B5EF4-FFF2-40B4-BE49-F238E27FC236}">
                <a16:creationId xmlns:a16="http://schemas.microsoft.com/office/drawing/2014/main" id="{5A91837E-8082-8C18-A336-9D9AB174CB1D}"/>
              </a:ext>
            </a:extLst>
          </p:cNvPr>
          <p:cNvSpPr>
            <a:spLocks noGrp="1"/>
          </p:cNvSpPr>
          <p:nvPr>
            <p:ph type="sldNum" sz="quarter" idx="5"/>
          </p:nvPr>
        </p:nvSpPr>
        <p:spPr/>
        <p:txBody>
          <a:bodyPr/>
          <a:lstStyle/>
          <a:p>
            <a:fld id="{50240F96-ACCF-45F3-93A2-B308BC42A2F8}" type="slidenum">
              <a:rPr lang="nl-NL" smtClean="0"/>
              <a:t>8</a:t>
            </a:fld>
            <a:endParaRPr lang="nl-NL"/>
          </a:p>
        </p:txBody>
      </p:sp>
    </p:spTree>
    <p:extLst>
      <p:ext uri="{BB962C8B-B14F-4D97-AF65-F5344CB8AC3E}">
        <p14:creationId xmlns:p14="http://schemas.microsoft.com/office/powerpoint/2010/main" val="526441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11</a:t>
            </a:fld>
            <a:endParaRPr lang="nl-NL"/>
          </a:p>
        </p:txBody>
      </p:sp>
    </p:spTree>
    <p:extLst>
      <p:ext uri="{BB962C8B-B14F-4D97-AF65-F5344CB8AC3E}">
        <p14:creationId xmlns:p14="http://schemas.microsoft.com/office/powerpoint/2010/main" val="1008664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a:t>
            </a:r>
          </a:p>
          <a:p>
            <a:r>
              <a:rPr lang="nl-NL" dirty="0"/>
              <a:t>*Er zijn meerdere antwoorden mogelijk.</a:t>
            </a:r>
          </a:p>
          <a:p>
            <a:pPr marL="228600" indent="-228600">
              <a:buAutoNum type="arabicParenR"/>
            </a:pPr>
            <a:r>
              <a:rPr lang="nl-NL" dirty="0"/>
              <a:t>https://www.hier.nu/klimaatverandering/wat-is-het-verschil-tussen-milieu-en-klimaat</a:t>
            </a:r>
          </a:p>
          <a:p>
            <a:pPr marL="228600" indent="-228600">
              <a:buAutoNum type="arabicParenR"/>
            </a:pPr>
            <a:r>
              <a:rPr lang="nl-NL" dirty="0"/>
              <a:t>https://www.onzenatuur.be/artikel/wat-is-het-verschil-tussen-natuur-milieu-en-klimaat</a:t>
            </a:r>
          </a:p>
          <a:p>
            <a:pPr marL="228600" indent="-228600">
              <a:buAutoNum type="arabicParenR"/>
            </a:pPr>
            <a:r>
              <a:rPr lang="nl-NL" dirty="0"/>
              <a:t>https://natuurenmilieu.nl/themas/circulaire-economie/minder-afval/zwerfvuil/#:~:text=De%20impact%20op%20de%20natuur,verstopt%20door%20al%20dat%20plastic.</a:t>
            </a:r>
          </a:p>
          <a:p>
            <a:pPr marL="228600" indent="-228600">
              <a:buAutoNum type="arabicParenR"/>
            </a:pPr>
            <a:r>
              <a:rPr lang="nl-NL" dirty="0"/>
              <a:t>https://www.rijksoverheid.nl/onderwerpen/klimaatverandering/gevolgen-klimaatverandering#:~:text=Dit%20komt%20vooral%20door%20de,wordt%20het%20juist%20te%20heet.</a:t>
            </a:r>
          </a:p>
          <a:p>
            <a:pPr marL="228600" indent="-228600">
              <a:buAutoNum type="arabicParenR"/>
            </a:pPr>
            <a:r>
              <a:rPr lang="nl-NL" dirty="0"/>
              <a:t>Eigen antwoorden.</a:t>
            </a:r>
          </a:p>
          <a:p>
            <a:pPr marL="228600" indent="-228600">
              <a:buAutoNum type="arabicParenR"/>
            </a:pPr>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12</a:t>
            </a:fld>
            <a:endParaRPr lang="nl-NL"/>
          </a:p>
        </p:txBody>
      </p:sp>
    </p:spTree>
    <p:extLst>
      <p:ext uri="{BB962C8B-B14F-4D97-AF65-F5344CB8AC3E}">
        <p14:creationId xmlns:p14="http://schemas.microsoft.com/office/powerpoint/2010/main" val="91395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D775BD55-1F1A-4A78-996D-7A3DB6217DBC}" type="datetimeFigureOut">
              <a:rPr lang="nl-NL" smtClean="0"/>
              <a:t>14-3-2025</a:t>
            </a:fld>
            <a:endParaRPr lang="nl-NL"/>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3856385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16290030"/>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74767519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493030246"/>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4" pos="43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40690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680">
          <p15:clr>
            <a:srgbClr val="FBAE40"/>
          </p15:clr>
        </p15:guide>
        <p15:guide id="4" pos="43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07680210"/>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3" pos="7680">
          <p15:clr>
            <a:srgbClr val="FBAE40"/>
          </p15:clr>
        </p15:guide>
        <p15:guide id="4" pos="4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0037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777391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2A8F9-4722-B61C-E5B0-D304AE3D408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1217E77-6224-043E-4165-033D49C2E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B4D0AF9-E3FC-FC68-D64D-D81A5E03EE0E}"/>
              </a:ext>
            </a:extLst>
          </p:cNvPr>
          <p:cNvSpPr>
            <a:spLocks noGrp="1"/>
          </p:cNvSpPr>
          <p:nvPr>
            <p:ph type="dt" sz="half" idx="10"/>
          </p:nvPr>
        </p:nvSpPr>
        <p:spPr/>
        <p:txBody>
          <a:bodyPr/>
          <a:lstStyle/>
          <a:p>
            <a:fld id="{D775BD55-1F1A-4A78-996D-7A3DB6217DBC}" type="datetimeFigureOut">
              <a:rPr lang="nl-NL" smtClean="0"/>
              <a:t>14-3-2025</a:t>
            </a:fld>
            <a:endParaRPr lang="nl-NL"/>
          </a:p>
        </p:txBody>
      </p:sp>
      <p:sp>
        <p:nvSpPr>
          <p:cNvPr id="5" name="Tijdelijke aanduiding voor voettekst 4">
            <a:extLst>
              <a:ext uri="{FF2B5EF4-FFF2-40B4-BE49-F238E27FC236}">
                <a16:creationId xmlns:a16="http://schemas.microsoft.com/office/drawing/2014/main" id="{81701A03-E36D-6D88-A1E2-79E3D82B72C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AAC8DF-3D3B-B9BF-E124-CD4AE9A052D3}"/>
              </a:ext>
            </a:extLst>
          </p:cNvPr>
          <p:cNvSpPr>
            <a:spLocks noGrp="1"/>
          </p:cNvSpPr>
          <p:nvPr>
            <p:ph type="sldNum" sz="quarter" idx="12"/>
          </p:nvPr>
        </p:nvSpPr>
        <p:spPr/>
        <p:txBody>
          <a:bodyPr/>
          <a:lstStyle/>
          <a:p>
            <a:fld id="{DD1C2A8B-342B-493B-A37B-49DEC1A4CA06}" type="slidenum">
              <a:rPr lang="nl-NL" smtClean="0"/>
              <a:t>‹nr.›</a:t>
            </a:fld>
            <a:endParaRPr lang="nl-NL"/>
          </a:p>
        </p:txBody>
      </p:sp>
    </p:spTree>
    <p:extLst>
      <p:ext uri="{BB962C8B-B14F-4D97-AF65-F5344CB8AC3E}">
        <p14:creationId xmlns:p14="http://schemas.microsoft.com/office/powerpoint/2010/main" val="16120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177805845"/>
      </p:ext>
    </p:extLst>
  </p:cSld>
  <p:clrMapOvr>
    <a:masterClrMapping/>
  </p:clrMapOvr>
  <p:extLst>
    <p:ext uri="{DCECCB84-F9BA-43D5-87BE-67443E8EF086}">
      <p15:sldGuideLst xmlns:p15="http://schemas.microsoft.com/office/powerpoint/2012/main">
        <p15:guide id="1" orient="horz" pos="2160">
          <p15:clr>
            <a:srgbClr val="FBAE40"/>
          </p15:clr>
        </p15:guide>
        <p15:guide id="2" pos="3522">
          <p15:clr>
            <a:srgbClr val="FBAE40"/>
          </p15:clr>
        </p15:guide>
        <p15:guide id="3" pos="72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3459860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415670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388782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553836709"/>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4080005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5347548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72877407"/>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5BD55-1F1A-4A78-996D-7A3DB6217DBC}" type="datetimeFigureOut">
              <a:rPr lang="nl-NL" smtClean="0"/>
              <a:t>14-3-2025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C2A8B-342B-493B-A37B-49DEC1A4CA06}" type="slidenum">
              <a:rPr lang="nl-NL" smtClean="0"/>
              <a:t>‹nr.›</a:t>
            </a:fld>
            <a:endParaRPr lang="nl-NL"/>
          </a:p>
        </p:txBody>
      </p:sp>
    </p:spTree>
    <p:extLst>
      <p:ext uri="{BB962C8B-B14F-4D97-AF65-F5344CB8AC3E}">
        <p14:creationId xmlns:p14="http://schemas.microsoft.com/office/powerpoint/2010/main" val="4122927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ngcapital.nl/highlights/digital-cleanup-day" TargetMode="External"/><Relationship Id="rId7"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schooltv.nl/video-item/de-dikke-data-show-datavervuili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9.jpg"/><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tekenfilm, illustratie, clipart, tekening&#10;&#10;Door AI gegenereerde inhoud is mogelijk onjuist.">
            <a:extLst>
              <a:ext uri="{FF2B5EF4-FFF2-40B4-BE49-F238E27FC236}">
                <a16:creationId xmlns:a16="http://schemas.microsoft.com/office/drawing/2014/main" id="{99988DAB-EF75-D7F3-D617-A158AD5A445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9550" b="9550"/>
          <a:stretch>
            <a:fillRect/>
          </a:stretch>
        </p:blipFill>
        <p:spPr>
          <a:xfrm>
            <a:off x="7288213" y="0"/>
            <a:ext cx="4927600" cy="5638800"/>
          </a:xfrm>
        </p:spPr>
      </p:pic>
      <p:sp>
        <p:nvSpPr>
          <p:cNvPr id="10" name="Text Placeholder 2">
            <a:extLst>
              <a:ext uri="{FF2B5EF4-FFF2-40B4-BE49-F238E27FC236}">
                <a16:creationId xmlns:a16="http://schemas.microsoft.com/office/drawing/2014/main" id="{2770B2AC-19BE-7B78-0BB0-ADBCEDE58EE4}"/>
              </a:ext>
            </a:extLst>
          </p:cNvPr>
          <p:cNvSpPr>
            <a:spLocks noGrp="1"/>
          </p:cNvSpPr>
          <p:nvPr>
            <p:ph type="body" sz="quarter" idx="11"/>
          </p:nvPr>
        </p:nvSpPr>
        <p:spPr>
          <a:xfrm>
            <a:off x="615662" y="1784504"/>
            <a:ext cx="5480338" cy="2233914"/>
          </a:xfrm>
        </p:spPr>
        <p:txBody>
          <a:bodyPr/>
          <a:lstStyle/>
          <a:p>
            <a:r>
              <a:rPr lang="en-US" dirty="0" err="1"/>
              <a:t>Ruim</a:t>
            </a:r>
            <a:r>
              <a:rPr lang="en-US" dirty="0"/>
              <a:t> je </a:t>
            </a:r>
            <a:r>
              <a:rPr lang="en-US" dirty="0" err="1"/>
              <a:t>rotzooi</a:t>
            </a:r>
            <a:r>
              <a:rPr lang="en-US" dirty="0"/>
              <a:t> op!</a:t>
            </a:r>
          </a:p>
        </p:txBody>
      </p:sp>
      <p:sp>
        <p:nvSpPr>
          <p:cNvPr id="12" name="Text Placeholder 3">
            <a:extLst>
              <a:ext uri="{FF2B5EF4-FFF2-40B4-BE49-F238E27FC236}">
                <a16:creationId xmlns:a16="http://schemas.microsoft.com/office/drawing/2014/main" id="{E6EEB4FA-E1DA-101E-37FD-6F119013107F}"/>
              </a:ext>
            </a:extLst>
          </p:cNvPr>
          <p:cNvSpPr>
            <a:spLocks noGrp="1"/>
          </p:cNvSpPr>
          <p:nvPr>
            <p:ph type="body" sz="quarter" idx="14"/>
          </p:nvPr>
        </p:nvSpPr>
        <p:spPr>
          <a:xfrm>
            <a:off x="612959" y="397035"/>
            <a:ext cx="3634186" cy="370376"/>
          </a:xfrm>
        </p:spPr>
        <p:txBody>
          <a:bodyPr/>
          <a:lstStyle/>
          <a:p>
            <a:r>
              <a:rPr lang="en-US" dirty="0"/>
              <a:t>Week 12, 2025</a:t>
            </a:r>
          </a:p>
        </p:txBody>
      </p:sp>
    </p:spTree>
    <p:extLst>
      <p:ext uri="{BB962C8B-B14F-4D97-AF65-F5344CB8AC3E}">
        <p14:creationId xmlns:p14="http://schemas.microsoft.com/office/powerpoint/2010/main" val="15913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7CFBA90-A6FA-159C-02EE-A9A09D62AB7E}"/>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0623733A-03F7-6CCC-80BA-54B461B36207}"/>
              </a:ext>
            </a:extLst>
          </p:cNvPr>
          <p:cNvSpPr>
            <a:spLocks noGrp="1"/>
          </p:cNvSpPr>
          <p:nvPr>
            <p:ph type="body" sz="quarter" idx="16"/>
          </p:nvPr>
        </p:nvSpPr>
        <p:spPr/>
        <p:txBody>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4293861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3E14675-9109-D8DC-E669-3266A01F65D5}"/>
              </a:ext>
            </a:extLst>
          </p:cNvPr>
          <p:cNvSpPr>
            <a:spLocks noGrp="1"/>
          </p:cNvSpPr>
          <p:nvPr>
            <p:ph type="body" sz="quarter" idx="11"/>
          </p:nvPr>
        </p:nvSpPr>
        <p:spPr/>
        <p:txBody>
          <a:bodyPr/>
          <a:lstStyle/>
          <a:p>
            <a:r>
              <a:rPr lang="nl-NL" dirty="0">
                <a:solidFill>
                  <a:schemeClr val="bg1"/>
                </a:solidFill>
              </a:rPr>
              <a:t>Waar hebben we het eigenlijk over?</a:t>
            </a:r>
          </a:p>
        </p:txBody>
      </p:sp>
      <p:sp>
        <p:nvSpPr>
          <p:cNvPr id="3" name="Tijdelijke aanduiding voor tekst 2">
            <a:extLst>
              <a:ext uri="{FF2B5EF4-FFF2-40B4-BE49-F238E27FC236}">
                <a16:creationId xmlns:a16="http://schemas.microsoft.com/office/drawing/2014/main" id="{3D918592-4015-6880-23A0-FA38D47CD134}"/>
              </a:ext>
            </a:extLst>
          </p:cNvPr>
          <p:cNvSpPr>
            <a:spLocks noGrp="1"/>
          </p:cNvSpPr>
          <p:nvPr>
            <p:ph type="body" sz="quarter" idx="12"/>
          </p:nvPr>
        </p:nvSpPr>
        <p:spPr/>
        <p:txBody>
          <a:bodyPr>
            <a:normAutofit/>
          </a:bodyPr>
          <a:lstStyle/>
          <a:p>
            <a:r>
              <a:rPr lang="nl-NL" dirty="0">
                <a:solidFill>
                  <a:schemeClr val="bg1"/>
                </a:solidFill>
              </a:rPr>
              <a:t>Zoek antwoorden op de volgende vragen:</a:t>
            </a:r>
          </a:p>
          <a:p>
            <a:pPr marL="457200" indent="-457200">
              <a:buAutoNum type="arabicParenR"/>
            </a:pPr>
            <a:r>
              <a:rPr lang="nl-NL" dirty="0">
                <a:solidFill>
                  <a:schemeClr val="bg1"/>
                </a:solidFill>
              </a:rPr>
              <a:t>Wat is “het milieu” eigenlijk precies?</a:t>
            </a:r>
          </a:p>
          <a:p>
            <a:pPr marL="457200" indent="-457200">
              <a:buAutoNum type="arabicParenR"/>
            </a:pPr>
            <a:r>
              <a:rPr lang="nl-NL" dirty="0">
                <a:solidFill>
                  <a:schemeClr val="bg1"/>
                </a:solidFill>
              </a:rPr>
              <a:t>Wat is “het klimaat” eigenlijk precies? (en waarom is dat anders dan “het weer”?)</a:t>
            </a:r>
          </a:p>
          <a:p>
            <a:pPr marL="457200" indent="-457200">
              <a:buAutoNum type="arabicParenR"/>
            </a:pPr>
            <a:r>
              <a:rPr lang="nl-NL" dirty="0">
                <a:solidFill>
                  <a:schemeClr val="bg1"/>
                </a:solidFill>
              </a:rPr>
              <a:t>Rommel in de berm = slecht voor het milieu. Maar waarom eigenlijk?</a:t>
            </a:r>
          </a:p>
          <a:p>
            <a:pPr marL="457200" indent="-457200">
              <a:buAutoNum type="arabicParenR"/>
            </a:pPr>
            <a:r>
              <a:rPr lang="nl-NL" dirty="0">
                <a:solidFill>
                  <a:schemeClr val="bg1"/>
                </a:solidFill>
              </a:rPr>
              <a:t>Auto’s stoten CO2 uit = slecht voor het klimaat. Waarom eigenlijk?</a:t>
            </a:r>
          </a:p>
          <a:p>
            <a:pPr marL="457200" indent="-457200">
              <a:buAutoNum type="arabicParenR"/>
            </a:pPr>
            <a:r>
              <a:rPr lang="nl-NL" dirty="0">
                <a:solidFill>
                  <a:schemeClr val="bg1"/>
                </a:solidFill>
              </a:rPr>
              <a:t>Wat kun </a:t>
            </a:r>
            <a:r>
              <a:rPr lang="nl-NL" b="1" i="1" u="sng" dirty="0">
                <a:solidFill>
                  <a:schemeClr val="bg1"/>
                </a:solidFill>
              </a:rPr>
              <a:t>jij</a:t>
            </a:r>
            <a:r>
              <a:rPr lang="nl-NL" dirty="0">
                <a:solidFill>
                  <a:schemeClr val="bg1"/>
                </a:solidFill>
              </a:rPr>
              <a:t> doen om zwerfvuil en CO2 uitstoot tegen te gaan? Noem 3 dingen.</a:t>
            </a:r>
          </a:p>
          <a:p>
            <a:pPr marL="457200" indent="-457200">
              <a:buAutoNum type="arabicParenR"/>
            </a:pPr>
            <a:endParaRPr lang="nl-NL" dirty="0"/>
          </a:p>
          <a:p>
            <a:pPr marL="342900" indent="-342900">
              <a:buFontTx/>
              <a:buChar char="-"/>
            </a:pPr>
            <a:endParaRPr lang="nl-NL" dirty="0"/>
          </a:p>
        </p:txBody>
      </p:sp>
      <p:sp>
        <p:nvSpPr>
          <p:cNvPr id="6" name="Ovaal 5" descr="IJsbeer op ijsberg">
            <a:extLst>
              <a:ext uri="{FF2B5EF4-FFF2-40B4-BE49-F238E27FC236}">
                <a16:creationId xmlns:a16="http://schemas.microsoft.com/office/drawing/2014/main" id="{F6BFC2B4-0238-38BD-782E-8C9284917927}"/>
              </a:ext>
            </a:extLst>
          </p:cNvPr>
          <p:cNvSpPr/>
          <p:nvPr/>
        </p:nvSpPr>
        <p:spPr>
          <a:xfrm>
            <a:off x="8176665" y="612377"/>
            <a:ext cx="3468414" cy="226138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8858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FA0D03F-A946-5205-D522-A3FBA044607E}"/>
              </a:ext>
            </a:extLst>
          </p:cNvPr>
          <p:cNvSpPr>
            <a:spLocks noGrp="1"/>
          </p:cNvSpPr>
          <p:nvPr>
            <p:ph type="body" sz="quarter" idx="11"/>
          </p:nvPr>
        </p:nvSpPr>
        <p:spPr>
          <a:xfrm>
            <a:off x="618177" y="365150"/>
            <a:ext cx="11026902" cy="701041"/>
          </a:xfrm>
        </p:spPr>
        <p:txBody>
          <a:bodyPr/>
          <a:lstStyle/>
          <a:p>
            <a:r>
              <a:rPr lang="nl-NL" dirty="0">
                <a:solidFill>
                  <a:schemeClr val="bg1"/>
                </a:solidFill>
              </a:rPr>
              <a:t>De antwoorden*:</a:t>
            </a:r>
          </a:p>
          <a:p>
            <a:endParaRPr lang="nl-NL" dirty="0"/>
          </a:p>
        </p:txBody>
      </p:sp>
      <p:sp>
        <p:nvSpPr>
          <p:cNvPr id="3" name="Tijdelijke aanduiding voor tekst 2">
            <a:extLst>
              <a:ext uri="{FF2B5EF4-FFF2-40B4-BE49-F238E27FC236}">
                <a16:creationId xmlns:a16="http://schemas.microsoft.com/office/drawing/2014/main" id="{0A2940AE-76F7-A9B9-72B1-9FE48435E9CE}"/>
              </a:ext>
            </a:extLst>
          </p:cNvPr>
          <p:cNvSpPr>
            <a:spLocks noGrp="1"/>
          </p:cNvSpPr>
          <p:nvPr>
            <p:ph type="body" sz="quarter" idx="12"/>
          </p:nvPr>
        </p:nvSpPr>
        <p:spPr>
          <a:xfrm>
            <a:off x="618177" y="1026562"/>
            <a:ext cx="7937244" cy="4804875"/>
          </a:xfrm>
        </p:spPr>
        <p:txBody>
          <a:bodyPr>
            <a:normAutofit fontScale="62500" lnSpcReduction="20000"/>
          </a:bodyPr>
          <a:lstStyle/>
          <a:p>
            <a:pPr marL="457200" indent="-457200">
              <a:buAutoNum type="arabicParenR"/>
            </a:pPr>
            <a:r>
              <a:rPr lang="nl-NL" dirty="0">
                <a:solidFill>
                  <a:schemeClr val="bg1"/>
                </a:solidFill>
              </a:rPr>
              <a:t>Milieu: Het milieu wordt omschreven als de biologische leefomgeving, ofwel alles om ons heen: grond, lucht en water. </a:t>
            </a:r>
          </a:p>
          <a:p>
            <a:pPr marL="457200" indent="-457200">
              <a:buAutoNum type="arabicParenR"/>
            </a:pPr>
            <a:r>
              <a:rPr lang="nl-NL" dirty="0">
                <a:solidFill>
                  <a:schemeClr val="bg1"/>
                </a:solidFill>
              </a:rPr>
              <a:t>Klimaat: gemiddelde toestand van het weer en de atmosfeer in een bepaald gebied, gemeten over een langere periode.</a:t>
            </a:r>
          </a:p>
          <a:p>
            <a:pPr marL="457200" indent="-457200">
              <a:buAutoNum type="arabicParenR"/>
            </a:pPr>
            <a:r>
              <a:rPr lang="nl-NL" dirty="0">
                <a:solidFill>
                  <a:schemeClr val="bg1"/>
                </a:solidFill>
              </a:rPr>
              <a:t>Zwerfvuil zorgt er onder andere voor dat: </a:t>
            </a:r>
          </a:p>
          <a:p>
            <a:pPr marL="1200150" lvl="1" indent="-457200">
              <a:buAutoNum type="arabicParenR"/>
            </a:pPr>
            <a:r>
              <a:rPr lang="nl-NL" dirty="0">
                <a:solidFill>
                  <a:schemeClr val="bg1"/>
                </a:solidFill>
              </a:rPr>
              <a:t>microplastics in de voedselketen komen</a:t>
            </a:r>
          </a:p>
          <a:p>
            <a:pPr marL="1200150" lvl="1" indent="-457200">
              <a:buAutoNum type="arabicParenR"/>
            </a:pPr>
            <a:r>
              <a:rPr lang="nl-NL" dirty="0">
                <a:solidFill>
                  <a:schemeClr val="bg1"/>
                </a:solidFill>
              </a:rPr>
              <a:t>er plastic in de oceanen komt</a:t>
            </a:r>
          </a:p>
          <a:p>
            <a:pPr marL="1200150" lvl="1" indent="-457200">
              <a:buAutoNum type="arabicParenR"/>
            </a:pPr>
            <a:r>
              <a:rPr lang="nl-NL" dirty="0">
                <a:solidFill>
                  <a:schemeClr val="bg1"/>
                </a:solidFill>
              </a:rPr>
              <a:t>dierenmagen verstopt raken.</a:t>
            </a:r>
          </a:p>
          <a:p>
            <a:pPr marL="457200" indent="-457200">
              <a:buAutoNum type="arabicParenR"/>
            </a:pPr>
            <a:r>
              <a:rPr lang="nl-NL" dirty="0">
                <a:solidFill>
                  <a:schemeClr val="bg1"/>
                </a:solidFill>
              </a:rPr>
              <a:t>CO2 is een zogenaamd broeikasgas. Broeikasgassen zorgen ervoor dat warmte wordt vastgehouden en daardoor stijgt de temperatuur op aarde. Zonder broeikasgassen zou de aarde ijskoud zijn, maar met te veel broeikasgassen wordt het juist te heet.</a:t>
            </a:r>
          </a:p>
          <a:p>
            <a:pPr marL="457200" indent="-457200">
              <a:buAutoNum type="arabicParenR"/>
            </a:pPr>
            <a:r>
              <a:rPr lang="nl-NL" dirty="0">
                <a:solidFill>
                  <a:schemeClr val="bg1"/>
                </a:solidFill>
              </a:rPr>
              <a:t>Bijvoorbeeld: je digitale rommel opruimen, zwerfvuil verzamelen, je eigen afval goed opruimen, vaker de fiets of te voet reizen, je telefoon minder gebruiken,  vaker tweedehands spullen kopen, niet te lang douchen enz. enz.</a:t>
            </a:r>
          </a:p>
        </p:txBody>
      </p:sp>
      <p:sp>
        <p:nvSpPr>
          <p:cNvPr id="4" name="Ovaal 3" descr="Gloeilamp op groen gras">
            <a:extLst>
              <a:ext uri="{FF2B5EF4-FFF2-40B4-BE49-F238E27FC236}">
                <a16:creationId xmlns:a16="http://schemas.microsoft.com/office/drawing/2014/main" id="{1B379F7F-D2CC-1FFB-1D48-D86BD7D09360}"/>
              </a:ext>
            </a:extLst>
          </p:cNvPr>
          <p:cNvSpPr/>
          <p:nvPr/>
        </p:nvSpPr>
        <p:spPr>
          <a:xfrm>
            <a:off x="8176665" y="1603283"/>
            <a:ext cx="3468414" cy="226138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9302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7EA7816-657A-92C8-D789-CF2F56339320}"/>
              </a:ext>
            </a:extLst>
          </p:cNvPr>
          <p:cNvSpPr>
            <a:spLocks noGrp="1"/>
          </p:cNvSpPr>
          <p:nvPr>
            <p:ph type="body" sz="quarter" idx="11"/>
          </p:nvPr>
        </p:nvSpPr>
        <p:spPr/>
        <p:txBody>
          <a:bodyPr/>
          <a:lstStyle/>
          <a:p>
            <a:r>
              <a:rPr lang="nl-NL" dirty="0"/>
              <a:t>Melle</a:t>
            </a:r>
          </a:p>
        </p:txBody>
      </p:sp>
      <p:sp>
        <p:nvSpPr>
          <p:cNvPr id="3" name="Tijdelijke aanduiding voor tekst 2">
            <a:extLst>
              <a:ext uri="{FF2B5EF4-FFF2-40B4-BE49-F238E27FC236}">
                <a16:creationId xmlns:a16="http://schemas.microsoft.com/office/drawing/2014/main" id="{BDE58C01-AFD5-A42E-A010-4654DBD28B56}"/>
              </a:ext>
            </a:extLst>
          </p:cNvPr>
          <p:cNvSpPr>
            <a:spLocks noGrp="1"/>
          </p:cNvSpPr>
          <p:nvPr>
            <p:ph type="body" sz="quarter" idx="12"/>
          </p:nvPr>
        </p:nvSpPr>
        <p:spPr>
          <a:xfrm>
            <a:off x="609599" y="1379275"/>
            <a:ext cx="11026902" cy="5231732"/>
          </a:xfrm>
        </p:spPr>
        <p:txBody>
          <a:bodyPr>
            <a:normAutofit fontScale="47500" lnSpcReduction="20000"/>
          </a:bodyPr>
          <a:lstStyle/>
          <a:p>
            <a:r>
              <a:rPr lang="nl-NL" dirty="0"/>
              <a:t>Hoi allemaal!</a:t>
            </a:r>
          </a:p>
          <a:p>
            <a:r>
              <a:rPr lang="nl-NL" dirty="0"/>
              <a:t>Afgelopen week bracht mijn vader me met de auto naar mijn fotoclub. Toen we de snelweg afreden zag ik langs de kant van de weg allemaal rommel liggen. Gooien mensen dat serieus gewoon uit het raam of zo? Belachelijk! Dat is toch hartstikke slecht voor het milieu? Doe normaal man, ruim gewoon je rotzooi op.</a:t>
            </a:r>
          </a:p>
          <a:p>
            <a:r>
              <a:rPr lang="nl-NL" dirty="0"/>
              <a:t>Heel toevallig hoorde ik daarna op de radio over Digital </a:t>
            </a:r>
            <a:r>
              <a:rPr lang="nl-NL" dirty="0" err="1"/>
              <a:t>CleanUp</a:t>
            </a:r>
            <a:r>
              <a:rPr lang="nl-NL" dirty="0"/>
              <a:t> Day. Dat is een dag (blijkbaar elk jaar de 3</a:t>
            </a:r>
            <a:r>
              <a:rPr lang="nl-NL" baseline="30000" dirty="0"/>
              <a:t>e</a:t>
            </a:r>
            <a:r>
              <a:rPr lang="nl-NL" dirty="0"/>
              <a:t> zaterdag van maart) om aandacht te vragen voor digitale vervuiling. De rommel op je telefoon en computer dus! Bijvoorbeeld ongebruikte apps op je telefoon, veel verschillende ongebruikte accounts of honderden foto’s waar je niets mee doet in je galerij. Dat is dus ook een soort zwerfvuil en slecht voor het milieu en het klimaat!  </a:t>
            </a:r>
          </a:p>
          <a:p>
            <a:r>
              <a:rPr lang="nl-NL" dirty="0"/>
              <a:t>Nooit van gehoord! Ik wist wel dat bijvoorbeeld AI gebruiken heel veel energie kost (en dus niet heel goed is voor het milieu), maar hier had ik nog nooit bij stil gestaan.</a:t>
            </a:r>
          </a:p>
          <a:p>
            <a:r>
              <a:rPr lang="nl-NL" dirty="0"/>
              <a:t>Het zit blijkbaar zo: alles wat jij op je telefoon en computer hebt staan, wordt ergens op een server opgeslagen als data. Dataservers verbruiken energie, hoe meer data, hoe meer energie, hoe meer CO2-uitstoot. En te veel CO2 uitstoot is slecht voor het milieu en het klimaat.</a:t>
            </a:r>
          </a:p>
          <a:p>
            <a:r>
              <a:rPr lang="nl-NL" dirty="0"/>
              <a:t>Je digitale rommel opruimen is trouwens ook beter voor je apparaten. Ze worden daardoor sneller in gebruik en gaan langer mee. Dat is toch mooi meegenomen? </a:t>
            </a:r>
          </a:p>
          <a:p>
            <a:r>
              <a:rPr lang="nl-NL" dirty="0"/>
              <a:t>Ik ga er toch maar even mee aan de slag, denk ik. Ik heb bijvoorbeeld enorm veel foto’s op mijn telefoon staan. Alle afbeeldingen die via WhatsApp binnenkomen, worden automatisch opgeslagen, dat ga ik eens aanpassen.</a:t>
            </a:r>
          </a:p>
          <a:p>
            <a:r>
              <a:rPr lang="nl-NL" dirty="0"/>
              <a:t>En jij? Wat doe jij? Want als jij je computer of telefoon opruimt, werk jij mee aan een beter milieu!  Bedenk: gebruik je het niet, verkoop </a:t>
            </a:r>
            <a:r>
              <a:rPr lang="nl-NL" dirty="0" err="1"/>
              <a:t>ehhhh</a:t>
            </a:r>
            <a:r>
              <a:rPr lang="nl-NL" dirty="0"/>
              <a:t> verwijder het dan!</a:t>
            </a:r>
          </a:p>
          <a:p>
            <a:r>
              <a:rPr lang="nl-NL" dirty="0"/>
              <a:t>Oh en je gooit natuurlijk ook niet je flesjes en blikjes in de berm, toch?</a:t>
            </a:r>
          </a:p>
          <a:p>
            <a:r>
              <a:rPr lang="nl-NL" dirty="0"/>
              <a:t>Fijne week! </a:t>
            </a:r>
          </a:p>
          <a:p>
            <a:r>
              <a:rPr lang="nl-NL" dirty="0"/>
              <a:t>Melle</a:t>
            </a:r>
          </a:p>
          <a:p>
            <a:endParaRPr lang="nl-NL" dirty="0"/>
          </a:p>
        </p:txBody>
      </p:sp>
      <p:sp>
        <p:nvSpPr>
          <p:cNvPr id="4" name="Traan 3">
            <a:extLst>
              <a:ext uri="{FF2B5EF4-FFF2-40B4-BE49-F238E27FC236}">
                <a16:creationId xmlns:a16="http://schemas.microsoft.com/office/drawing/2014/main" id="{01BE7972-BB07-155A-6B0A-543DCE4706EC}"/>
              </a:ext>
            </a:extLst>
          </p:cNvPr>
          <p:cNvSpPr/>
          <p:nvPr/>
        </p:nvSpPr>
        <p:spPr>
          <a:xfrm>
            <a:off x="10033820" y="130312"/>
            <a:ext cx="1602682" cy="1639494"/>
          </a:xfrm>
          <a:prstGeom prst="teardrop">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67705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In de media:</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18177" y="1743070"/>
            <a:ext cx="5585978" cy="3569650"/>
          </a:xfrm>
        </p:spPr>
        <p:txBody>
          <a:bodyPr>
            <a:normAutofit fontScale="85000" lnSpcReduction="10000"/>
          </a:bodyPr>
          <a:lstStyle/>
          <a:p>
            <a:r>
              <a:rPr lang="nl-NL" dirty="0"/>
              <a:t>“Je maakt je huis vast weleens schoon (we hope), maar hoe zit het met je laptop of smartphone? Dat vergeten we een stuk sneller, daarom bestaat Digital </a:t>
            </a:r>
            <a:r>
              <a:rPr lang="nl-NL" dirty="0" err="1"/>
              <a:t>Cleanup</a:t>
            </a:r>
            <a:r>
              <a:rPr lang="nl-NL" dirty="0"/>
              <a:t> Day. Een digitale schoonmaak houden is namelijk een stuk belangrijker dan je denkt.” ( </a:t>
            </a:r>
            <a:r>
              <a:rPr lang="nl-NL" dirty="0">
                <a:hlinkClick r:id="rId3"/>
              </a:rPr>
              <a:t>youngcapital.nl</a:t>
            </a:r>
            <a:r>
              <a:rPr lang="nl-NL" dirty="0"/>
              <a:t>)</a:t>
            </a:r>
          </a:p>
          <a:p>
            <a:r>
              <a:rPr lang="nl-NL" dirty="0"/>
              <a:t>Wat houdt datavervuiling precies in? </a:t>
            </a:r>
            <a:r>
              <a:rPr lang="nl-NL" dirty="0">
                <a:hlinkClick r:id="rId4"/>
              </a:rPr>
              <a:t>De Dikke Data Show </a:t>
            </a:r>
            <a:r>
              <a:rPr lang="nl-NL" dirty="0"/>
              <a:t>besteedde er een uitzending aan.</a:t>
            </a:r>
          </a:p>
          <a:p>
            <a:endParaRPr lang="nl-NL" dirty="0"/>
          </a:p>
        </p:txBody>
      </p:sp>
      <p:pic>
        <p:nvPicPr>
          <p:cNvPr id="5" name="Afbeelding 4">
            <a:hlinkClick r:id="rId4"/>
            <a:extLst>
              <a:ext uri="{FF2B5EF4-FFF2-40B4-BE49-F238E27FC236}">
                <a16:creationId xmlns:a16="http://schemas.microsoft.com/office/drawing/2014/main" id="{A37AA23C-A3BA-1386-EF07-7A30336A8D73}"/>
              </a:ext>
            </a:extLst>
          </p:cNvPr>
          <p:cNvPicPr>
            <a:picLocks noChangeAspect="1"/>
          </p:cNvPicPr>
          <p:nvPr/>
        </p:nvPicPr>
        <p:blipFill>
          <a:blip r:embed="rId5"/>
          <a:stretch>
            <a:fillRect/>
          </a:stretch>
        </p:blipFill>
        <p:spPr>
          <a:xfrm>
            <a:off x="6063215" y="817095"/>
            <a:ext cx="5573286" cy="4065004"/>
          </a:xfrm>
          <a:prstGeom prst="rect">
            <a:avLst/>
          </a:prstGeom>
          <a:ln>
            <a:noFill/>
          </a:ln>
          <a:effectLst>
            <a:outerShdw blurRad="292100" dist="139700" dir="2700000" algn="tl" rotWithShape="0">
              <a:srgbClr val="333333">
                <a:alpha val="65000"/>
              </a:srgbClr>
            </a:outerShdw>
          </a:effectLst>
        </p:spPr>
      </p:pic>
      <p:pic>
        <p:nvPicPr>
          <p:cNvPr id="7" name="Graphic 6" descr="Pijl: curve rechtsom met effen opvulling">
            <a:extLst>
              <a:ext uri="{FF2B5EF4-FFF2-40B4-BE49-F238E27FC236}">
                <a16:creationId xmlns:a16="http://schemas.microsoft.com/office/drawing/2014/main" id="{0B45111D-BDA1-B922-6D7F-21ED47297B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58981" y="4687486"/>
            <a:ext cx="914400" cy="914400"/>
          </a:xfrm>
          <a:prstGeom prst="rect">
            <a:avLst/>
          </a:prstGeom>
        </p:spPr>
      </p:pic>
    </p:spTree>
    <p:extLst>
      <p:ext uri="{BB962C8B-B14F-4D97-AF65-F5344CB8AC3E}">
        <p14:creationId xmlns:p14="http://schemas.microsoft.com/office/powerpoint/2010/main" val="4115025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C7F41-0E42-3CDF-197C-A7AFA3634538}"/>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D267A9-3F31-DA95-1249-6DD726FAE908}"/>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441C0CBE-D2D7-B877-D20E-FC0ECD46163E}"/>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“Een beter milieu begint bij jezelf! Als iedereen dat doet, zorgen we samen voor verbetering.”</a:t>
            </a:r>
          </a:p>
        </p:txBody>
      </p:sp>
      <p:sp>
        <p:nvSpPr>
          <p:cNvPr id="5" name="Tekstballon: ovaal 4" descr="Plastic oprapen op het strand halen">
            <a:extLst>
              <a:ext uri="{FF2B5EF4-FFF2-40B4-BE49-F238E27FC236}">
                <a16:creationId xmlns:a16="http://schemas.microsoft.com/office/drawing/2014/main" id="{EBA1E795-92AF-7946-967B-F1D9F8FE00C5}"/>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74883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12825-23FD-1C55-A439-9824BA52FD84}"/>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7425B16-3890-22F2-8E4D-7F30D466AAA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710B2B98-CD88-ECA4-2715-E02645DF17F4}"/>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“Zoveel verschil zal ik niet maken, die grote bedrijven, die moeten dit doen!”</a:t>
            </a:r>
          </a:p>
        </p:txBody>
      </p:sp>
      <p:sp>
        <p:nvSpPr>
          <p:cNvPr id="7" name="Tekstballon: ovaal 6" descr="Thermische krachtcentrale">
            <a:extLst>
              <a:ext uri="{FF2B5EF4-FFF2-40B4-BE49-F238E27FC236}">
                <a16:creationId xmlns:a16="http://schemas.microsoft.com/office/drawing/2014/main" id="{7A0C7DE6-5778-242B-7231-F8D7EA1E18F1}"/>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61611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136264E-E2F2-8188-1F85-EE827F17CF2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E8574D6F-3779-0D35-7479-A2A5E47CD4A3}"/>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“Er moet een persoonlijk CO2-budget worden ingesteld voor elke Nederlander en als je daar overheen gaat, krijg je een boete.”*</a:t>
            </a:r>
          </a:p>
        </p:txBody>
      </p:sp>
      <p:sp>
        <p:nvSpPr>
          <p:cNvPr id="5" name="Tekstballon: ovaal 4" descr="Drie minihuizen van lego">
            <a:extLst>
              <a:ext uri="{FF2B5EF4-FFF2-40B4-BE49-F238E27FC236}">
                <a16:creationId xmlns:a16="http://schemas.microsoft.com/office/drawing/2014/main" id="{A07FB9A9-905D-B293-607F-BEC3997891EC}"/>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88431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E0BBF9A-BB63-39CF-55BE-14C3F89A6B8E}"/>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3E63CCFA-02EB-6E74-A6B5-2CF677A77587}"/>
              </a:ext>
            </a:extLst>
          </p:cNvPr>
          <p:cNvSpPr>
            <a:spLocks noGrp="1"/>
          </p:cNvSpPr>
          <p:nvPr>
            <p:ph type="body" sz="quarter" idx="12"/>
          </p:nvPr>
        </p:nvSpPr>
        <p:spPr>
          <a:xfrm>
            <a:off x="609599" y="1083532"/>
            <a:ext cx="7414778" cy="4230329"/>
          </a:xfrm>
        </p:spPr>
        <p:txBody>
          <a:bodyPr>
            <a:normAutofit fontScale="77500" lnSpcReduction="20000"/>
          </a:bodyPr>
          <a:lstStyle/>
          <a:p>
            <a:r>
              <a:rPr lang="nl-NL" dirty="0">
                <a:solidFill>
                  <a:schemeClr val="bg1"/>
                </a:solidFill>
              </a:rPr>
              <a:t>Wat kun jij doen? Begin maar eens met je Chromebook/Laptop in de klas. Wat kan weg? </a:t>
            </a:r>
          </a:p>
          <a:p>
            <a:r>
              <a:rPr lang="nl-NL" dirty="0">
                <a:solidFill>
                  <a:schemeClr val="bg1"/>
                </a:solidFill>
              </a:rPr>
              <a:t>We geven je wat tips:</a:t>
            </a:r>
          </a:p>
          <a:p>
            <a:pPr marL="342900" indent="-342900">
              <a:buFont typeface="Arial" panose="020B0604020202020204" pitchFamily="34" charset="0"/>
              <a:buChar char="•"/>
            </a:pPr>
            <a:r>
              <a:rPr lang="nl-NL" dirty="0">
                <a:solidFill>
                  <a:schemeClr val="bg1"/>
                </a:solidFill>
              </a:rPr>
              <a:t>Verwijder apps die je niet gebruikt. </a:t>
            </a:r>
          </a:p>
          <a:p>
            <a:pPr marL="342900" indent="-342900">
              <a:buFont typeface="Arial" panose="020B0604020202020204" pitchFamily="34" charset="0"/>
              <a:buChar char="•"/>
            </a:pPr>
            <a:r>
              <a:rPr lang="nl-NL" dirty="0">
                <a:solidFill>
                  <a:schemeClr val="bg1"/>
                </a:solidFill>
              </a:rPr>
              <a:t>Deactiveer oude account en e-mails. </a:t>
            </a:r>
          </a:p>
          <a:p>
            <a:pPr marL="342900" indent="-342900">
              <a:buFont typeface="Arial" panose="020B0604020202020204" pitchFamily="34" charset="0"/>
              <a:buChar char="•"/>
            </a:pPr>
            <a:r>
              <a:rPr lang="nl-NL" dirty="0">
                <a:solidFill>
                  <a:schemeClr val="bg1"/>
                </a:solidFill>
              </a:rPr>
              <a:t>Haal dubbele foto’s en onnodige video’s weg. </a:t>
            </a:r>
          </a:p>
          <a:p>
            <a:pPr marL="342900" indent="-342900">
              <a:buFont typeface="Arial" panose="020B0604020202020204" pitchFamily="34" charset="0"/>
              <a:buChar char="•"/>
            </a:pPr>
            <a:r>
              <a:rPr lang="nl-NL" dirty="0">
                <a:solidFill>
                  <a:schemeClr val="bg1"/>
                </a:solidFill>
              </a:rPr>
              <a:t>Houd een grote schoonmaak op je laptop. </a:t>
            </a:r>
          </a:p>
          <a:p>
            <a:pPr marL="342900" indent="-342900">
              <a:buFont typeface="Arial" panose="020B0604020202020204" pitchFamily="34" charset="0"/>
              <a:buChar char="•"/>
            </a:pPr>
            <a:r>
              <a:rPr lang="nl-NL" dirty="0">
                <a:solidFill>
                  <a:schemeClr val="bg1"/>
                </a:solidFill>
              </a:rPr>
              <a:t>Ruim je mailbox op. </a:t>
            </a:r>
          </a:p>
          <a:p>
            <a:r>
              <a:rPr lang="nl-NL" dirty="0">
                <a:solidFill>
                  <a:schemeClr val="bg1"/>
                </a:solidFill>
              </a:rPr>
              <a:t>En ja, we weten het: opruimen is niet het leukste klusje. Daarom is hier de moeilijkste opdracht: </a:t>
            </a:r>
          </a:p>
          <a:p>
            <a:endParaRPr lang="nl-NL" dirty="0">
              <a:solidFill>
                <a:schemeClr val="bg1"/>
              </a:solidFill>
            </a:endParaRPr>
          </a:p>
          <a:p>
            <a:endParaRPr lang="nl-NL" dirty="0"/>
          </a:p>
        </p:txBody>
      </p:sp>
      <p:sp>
        <p:nvSpPr>
          <p:cNvPr id="8" name="Gedachtewolkje: wolk 7" descr="Persoon die een plastic fles in een vuilnisbak gooit">
            <a:extLst>
              <a:ext uri="{FF2B5EF4-FFF2-40B4-BE49-F238E27FC236}">
                <a16:creationId xmlns:a16="http://schemas.microsoft.com/office/drawing/2014/main" id="{06F2FE66-B20F-8C3F-FDEF-88CE8359B6C0}"/>
              </a:ext>
            </a:extLst>
          </p:cNvPr>
          <p:cNvSpPr/>
          <p:nvPr/>
        </p:nvSpPr>
        <p:spPr>
          <a:xfrm rot="21328785">
            <a:off x="8453584" y="263725"/>
            <a:ext cx="2963917" cy="1807779"/>
          </a:xfrm>
          <a:prstGeom prst="cloudCallout">
            <a:avLst>
              <a:gd name="adj1" fmla="val 1336"/>
              <a:gd name="adj2" fmla="val 60124"/>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0" name="Graphic 9" descr="Man silhouet">
            <a:extLst>
              <a:ext uri="{FF2B5EF4-FFF2-40B4-BE49-F238E27FC236}">
                <a16:creationId xmlns:a16="http://schemas.microsoft.com/office/drawing/2014/main" id="{D149DB9A-22D0-A9B1-1474-BD69709942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3235" y="2060028"/>
            <a:ext cx="4968765" cy="4968765"/>
          </a:xfrm>
          <a:prstGeom prst="rect">
            <a:avLst/>
          </a:prstGeom>
        </p:spPr>
      </p:pic>
    </p:spTree>
    <p:extLst>
      <p:ext uri="{BB962C8B-B14F-4D97-AF65-F5344CB8AC3E}">
        <p14:creationId xmlns:p14="http://schemas.microsoft.com/office/powerpoint/2010/main" val="1187464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055A8-67EB-2BFA-74C4-480A408E5D77}"/>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F1C7CD2-2059-384C-8554-57E7C0B2CC13}"/>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43A60832-AE3B-DB1C-E817-AA6BEDEF0277}"/>
              </a:ext>
            </a:extLst>
          </p:cNvPr>
          <p:cNvSpPr>
            <a:spLocks noGrp="1"/>
          </p:cNvSpPr>
          <p:nvPr>
            <p:ph type="body" sz="quarter" idx="12"/>
          </p:nvPr>
        </p:nvSpPr>
        <p:spPr>
          <a:xfrm>
            <a:off x="609599" y="1029929"/>
            <a:ext cx="7414778" cy="4230329"/>
          </a:xfrm>
        </p:spPr>
        <p:txBody>
          <a:bodyPr>
            <a:normAutofit fontScale="85000" lnSpcReduction="20000"/>
          </a:bodyPr>
          <a:lstStyle/>
          <a:p>
            <a:r>
              <a:rPr lang="nl-NL" dirty="0">
                <a:solidFill>
                  <a:schemeClr val="bg1"/>
                </a:solidFill>
              </a:rPr>
              <a:t>Bedenk iets om het opruimen van je digitale rommel leuk te maken, zodat je er andere mensen mee kunt aansporen om ook hun digitale rotzooi op te ruimen.</a:t>
            </a:r>
          </a:p>
          <a:p>
            <a:r>
              <a:rPr lang="nl-NL" dirty="0">
                <a:solidFill>
                  <a:schemeClr val="bg1"/>
                </a:solidFill>
              </a:rPr>
              <a:t>Bijvoorbeeld:</a:t>
            </a:r>
          </a:p>
          <a:p>
            <a:pPr marL="342900" indent="-342900">
              <a:buFontTx/>
              <a:buChar char="-"/>
            </a:pPr>
            <a:r>
              <a:rPr lang="nl-NL" dirty="0">
                <a:solidFill>
                  <a:schemeClr val="bg1"/>
                </a:solidFill>
              </a:rPr>
              <a:t>Organiseer een verkiezing voor de beste verwijdere foto of video</a:t>
            </a:r>
          </a:p>
          <a:p>
            <a:pPr marL="342900" indent="-342900">
              <a:buFontTx/>
              <a:buChar char="-"/>
            </a:pPr>
            <a:r>
              <a:rPr lang="nl-NL" dirty="0">
                <a:solidFill>
                  <a:schemeClr val="bg1"/>
                </a:solidFill>
              </a:rPr>
              <a:t>Bedenk een beloningssysteem dat een compliment geeft wanneer je iets verwijderd op je telefoon</a:t>
            </a:r>
          </a:p>
          <a:p>
            <a:pPr marL="342900" indent="-342900">
              <a:buFontTx/>
              <a:buChar char="-"/>
            </a:pPr>
            <a:r>
              <a:rPr lang="nl-NL" dirty="0">
                <a:solidFill>
                  <a:schemeClr val="bg1"/>
                </a:solidFill>
              </a:rPr>
              <a:t>Schrijf een opruimlied….</a:t>
            </a:r>
          </a:p>
          <a:p>
            <a:r>
              <a:rPr lang="nl-NL" dirty="0">
                <a:solidFill>
                  <a:schemeClr val="bg1"/>
                </a:solidFill>
              </a:rPr>
              <a:t>Het mag alles zijn. Als het je maar helpt bij het opruimen van je digitale rommel.</a:t>
            </a:r>
          </a:p>
          <a:p>
            <a:endParaRPr lang="nl-NL" dirty="0">
              <a:solidFill>
                <a:schemeClr val="bg1"/>
              </a:solidFill>
            </a:endParaRPr>
          </a:p>
          <a:p>
            <a:endParaRPr lang="nl-NL" dirty="0"/>
          </a:p>
        </p:txBody>
      </p:sp>
      <p:pic>
        <p:nvPicPr>
          <p:cNvPr id="4" name="Graphic 3" descr="Man silhouet">
            <a:extLst>
              <a:ext uri="{FF2B5EF4-FFF2-40B4-BE49-F238E27FC236}">
                <a16:creationId xmlns:a16="http://schemas.microsoft.com/office/drawing/2014/main" id="{E472DECD-41C6-6337-5EF4-F77A85F000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23235" y="2060028"/>
            <a:ext cx="4968765" cy="4968765"/>
          </a:xfrm>
          <a:prstGeom prst="rect">
            <a:avLst/>
          </a:prstGeom>
        </p:spPr>
      </p:pic>
      <p:sp>
        <p:nvSpPr>
          <p:cNvPr id="6" name="Gedachtewolkje: wolk 5" descr="Persoon die een plastic fles in een vuilnisbak gooit">
            <a:extLst>
              <a:ext uri="{FF2B5EF4-FFF2-40B4-BE49-F238E27FC236}">
                <a16:creationId xmlns:a16="http://schemas.microsoft.com/office/drawing/2014/main" id="{5E711FDF-7BFC-76E6-9354-E25DCFF446C2}"/>
              </a:ext>
            </a:extLst>
          </p:cNvPr>
          <p:cNvSpPr/>
          <p:nvPr/>
        </p:nvSpPr>
        <p:spPr>
          <a:xfrm rot="21328785">
            <a:off x="8453584" y="263725"/>
            <a:ext cx="2963917" cy="1807779"/>
          </a:xfrm>
          <a:prstGeom prst="cloudCallout">
            <a:avLst>
              <a:gd name="adj1" fmla="val 1336"/>
              <a:gd name="adj2" fmla="val 60124"/>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603569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Gloeilamp en potlood silhouet">
            <a:extLst>
              <a:ext uri="{FF2B5EF4-FFF2-40B4-BE49-F238E27FC236}">
                <a16:creationId xmlns:a16="http://schemas.microsoft.com/office/drawing/2014/main" id="{32782AF4-24B5-FB0F-DFFF-A9AF5CA2CA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90944" y="-84083"/>
            <a:ext cx="5759669" cy="5759669"/>
          </a:xfrm>
          <a:prstGeom prst="rect">
            <a:avLst/>
          </a:prstGeom>
        </p:spPr>
      </p:pic>
      <p:sp>
        <p:nvSpPr>
          <p:cNvPr id="2" name="Tijdelijke aanduiding voor tekst 1">
            <a:extLst>
              <a:ext uri="{FF2B5EF4-FFF2-40B4-BE49-F238E27FC236}">
                <a16:creationId xmlns:a16="http://schemas.microsoft.com/office/drawing/2014/main" id="{938FA9B3-6D66-6202-B4E3-C4189F9866D1}"/>
              </a:ext>
            </a:extLst>
          </p:cNvPr>
          <p:cNvSpPr>
            <a:spLocks noGrp="1"/>
          </p:cNvSpPr>
          <p:nvPr>
            <p:ph type="body" sz="quarter" idx="11"/>
          </p:nvPr>
        </p:nvSpPr>
        <p:spPr>
          <a:xfrm>
            <a:off x="618177" y="844239"/>
            <a:ext cx="11026902" cy="701041"/>
          </a:xfrm>
        </p:spPr>
        <p:txBody>
          <a:bodyPr/>
          <a:lstStyle/>
          <a:p>
            <a:r>
              <a:rPr lang="nl-NL" dirty="0">
                <a:solidFill>
                  <a:schemeClr val="bg1"/>
                </a:solidFill>
              </a:rPr>
              <a:t>Wat heb jij bedacht?</a:t>
            </a:r>
          </a:p>
        </p:txBody>
      </p:sp>
      <p:sp>
        <p:nvSpPr>
          <p:cNvPr id="3" name="Tijdelijke aanduiding voor tekst 2">
            <a:extLst>
              <a:ext uri="{FF2B5EF4-FFF2-40B4-BE49-F238E27FC236}">
                <a16:creationId xmlns:a16="http://schemas.microsoft.com/office/drawing/2014/main" id="{D23243CE-6BB5-9E99-10B8-068B07D0764F}"/>
              </a:ext>
            </a:extLst>
          </p:cNvPr>
          <p:cNvSpPr>
            <a:spLocks noGrp="1"/>
          </p:cNvSpPr>
          <p:nvPr>
            <p:ph type="body" sz="quarter" idx="12"/>
          </p:nvPr>
        </p:nvSpPr>
        <p:spPr>
          <a:xfrm>
            <a:off x="618177" y="1743070"/>
            <a:ext cx="7233051" cy="3569650"/>
          </a:xfrm>
        </p:spPr>
        <p:txBody>
          <a:bodyPr/>
          <a:lstStyle/>
          <a:p>
            <a:r>
              <a:rPr lang="nl-NL" dirty="0">
                <a:solidFill>
                  <a:schemeClr val="bg1"/>
                </a:solidFill>
              </a:rPr>
              <a:t>*Verzamel de ideeën van de klas hier, welke spreekt jullie het meest aan? Gaan jullie er nog verder mee aan de slag?* </a:t>
            </a:r>
          </a:p>
        </p:txBody>
      </p:sp>
    </p:spTree>
    <p:extLst>
      <p:ext uri="{BB962C8B-B14F-4D97-AF65-F5344CB8AC3E}">
        <p14:creationId xmlns:p14="http://schemas.microsoft.com/office/powerpoint/2010/main" val="701594155"/>
      </p:ext>
    </p:extLst>
  </p:cSld>
  <p:clrMapOvr>
    <a:masterClrMapping/>
  </p:clrMapOvr>
</p:sld>
</file>

<file path=ppt/theme/theme1.xml><?xml version="1.0" encoding="utf-8"?>
<a:theme xmlns:a="http://schemas.openxmlformats.org/drawingml/2006/main" name="Mediabegrip week 27 Blijf in Balans Groep 7-8-klas 1-2">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Mediabegrip week 27 Blijf in Balans Groep 7-8-klas 1-2</Template>
  <TotalTime>401</TotalTime>
  <Words>1461</Words>
  <Application>Microsoft Office PowerPoint</Application>
  <PresentationFormat>Breedbeeld</PresentationFormat>
  <Paragraphs>91</Paragraphs>
  <Slides>12</Slides>
  <Notes>8</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12</vt:i4>
      </vt:variant>
    </vt:vector>
  </HeadingPairs>
  <TitlesOfParts>
    <vt:vector size="17" baseType="lpstr">
      <vt:lpstr>Aptos</vt:lpstr>
      <vt:lpstr>Arial</vt:lpstr>
      <vt:lpstr>Poppins</vt:lpstr>
      <vt:lpstr>Work Sans</vt:lpstr>
      <vt:lpstr>Mediabegrip week 27 Blijf in Balans Groep 7-8-klas 1-2</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Barry Kuijpers</dc:creator>
  <cp:lastModifiedBy>Barry Kuijpers</cp:lastModifiedBy>
  <cp:revision>3</cp:revision>
  <dcterms:created xsi:type="dcterms:W3CDTF">2025-03-13T12:26:38Z</dcterms:created>
  <dcterms:modified xsi:type="dcterms:W3CDTF">2025-03-14T12:48:48Z</dcterms:modified>
</cp:coreProperties>
</file>