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C6_F5AA01F6.xml" ContentType="application/vnd.ms-powerpoint.comments+xml"/>
  <Override PartName="/ppt/comments/modernComment_1BC_933A5F4E.xml" ContentType="application/vnd.ms-powerpoint.comments+xml"/>
  <Override PartName="/ppt/comments/modernComment_1D3_78635743.xml" ContentType="application/vnd.ms-powerpoint.comments+xml"/>
  <Override PartName="/ppt/comments/modernComment_1D5_B321779A.xml" ContentType="application/vnd.ms-powerpoint.comments+xml"/>
  <Override PartName="/ppt/comments/modernComment_1D2_A9DFB0D4.xml" ContentType="application/vnd.ms-powerpoint.comments+xml"/>
  <Override PartName="/ppt/comments/modernComment_1C7_598218B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49" r:id="rId8"/>
    <p:sldId id="406" r:id="rId9"/>
    <p:sldId id="454" r:id="rId10"/>
    <p:sldId id="444" r:id="rId11"/>
    <p:sldId id="467" r:id="rId12"/>
    <p:sldId id="469" r:id="rId13"/>
    <p:sldId id="466"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87839-9345-6097-1C6E-0ED511508CAA}" v="993" dt="2025-03-09T21:11:00.809"/>
    <p1510:client id="{D7C124B3-8D5D-09D1-6FDB-57C6D2AB132E}" v="194" dt="2025-03-09T22:03:10.2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Is een leeftijdsgrens van 16 jaar op sociale media een goed idee, of zijn er betere oplossingen om jongeren te beschermen?
Doelgroep: Groep 5-8, Klas 1-2
Duur: 45-60 minuten
Benodigde materialen: Digibord, persoonlijke apparaten, internetverbinding.
Leerdoelen:
Groep 5-6 PO:
- Leerlingen ontdekken waarom sociale media invloed heeft op jongeren.
- Ze leren argumenten voor en tegen een leeftijdsgrens op sociale media kennen.
- Ze bedenken een veilig social media-platform voor kinderen.
Groep 7-8 PO:
- Leerlingen analyseren de voordelen en nadelen van sociale media en de impact op jongeren.
- Ze onderzoeken waarom een leeftijdsgrens niet de enige oplossing is en wat alternatieven zijn.
- Ze ontwerpen een social media-platform dat wél veilig en verantwoord is voor jongeren.
Klas 1-2 VO:
- Leerlingen verdiepen zich in de discussie rond wetgeving en sociale media.
- Ze evalueren de rol van verslavende algoritmes en of een leeftijdsgrens effectief is.
- Ze ontwerpen een social media-app voor jongeren onder 16 met eigen veiligheidsmaatregelen.</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Sociale media hebben veel invloed op jongeren. De Tweede Kamer wil de leeftijdsgrens naar 16 jaar verhogen, om hen te beschermen tegen mentale druk, online verslaving en schadelijke content. Maar experts waarschuwen dat dit niet de beste aanpak is. Zijn algoritmes niet een groter probleem?
Discussiepunten:
Wat zijn de voordelen en nadelen van sociale media voor jongeren?
Werkt een leeftijdsgrens echt, of zijn er slimmere oplossingen?
Hoe kan een sociaal platform wél veilig en verantwoord zijn?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Theorie 2 (PO 5-8 / VO 1-2)</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 / VO 1-2)</a:t>
        </a:r>
      </a:p>
    </p188:txBody>
  </p188:cm>
</p188:cmLst>
</file>

<file path=ppt/comments/modernComment_1C6_F5AA01F6.xml><?xml version="1.0" encoding="utf-8"?>
<p188:cmLst xmlns:a="http://schemas.openxmlformats.org/drawingml/2006/main" xmlns:r="http://schemas.openxmlformats.org/officeDocument/2006/relationships" xmlns:p188="http://schemas.microsoft.com/office/powerpoint/2018/8/main">
  <p188:cm id="{A8C52FF0-E3F5-49F7-A02F-5D867359BCB9}" authorId="{4DBF06C3-06A7-47B8-D723-6C8A6BED412D}" created="2025-02-16T22:23:53.335">
    <pc:sldMkLst xmlns:pc="http://schemas.microsoft.com/office/powerpoint/2013/main/command">
      <pc:docMk/>
      <pc:sldMk cId="4121559542" sldId="454"/>
    </pc:sldMkLst>
    <p188:txBody>
      <a:bodyPr/>
      <a:lstStyle/>
      <a:p>
        <a:r>
          <a:rPr lang="nl-NL"/>
          <a:t>Tussenopdracht (PO 5-8, VO 1-2). (5-10 minuten)</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reflecteren op de impact van sociale media op hun dagelijks leven en de samenleving.
- Leerlingen vormen een mening over een wereld zonder sociale media.
- Leerlingen ontwikkelen kritisch denkvermogen over technologie en sociale verbondenheid.</a:t>
        </a:r>
      </a:p>
    </p188:txBody>
  </p188:cm>
</p188:cmLst>
</file>

<file path=ppt/comments/modernComment_1D2_A9DFB0D4.xml><?xml version="1.0" encoding="utf-8"?>
<p188:cmLst xmlns:a="http://schemas.openxmlformats.org/drawingml/2006/main" xmlns:r="http://schemas.openxmlformats.org/officeDocument/2006/relationships" xmlns:p188="http://schemas.microsoft.com/office/powerpoint/2018/8/main">
  <p188:cm id="{EC40EE1B-1E66-4FF0-9FEE-830301D9635B}" authorId="{4DBF06C3-06A7-47B8-D723-6C8A6BED412D}" created="2025-02-16T23:08:26.983">
    <pc:sldMkLst xmlns:pc="http://schemas.microsoft.com/office/powerpoint/2013/main/command">
      <pc:docMk/>
      <pc:sldMk cId="2850009300" sldId="466"/>
    </pc:sldMkLst>
    <p188:txBody>
      <a:bodyPr/>
      <a:lstStyle/>
      <a:p>
        <a:r>
          <a:rPr lang="nl-NL"/>
          <a:t>Klassikale reflectie (5 minuten)</a:t>
        </a:r>
      </a:p>
    </p188:txBody>
  </p188:cm>
</p188:cmLst>
</file>

<file path=ppt/comments/modernComment_1D3_78635743.xml><?xml version="1.0" encoding="utf-8"?>
<p188:cmLst xmlns:a="http://schemas.openxmlformats.org/drawingml/2006/main" xmlns:r="http://schemas.openxmlformats.org/officeDocument/2006/relationships" xmlns:p188="http://schemas.microsoft.com/office/powerpoint/2018/8/main">
  <p188:cm id="{5FAA313D-42F2-4FE3-BD46-0CCA31FC7CB1}" authorId="{4DBF06C3-06A7-47B8-D723-6C8A6BED412D}" created="2025-03-09T21:48:08.824">
    <pc:sldMkLst xmlns:pc="http://schemas.microsoft.com/office/powerpoint/2013/main/command">
      <pc:docMk/>
      <pc:sldMk cId="2019776323" sldId="467"/>
    </pc:sldMkLst>
    <p188:txBody>
      <a:bodyPr/>
      <a:lstStyle/>
      <a:p>
        <a:r>
          <a:rPr lang="nl-NL"/>
          <a:t>Tussenopdracht (PO 5-8, VO 1-2). (5-10 minuten)</a:t>
        </a:r>
      </a:p>
    </p188:txBody>
  </p188:cm>
</p188:cmLst>
</file>

<file path=ppt/comments/modernComment_1D5_B321779A.xml><?xml version="1.0" encoding="utf-8"?>
<p188:cmLst xmlns:a="http://schemas.openxmlformats.org/drawingml/2006/main" xmlns:r="http://schemas.openxmlformats.org/officeDocument/2006/relationships" xmlns:p188="http://schemas.microsoft.com/office/powerpoint/2018/8/main">
  <p188:cm id="{46407071-CB4A-4937-A54B-866C5002D364}" authorId="{4DBF06C3-06A7-47B8-D723-6C8A6BED412D}" created="2025-03-09T21:48:53.310">
    <pc:sldMkLst xmlns:pc="http://schemas.microsoft.com/office/powerpoint/2013/main/command">
      <pc:docMk/>
      <pc:sldMk cId="3005314970" sldId="469"/>
    </pc:sldMkLst>
    <p188:txBody>
      <a:bodyPr/>
      <a:lstStyle/>
      <a:p>
        <a:r>
          <a:rPr lang="nl-NL"/>
          <a:t>Verwerkingsopdracht (VO 1-2). (15-20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11/03/2025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11/03/2025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11/03/2025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D2_A9DFB0D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tweakers.net/nieuws/232512/tweede-kamer-wil-leeftijdsgrens-van-15-jaar-voor-sociale-media.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ideo" Target="https://www.youtube.com/embed/dsEzQzq6CzM?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C6_F5AA01F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D3_7863574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D5_B321779A.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Gesloten voor jongeren!</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11 2025</a:t>
            </a:r>
          </a:p>
        </p:txBody>
      </p:sp>
      <p:pic>
        <p:nvPicPr>
          <p:cNvPr id="2" name="Tijdelijke aanduiding voor afbeelding 1" descr="Afbeelding met tekst, Menselijk gezicht, schermopname, Mobiele telefoon&#10;&#10;Door AI gegenereerde inhoud is mogelijk onjuist.">
            <a:extLst>
              <a:ext uri="{FF2B5EF4-FFF2-40B4-BE49-F238E27FC236}">
                <a16:creationId xmlns:a16="http://schemas.microsoft.com/office/drawing/2014/main" id="{A9809691-810D-BD38-5FE6-BE5B50A6C4CE}"/>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2186-CFD0-AAD7-6AB6-7767DB3B333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93738F5-7AE8-0786-11AB-27EE5610F143}"/>
              </a:ext>
            </a:extLst>
          </p:cNvPr>
          <p:cNvSpPr txBox="1"/>
          <p:nvPr/>
        </p:nvSpPr>
        <p:spPr>
          <a:xfrm>
            <a:off x="147296" y="942974"/>
            <a:ext cx="577536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Denk terug aan de les en beantwoord deze vragen voor jezelf:</a:t>
            </a:r>
            <a:endParaRPr lang="nl-NL" dirty="0"/>
          </a:p>
          <a:p>
            <a:endParaRPr lang="nl-NL"/>
          </a:p>
          <a:p>
            <a:pPr marL="342900" indent="-342900">
              <a:buAutoNum type="arabicPeriod"/>
            </a:pPr>
            <a:r>
              <a:rPr lang="nl-NL" sz="1300">
                <a:solidFill>
                  <a:srgbClr val="1E1F20"/>
                </a:solidFill>
                <a:ea typeface="+mn-lt"/>
                <a:cs typeface="+mn-lt"/>
              </a:rPr>
              <a:t>Wat vond jij het meest opvallend of verrassend?</a:t>
            </a:r>
            <a:endParaRPr lang="nl-NL">
              <a:solidFill>
                <a:srgbClr val="3F5060"/>
              </a:solidFill>
              <a:ea typeface="+mn-lt"/>
              <a:cs typeface="+mn-lt"/>
            </a:endParaRPr>
          </a:p>
          <a:p>
            <a:pPr marL="342900" indent="-342900">
              <a:buAutoNum type="arabicPeriod"/>
            </a:pPr>
            <a:r>
              <a:rPr lang="nl-NL" sz="1300" dirty="0">
                <a:solidFill>
                  <a:srgbClr val="1E1F20"/>
                </a:solidFill>
                <a:ea typeface="+mn-lt"/>
                <a:cs typeface="+mn-lt"/>
              </a:rPr>
              <a:t>Heeft deze les jouw mening over sociale media veranderd? </a:t>
            </a:r>
            <a:r>
              <a:rPr lang="nl-NL" sz="1300">
                <a:solidFill>
                  <a:srgbClr val="1E1F20"/>
                </a:solidFill>
                <a:ea typeface="+mn-lt"/>
                <a:cs typeface="+mn-lt"/>
              </a:rPr>
              <a:t>Waarom (niet)?</a:t>
            </a:r>
            <a:endParaRPr lang="nl-NL">
              <a:solidFill>
                <a:srgbClr val="3F5060"/>
              </a:solidFill>
              <a:ea typeface="+mn-lt"/>
              <a:cs typeface="+mn-lt"/>
            </a:endParaRPr>
          </a:p>
          <a:p>
            <a:pPr marL="342900" indent="-342900">
              <a:buAutoNum type="arabicPeriod"/>
            </a:pPr>
            <a:r>
              <a:rPr lang="nl-NL" sz="1300" dirty="0">
                <a:solidFill>
                  <a:srgbClr val="1E1F20"/>
                </a:solidFill>
                <a:ea typeface="+mn-lt"/>
                <a:cs typeface="+mn-lt"/>
              </a:rPr>
              <a:t>Wat zou jij doen als sociale media ineens verboden werd voor iedereen onder de 16?</a:t>
            </a:r>
            <a:endParaRPr lang="nl-NL" dirty="0">
              <a:solidFill>
                <a:srgbClr val="3F5060"/>
              </a:solidFill>
              <a:ea typeface="+mn-lt"/>
              <a:cs typeface="+mn-lt"/>
            </a:endParaRPr>
          </a:p>
          <a:p>
            <a:pPr marL="342900" indent="-342900">
              <a:buAutoNum type="arabicPeriod"/>
            </a:pPr>
            <a:r>
              <a:rPr lang="nl-NL" sz="1300" dirty="0">
                <a:solidFill>
                  <a:srgbClr val="1E1F20"/>
                </a:solidFill>
                <a:ea typeface="+mn-lt"/>
                <a:cs typeface="+mn-lt"/>
              </a:rPr>
              <a:t>Welke oplossing voor veiligere sociale media vond jij het beste?</a:t>
            </a:r>
            <a:endParaRPr lang="nl-NL" dirty="0">
              <a:ea typeface="+mn-lt"/>
              <a:cs typeface="+mn-lt"/>
            </a:endParaRPr>
          </a:p>
          <a:p>
            <a:endParaRPr lang="nl-NL"/>
          </a:p>
          <a:p>
            <a:r>
              <a:rPr lang="nl-NL" sz="1300" dirty="0">
                <a:solidFill>
                  <a:srgbClr val="1E1F20"/>
                </a:solidFill>
                <a:ea typeface="+mn-lt"/>
                <a:cs typeface="+mn-lt"/>
              </a:rPr>
              <a:t>Schrijf kort jouw gedachten op of bespreek het met een klasgenoot!</a:t>
            </a:r>
            <a:endParaRPr lang="nl-NL" dirty="0"/>
          </a:p>
        </p:txBody>
      </p:sp>
      <p:sp>
        <p:nvSpPr>
          <p:cNvPr id="12" name="Tijdelijke aanduiding voor tekst 1">
            <a:extLst>
              <a:ext uri="{FF2B5EF4-FFF2-40B4-BE49-F238E27FC236}">
                <a16:creationId xmlns:a16="http://schemas.microsoft.com/office/drawing/2014/main" id="{2C29E5F8-A5A4-AD7A-E7C1-B69FAB85429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Reflectie</a:t>
            </a:r>
            <a:endParaRPr lang="nl-NL" dirty="0"/>
          </a:p>
        </p:txBody>
      </p:sp>
      <p:pic>
        <p:nvPicPr>
          <p:cNvPr id="2" name="Afbeelding 1" descr="Afbeelding met tekst, Menselijk gezicht, schermopname, Mobiele telefoon&#10;&#10;Door AI gegenereerde inhoud is mogelijk onjuist.">
            <a:extLst>
              <a:ext uri="{FF2B5EF4-FFF2-40B4-BE49-F238E27FC236}">
                <a16:creationId xmlns:a16="http://schemas.microsoft.com/office/drawing/2014/main" id="{DE2F2AB1-377C-691A-ED97-CFD65972EDB8}"/>
              </a:ext>
            </a:extLst>
          </p:cNvPr>
          <p:cNvPicPr>
            <a:picLocks noChangeAspect="1"/>
          </p:cNvPicPr>
          <p:nvPr/>
        </p:nvPicPr>
        <p:blipFill>
          <a:blip r:embed="rId3"/>
          <a:stretch>
            <a:fillRect/>
          </a:stretch>
        </p:blipFill>
        <p:spPr>
          <a:xfrm>
            <a:off x="6821129" y="645242"/>
            <a:ext cx="4375355" cy="4375355"/>
          </a:xfrm>
          <a:prstGeom prst="rect">
            <a:avLst/>
          </a:prstGeom>
        </p:spPr>
      </p:pic>
    </p:spTree>
    <p:extLst>
      <p:ext uri="{BB962C8B-B14F-4D97-AF65-F5344CB8AC3E}">
        <p14:creationId xmlns:p14="http://schemas.microsoft.com/office/powerpoint/2010/main" val="285000930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2604282"/>
            <a:ext cx="6238916" cy="2215991"/>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Klassikale discussie:</a:t>
            </a:r>
          </a:p>
          <a:p>
            <a:endParaRPr lang="nl-NL">
              <a:solidFill>
                <a:srgbClr val="3F5060"/>
              </a:solidFill>
              <a:ea typeface="+mn-lt"/>
              <a:cs typeface="+mn-lt"/>
            </a:endParaRPr>
          </a:p>
          <a:p>
            <a:pPr marL="228600" indent="-228600">
              <a:buAutoNum type="arabicPeriod"/>
            </a:pPr>
            <a:r>
              <a:rPr lang="nl-NL" sz="1200" dirty="0">
                <a:solidFill>
                  <a:schemeClr val="bg1"/>
                </a:solidFill>
                <a:ea typeface="+mn-lt"/>
                <a:cs typeface="+mn-lt"/>
              </a:rPr>
              <a:t>Wat zou er veranderen als sociale media nooit waren uitgevonden?</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Zouden mensen gelukkiger of ongelukkiger zijn?</a:t>
            </a:r>
            <a:endParaRPr lang="nl-NL" dirty="0">
              <a:solidFill>
                <a:schemeClr val="bg1"/>
              </a:solidFill>
              <a:cs typeface="Poppins"/>
            </a:endParaRPr>
          </a:p>
          <a:p>
            <a:pPr marL="228600" indent="-228600">
              <a:buAutoNum type="arabicPeriod"/>
            </a:pPr>
            <a:r>
              <a:rPr lang="nl-NL" sz="1200" dirty="0">
                <a:solidFill>
                  <a:schemeClr val="bg1"/>
                </a:solidFill>
                <a:ea typeface="+mn-lt"/>
                <a:cs typeface="+mn-lt"/>
              </a:rPr>
              <a:t>Hoe zou je contact houden met vrienden zonder sociale media?</a:t>
            </a:r>
            <a:endParaRPr lang="nl-NL" dirty="0">
              <a:solidFill>
                <a:schemeClr val="bg1"/>
              </a:solidFill>
              <a:ea typeface="+mn-lt"/>
              <a:cs typeface="+mn-lt"/>
            </a:endParaRPr>
          </a:p>
          <a:p>
            <a:pPr marL="228600" indent="-228600">
              <a:buAutoNum type="arabicPeriod"/>
            </a:pPr>
            <a:r>
              <a:rPr lang="nl-NL" sz="1200" dirty="0">
                <a:solidFill>
                  <a:schemeClr val="bg1"/>
                </a:solidFill>
                <a:ea typeface="+mn-lt"/>
                <a:cs typeface="+mn-lt"/>
              </a:rPr>
              <a:t>Zijn er dingen die we nu kwijt zouden zijn die juist goed zijn aan sociale media?</a:t>
            </a:r>
            <a:endParaRPr lang="nl-NL">
              <a:solidFill>
                <a:schemeClr val="bg1"/>
              </a:solidFill>
              <a:cs typeface="Poppins"/>
            </a:endParaRPr>
          </a:p>
          <a:p>
            <a:endParaRPr lang="nl-NL"/>
          </a:p>
          <a:p>
            <a:r>
              <a:rPr lang="nl-NL" sz="1200" dirty="0">
                <a:solidFill>
                  <a:schemeClr val="bg1"/>
                </a:solidFill>
                <a:ea typeface="+mn-lt"/>
                <a:cs typeface="+mn-lt"/>
              </a:rPr>
              <a:t>💡 Denk na: Zou jij sociale media missen als het verboden werd? Waarom wel/niet?</a:t>
            </a:r>
            <a:endParaRPr lang="nl-NL" dirty="0">
              <a:solidFill>
                <a:schemeClr val="bg1"/>
              </a:solidFill>
              <a:cs typeface="Poppins"/>
            </a:endParaRP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fontScale="92500" lnSpcReduction="20000"/>
          </a:bodyPr>
          <a:lstStyle/>
          <a:p>
            <a:r>
              <a:rPr lang="nl-NL" b="0" dirty="0">
                <a:ea typeface="+mj-lt"/>
                <a:cs typeface="+mj-lt"/>
              </a:rPr>
              <a:t>Hoe zou de wereld er uitzien als er geen sociale media was uitgevonden?</a:t>
            </a:r>
            <a:endParaRPr lang="nl-NL" dirty="0">
              <a:ea typeface="+mj-lt"/>
              <a:cs typeface="+mj-lt"/>
            </a:endParaRPr>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1323439"/>
          </a:xfrm>
          <a:prstGeom prst="rect">
            <a:avLst/>
          </a:prstGeom>
          <a:noFill/>
        </p:spPr>
        <p:txBody>
          <a:bodyPr wrap="square" lIns="91440" tIns="45720" rIns="91440" bIns="45720" rtlCol="0" anchor="t">
            <a:spAutoFit/>
          </a:bodyPr>
          <a:lstStyle/>
          <a:p>
            <a:r>
              <a:rPr lang="nl-NL" sz="1600" dirty="0">
                <a:solidFill>
                  <a:schemeClr val="bg1"/>
                </a:solidFill>
                <a:ea typeface="+mn-lt"/>
                <a:cs typeface="+mn-lt"/>
              </a:rPr>
              <a:t>Wat als sociale media nooit was uitgevonden? Hoe zou dat onze manier van communiceren, vriendschappen en vrije tijd beïnvloeden? In deze discussie denken we na over hoe ons leven zou veranderen zonder sociale media en of dat een verbetering of juist een gemis zou zijn.</a:t>
            </a:r>
            <a:endParaRPr lang="nl-NL" dirty="0">
              <a:solidFill>
                <a:schemeClr val="bg1"/>
              </a:solidFill>
            </a:endParaRPr>
          </a:p>
        </p:txBody>
      </p:sp>
      <p:pic>
        <p:nvPicPr>
          <p:cNvPr id="6" name="Afbeelding 5" descr="Afbeelding met tekst, Tekenfilm, tekenfilm&#10;&#10;Door AI gegenereerde inhoud is mogelijk onjuist.">
            <a:extLst>
              <a:ext uri="{FF2B5EF4-FFF2-40B4-BE49-F238E27FC236}">
                <a16:creationId xmlns:a16="http://schemas.microsoft.com/office/drawing/2014/main" id="{6198D6CB-139D-FDA8-7CE9-B6DC1787D927}"/>
              </a:ext>
            </a:extLst>
          </p:cNvPr>
          <p:cNvPicPr>
            <a:picLocks noChangeAspect="1"/>
          </p:cNvPicPr>
          <p:nvPr/>
        </p:nvPicPr>
        <p:blipFill>
          <a:blip r:embed="rId3"/>
          <a:stretch>
            <a:fillRect/>
          </a:stretch>
        </p:blipFill>
        <p:spPr>
          <a:xfrm>
            <a:off x="7386484" y="1106129"/>
            <a:ext cx="4006646" cy="4055807"/>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539978"/>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Ik zat laatst op een feestje en iedereen zat op hun telefoon. Echt iedereen. We waren met een groep vrienden, maar in plaats van te praten, waren ze filmpjes aan het kijken of berichten aan het checken. Ik probeerde een gesprek te starten, maar het voelde een beetje alsof ik een tv-programma aan het onderbreken was.</a:t>
            </a:r>
            <a:endParaRPr lang="nl-NL"/>
          </a:p>
          <a:p>
            <a:endParaRPr lang="nl-NL"/>
          </a:p>
          <a:p>
            <a:r>
              <a:rPr lang="nl-NL" sz="1500" dirty="0">
                <a:solidFill>
                  <a:schemeClr val="bg2">
                    <a:lumMod val="10000"/>
                  </a:schemeClr>
                </a:solidFill>
                <a:ea typeface="+mn-lt"/>
                <a:cs typeface="+mn-lt"/>
              </a:rPr>
              <a:t>Ik snap het wel hoor. Soms is sociale media gewoon leuker dan de echte wereld. Even snel checken wat er </a:t>
            </a:r>
            <a:r>
              <a:rPr lang="nl-NL" sz="1500" dirty="0" err="1">
                <a:solidFill>
                  <a:schemeClr val="bg2">
                    <a:lumMod val="10000"/>
                  </a:schemeClr>
                </a:solidFill>
                <a:ea typeface="+mn-lt"/>
                <a:cs typeface="+mn-lt"/>
              </a:rPr>
              <a:t>trending</a:t>
            </a:r>
            <a:r>
              <a:rPr lang="nl-NL" sz="1500" dirty="0">
                <a:solidFill>
                  <a:schemeClr val="bg2">
                    <a:lumMod val="10000"/>
                  </a:schemeClr>
                </a:solidFill>
                <a:ea typeface="+mn-lt"/>
                <a:cs typeface="+mn-lt"/>
              </a:rPr>
              <a:t> is, een grappig filmpje delen, of zien wat anderen doen. Maar soms vraag ik me af: zouden we ons anders gedragen als sociale media niet bestond?</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Stel je voor dat je morgen wakker wordt en alle sociale media verdwenen is. Geen </a:t>
            </a:r>
            <a:r>
              <a:rPr lang="nl-NL" sz="1500" dirty="0" err="1">
                <a:solidFill>
                  <a:schemeClr val="bg2">
                    <a:lumMod val="10000"/>
                  </a:schemeClr>
                </a:solidFill>
                <a:ea typeface="+mn-lt"/>
                <a:cs typeface="+mn-lt"/>
              </a:rPr>
              <a:t>TikTok</a:t>
            </a:r>
            <a:r>
              <a:rPr lang="nl-NL" sz="1500" dirty="0">
                <a:solidFill>
                  <a:schemeClr val="bg2">
                    <a:lumMod val="10000"/>
                  </a:schemeClr>
                </a:solidFill>
                <a:ea typeface="+mn-lt"/>
                <a:cs typeface="+mn-lt"/>
              </a:rPr>
              <a:t>, geen Instagram, geen Snapchat. Hoe zou dat voelen? Zou je meer tijd overhouden? Of zou je het juist heel erg missen?</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Wat denken jullie? Zouden we zonder sociale media beter af zijn, of missen we dan iets belangrijks?</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Tweede Kamer wil leeftijdsgrens van 15 jaar voor sociale media</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408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Wat de Nederlandse Tweede Kamer betreft komen er leeftijdsgrenzen voor het gebruik van sociale media, zoals X,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en Instagram. Een krappe meerderheid van de Kamer heeft voor een voorstel van D66 gestemd, dat mede is ingediend door NSC, CDA, ChristenUnie en SGP.</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Tweede Kamer wil dat alleen jongeren vanaf vijftien jaar oud op sociale media kunnen, schrijft NOS. Op die manier hoopt zij kwetsbare jongeren te beschermen. Het is echter onduidelijk hoe en door wie die leeftijdsgrens gehandhaafd moet worden.</a:t>
            </a:r>
            <a:endParaRPr lang="nl-NL">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wet moet jongeren beschermen tegen de mentale druk van sociale media, verslavend scrollen en schadelijke content. Maar critici zeggen dat dit niet de oplossing is: het echte probleem zijn verslavende algoritmes.</a:t>
            </a:r>
            <a:endParaRPr lang="nl-NL" dirty="0">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r>
              <a:rPr lang="nl-NL" sz="1100" dirty="0">
                <a:solidFill>
                  <a:schemeClr val="bg2">
                    <a:lumMod val="10000"/>
                  </a:schemeClr>
                </a:solidFill>
                <a:ea typeface="+mn-lt"/>
                <a:cs typeface="+mn-lt"/>
              </a:rPr>
              <a:t>Bespreek:</a:t>
            </a:r>
            <a:endParaRPr lang="nl-NL" dirty="0">
              <a:solidFill>
                <a:schemeClr val="bg2">
                  <a:lumMod val="10000"/>
                </a:schemeClr>
              </a:solidFill>
              <a:ea typeface="+mn-lt"/>
              <a:cs typeface="+mn-lt"/>
            </a:endParaRPr>
          </a:p>
          <a:p>
            <a:r>
              <a:rPr lang="nl-NL" sz="1100" dirty="0">
                <a:solidFill>
                  <a:schemeClr val="bg2">
                    <a:lumMod val="10000"/>
                  </a:schemeClr>
                </a:solidFill>
                <a:ea typeface="+mn-lt"/>
                <a:cs typeface="+mn-lt"/>
              </a:rPr>
              <a:t>Hoe vaak gebruik jij sociale media? Wat vind jij het leukste aan sociale media? Zou je minder online willen zitten? Waarom wel/niet?</a:t>
            </a:r>
            <a:endParaRPr lang="nl-NL">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a:t>
            </a:r>
            <a:r>
              <a:rPr lang="nl-NL" sz="1200" b="1" i="1" dirty="0" err="1">
                <a:solidFill>
                  <a:srgbClr val="000000"/>
                </a:solidFill>
              </a:rPr>
              <a:t>Tweakers</a:t>
            </a:r>
            <a:endParaRPr lang="nl-NL" sz="1200" b="1" i="1" dirty="0" err="1">
              <a:solidFill>
                <a:srgbClr val="000000"/>
              </a:solidFill>
              <a:cs typeface="Poppins"/>
            </a:endParaRPr>
          </a:p>
          <a:p>
            <a:pPr>
              <a:spcBef>
                <a:spcPts val="0"/>
              </a:spcBef>
            </a:pPr>
            <a:r>
              <a:rPr lang="nl-NL" sz="1200" dirty="0">
                <a:solidFill>
                  <a:srgbClr val="000000"/>
                </a:solidFill>
                <a:ea typeface="+mn-lt"/>
                <a:cs typeface="+mn-lt"/>
                <a:hlinkClick r:id="rId3"/>
              </a:rPr>
              <a:t>https://tweakers.net/nieuws/232512/tweede-kamer-wil-leeftijdsgrens-van-15-jaar-voor-sociale-media.html</a:t>
            </a:r>
            <a:endParaRPr lang="nl-NL">
              <a:ea typeface="+mn-lt"/>
              <a:cs typeface="+mn-lt"/>
            </a:endParaRPr>
          </a:p>
        </p:txBody>
      </p:sp>
      <p:pic>
        <p:nvPicPr>
          <p:cNvPr id="2" name="Afbeelding 1" descr="Afbeelding met tekst, persoon, schermopname, Dans&#10;&#10;Door AI gegenereerde inhoud is mogelijk onjuist.">
            <a:extLst>
              <a:ext uri="{FF2B5EF4-FFF2-40B4-BE49-F238E27FC236}">
                <a16:creationId xmlns:a16="http://schemas.microsoft.com/office/drawing/2014/main" id="{A45C4412-3CEE-2F57-E2F4-ACA379AF8137}"/>
              </a:ext>
            </a:extLst>
          </p:cNvPr>
          <p:cNvPicPr>
            <a:picLocks noChangeAspect="1"/>
          </p:cNvPicPr>
          <p:nvPr/>
        </p:nvPicPr>
        <p:blipFill>
          <a:blip r:embed="rId4"/>
          <a:stretch>
            <a:fillRect/>
          </a:stretch>
        </p:blipFill>
        <p:spPr>
          <a:xfrm>
            <a:off x="7152967" y="1548580"/>
            <a:ext cx="4203291" cy="420329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Waarom een leeftijdsgrens?</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Sommige mensen willen een leeftijdsgrens van 16 jaar op sociale media. Maar waarom? Jongeren kunnen verslaafd raken, negatieve invloed ervaren of onder druk staan door wat ze online zien. In deze theorie bekijken we waarom een leeftijdsgrens zou kunnen helpen en welke voordelen dit kan hebben.</a:t>
            </a:r>
          </a:p>
          <a:p>
            <a:endParaRPr lang="nl-NL" sz="1300" dirty="0">
              <a:solidFill>
                <a:srgbClr val="1E1F20"/>
              </a:solidFill>
              <a:ea typeface="+mn-lt"/>
              <a:cs typeface="+mn-lt"/>
            </a:endParaRPr>
          </a:p>
          <a:p>
            <a:r>
              <a:rPr lang="nl-NL" sz="1300" b="1" dirty="0">
                <a:solidFill>
                  <a:srgbClr val="1E1F20"/>
                </a:solidFill>
                <a:ea typeface="+mn-lt"/>
                <a:cs typeface="+mn-lt"/>
              </a:rPr>
              <a:t>Waarom zou een leeftijdsgrens helpen?</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krijgen minder druk</a:t>
            </a:r>
            <a:r>
              <a:rPr lang="nl-NL" sz="1300" dirty="0">
                <a:solidFill>
                  <a:srgbClr val="1E1F20"/>
                </a:solidFill>
                <a:ea typeface="+mn-lt"/>
                <a:cs typeface="+mn-lt"/>
              </a:rPr>
              <a:t> van perfecte foto’s en populaire </a:t>
            </a:r>
            <a:r>
              <a:rPr lang="nl-NL" sz="1300" dirty="0" err="1">
                <a:solidFill>
                  <a:srgbClr val="1E1F20"/>
                </a:solidFill>
                <a:ea typeface="+mn-lt"/>
                <a:cs typeface="+mn-lt"/>
              </a:rPr>
              <a:t>influencers</a:t>
            </a:r>
            <a:r>
              <a:rPr lang="nl-NL" sz="1300" dirty="0">
                <a:solidFill>
                  <a:srgbClr val="1E1F20"/>
                </a:solidFill>
                <a:ea typeface="+mn-lt"/>
                <a:cs typeface="+mn-lt"/>
              </a:rPr>
              <a:t>.</a:t>
            </a:r>
            <a:endParaRPr lang="nl-NL">
              <a:ea typeface="+mn-lt"/>
              <a:cs typeface="+mn-lt"/>
            </a:endParaRPr>
          </a:p>
          <a:p>
            <a:pPr marL="285750" indent="-285750">
              <a:buFont typeface="Arial"/>
              <a:buChar char="•"/>
            </a:pPr>
            <a:r>
              <a:rPr lang="nl-NL" sz="1300" dirty="0">
                <a:solidFill>
                  <a:srgbClr val="1E1F20"/>
                </a:solidFill>
                <a:ea typeface="+mn-lt"/>
                <a:cs typeface="+mn-lt"/>
              </a:rPr>
              <a:t>Minder kans op </a:t>
            </a:r>
            <a:r>
              <a:rPr lang="nl-NL" sz="1300" b="1" dirty="0">
                <a:solidFill>
                  <a:srgbClr val="1E1F20"/>
                </a:solidFill>
                <a:ea typeface="+mn-lt"/>
                <a:cs typeface="+mn-lt"/>
              </a:rPr>
              <a:t>pesten, haatreacties en gevaarlijke </a:t>
            </a:r>
            <a:r>
              <a:rPr lang="nl-NL" sz="1300" b="1" dirty="0" err="1">
                <a:solidFill>
                  <a:srgbClr val="1E1F20"/>
                </a:solidFill>
                <a:ea typeface="+mn-lt"/>
                <a:cs typeface="+mn-lt"/>
              </a:rPr>
              <a:t>challenges</a:t>
            </a:r>
            <a:r>
              <a:rPr lang="nl-NL" sz="1300" dirty="0">
                <a:solidFill>
                  <a:srgbClr val="1E1F20"/>
                </a:solidFill>
                <a:ea typeface="+mn-lt"/>
                <a:cs typeface="+mn-lt"/>
              </a:rPr>
              <a:t>.</a:t>
            </a:r>
            <a:endParaRPr lang="nl-NL">
              <a:ea typeface="+mn-lt"/>
              <a:cs typeface="+mn-lt"/>
            </a:endParaRPr>
          </a:p>
          <a:p>
            <a:pPr marL="285750" indent="-285750">
              <a:buFont typeface="Arial"/>
              <a:buChar char="•"/>
            </a:pPr>
            <a:r>
              <a:rPr lang="nl-NL" sz="1300" b="1" dirty="0">
                <a:solidFill>
                  <a:srgbClr val="1E1F20"/>
                </a:solidFill>
                <a:ea typeface="+mn-lt"/>
                <a:cs typeface="+mn-lt"/>
              </a:rPr>
              <a:t>Betere nachtrust</a:t>
            </a:r>
            <a:r>
              <a:rPr lang="nl-NL" sz="1300" dirty="0">
                <a:solidFill>
                  <a:srgbClr val="1E1F20"/>
                </a:solidFill>
                <a:ea typeface="+mn-lt"/>
                <a:cs typeface="+mn-lt"/>
              </a:rPr>
              <a:t> en minder verslaving door minderen van schermtijd.</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ontwikkelen zich gezonder</a:t>
            </a:r>
            <a:r>
              <a:rPr lang="nl-NL" sz="1300" dirty="0">
                <a:solidFill>
                  <a:srgbClr val="1E1F20"/>
                </a:solidFill>
                <a:ea typeface="+mn-lt"/>
                <a:cs typeface="+mn-lt"/>
              </a:rPr>
              <a:t> zonder constante online prikkels.</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tekst, kleding, schermopname, jongen&#10;&#10;Door AI gegenereerde inhoud is mogelijk onjuist.">
            <a:extLst>
              <a:ext uri="{FF2B5EF4-FFF2-40B4-BE49-F238E27FC236}">
                <a16:creationId xmlns:a16="http://schemas.microsoft.com/office/drawing/2014/main" id="{D961F25F-9D55-6A7A-B838-510E90FF1ED3}"/>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12" name="Tijdelijke aanduiding voor tekst 1">
            <a:extLst>
              <a:ext uri="{FF2B5EF4-FFF2-40B4-BE49-F238E27FC236}">
                <a16:creationId xmlns:a16="http://schemas.microsoft.com/office/drawing/2014/main" id="{A6C454D4-00E6-24C3-A18C-1565BC6DB65A}"/>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Bekijk deze video van NOS Jeugdjournaal.</a:t>
            </a:r>
            <a:endParaRPr lang="nl-NL" dirty="0"/>
          </a:p>
        </p:txBody>
      </p:sp>
      <p:pic>
        <p:nvPicPr>
          <p:cNvPr id="2" name="Onlinemedia 1" title="Nieuw plan: Social media verboden voor kinderen onder 15 jaar">
            <a:hlinkClick r:id="" action="ppaction://media"/>
            <a:extLst>
              <a:ext uri="{FF2B5EF4-FFF2-40B4-BE49-F238E27FC236}">
                <a16:creationId xmlns:a16="http://schemas.microsoft.com/office/drawing/2014/main" id="{8E807035-B742-6A86-607A-1D8539EFD63F}"/>
              </a:ext>
            </a:extLst>
          </p:cNvPr>
          <p:cNvPicPr>
            <a:picLocks noRot="1" noChangeAspect="1"/>
          </p:cNvPicPr>
          <p:nvPr>
            <a:videoFile r:link="rId1"/>
          </p:nvPr>
        </p:nvPicPr>
        <p:blipFill>
          <a:blip r:embed="rId3"/>
          <a:stretch>
            <a:fillRect/>
          </a:stretch>
        </p:blipFill>
        <p:spPr>
          <a:xfrm>
            <a:off x="2399192" y="951615"/>
            <a:ext cx="7395204" cy="4198679"/>
          </a:xfrm>
          <a:prstGeom prst="rect">
            <a:avLst/>
          </a:prstGeom>
        </p:spPr>
      </p:pic>
      <p:sp>
        <p:nvSpPr>
          <p:cNvPr id="3" name="Tijdelijke aanduiding voor tekst 1">
            <a:extLst>
              <a:ext uri="{FF2B5EF4-FFF2-40B4-BE49-F238E27FC236}">
                <a16:creationId xmlns:a16="http://schemas.microsoft.com/office/drawing/2014/main" id="{E6307AB1-337A-733A-A252-52F0746EB2C7}"/>
              </a:ext>
            </a:extLst>
          </p:cNvPr>
          <p:cNvSpPr txBox="1">
            <a:spLocks/>
          </p:cNvSpPr>
          <p:nvPr/>
        </p:nvSpPr>
        <p:spPr>
          <a:xfrm>
            <a:off x="1026965" y="5049006"/>
            <a:ext cx="10143694" cy="51050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600" dirty="0">
                <a:solidFill>
                  <a:schemeClr val="tx1"/>
                </a:solidFill>
              </a:rPr>
              <a:t>Bovenstaande video is opgenomen voor het aangenomen wetsvoorstel, op 18-12-2024.</a:t>
            </a:r>
            <a:endParaRPr lang="nl-NL" sz="1600" dirty="0">
              <a:solidFill>
                <a:schemeClr val="tx1"/>
              </a:solidFill>
              <a:cs typeface="Poppins"/>
            </a:endParaRPr>
          </a:p>
        </p:txBody>
      </p:sp>
    </p:spTree>
    <p:extLst>
      <p:ext uri="{BB962C8B-B14F-4D97-AF65-F5344CB8AC3E}">
        <p14:creationId xmlns:p14="http://schemas.microsoft.com/office/powerpoint/2010/main" val="333406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9D6B-3F4B-DA22-7320-5839E35FEF0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C7A0F7D-1BD1-E2CE-36EE-0997FAFD11D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ea typeface="+mj-lt"/>
                <a:cs typeface="+mj-lt"/>
              </a:rPr>
              <a:t>Wat vind jij positief aan Sociale Media?</a:t>
            </a:r>
          </a:p>
        </p:txBody>
      </p:sp>
      <p:sp>
        <p:nvSpPr>
          <p:cNvPr id="9" name="Tekstvak 8">
            <a:extLst>
              <a:ext uri="{FF2B5EF4-FFF2-40B4-BE49-F238E27FC236}">
                <a16:creationId xmlns:a16="http://schemas.microsoft.com/office/drawing/2014/main" id="{9DA63A05-B92F-8244-6DA6-848DFFD49A6C}"/>
              </a:ext>
            </a:extLst>
          </p:cNvPr>
          <p:cNvSpPr txBox="1"/>
          <p:nvPr/>
        </p:nvSpPr>
        <p:spPr>
          <a:xfrm>
            <a:off x="147296" y="942974"/>
            <a:ext cx="492475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Niet alles aan sociale media is slecht! Denk eens na: wat maakt sociale media leuk en nuttig voor jou? In deze opdracht schrijf je drie positieve dingen op over sociale media en bespreken we samen waarom het zo populair is.</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Schrijf </a:t>
            </a:r>
            <a:r>
              <a:rPr lang="nl-NL" sz="1300" b="1" dirty="0">
                <a:solidFill>
                  <a:srgbClr val="1E1F20"/>
                </a:solidFill>
                <a:ea typeface="+mn-lt"/>
                <a:cs typeface="+mn-lt"/>
              </a:rPr>
              <a:t>drie dingen</a:t>
            </a:r>
            <a:r>
              <a:rPr lang="nl-NL" sz="1300" dirty="0">
                <a:solidFill>
                  <a:srgbClr val="1E1F20"/>
                </a:solidFill>
                <a:ea typeface="+mn-lt"/>
                <a:cs typeface="+mn-lt"/>
              </a:rPr>
              <a:t> op die jij </a:t>
            </a:r>
            <a:r>
              <a:rPr lang="nl-NL" sz="1300" b="1" dirty="0">
                <a:solidFill>
                  <a:srgbClr val="1E1F20"/>
                </a:solidFill>
                <a:ea typeface="+mn-lt"/>
                <a:cs typeface="+mn-lt"/>
              </a:rPr>
              <a:t>positief</a:t>
            </a:r>
            <a:r>
              <a:rPr lang="nl-NL" sz="1300" dirty="0">
                <a:solidFill>
                  <a:srgbClr val="1E1F20"/>
                </a:solidFill>
                <a:ea typeface="+mn-lt"/>
                <a:cs typeface="+mn-lt"/>
              </a:rPr>
              <a:t> vindt aan sociale media. (YouTube, </a:t>
            </a:r>
            <a:r>
              <a:rPr lang="nl-NL" sz="1300" dirty="0" err="1">
                <a:solidFill>
                  <a:srgbClr val="1E1F20"/>
                </a:solidFill>
                <a:ea typeface="+mn-lt"/>
                <a:cs typeface="+mn-lt"/>
              </a:rPr>
              <a:t>TikTok</a:t>
            </a:r>
            <a:r>
              <a:rPr lang="nl-NL" sz="1300" dirty="0">
                <a:solidFill>
                  <a:srgbClr val="1E1F20"/>
                </a:solidFill>
                <a:ea typeface="+mn-lt"/>
                <a:cs typeface="+mn-lt"/>
              </a:rPr>
              <a:t>, Instagram, Blue </a:t>
            </a:r>
            <a:r>
              <a:rPr lang="nl-NL" sz="1300" dirty="0" err="1">
                <a:solidFill>
                  <a:srgbClr val="1E1F20"/>
                </a:solidFill>
                <a:ea typeface="+mn-lt"/>
                <a:cs typeface="+mn-lt"/>
              </a:rPr>
              <a:t>Sky</a:t>
            </a:r>
            <a:r>
              <a:rPr lang="nl-NL" sz="1300" dirty="0">
                <a:solidFill>
                  <a:srgbClr val="1E1F20"/>
                </a:solidFill>
                <a:ea typeface="+mn-lt"/>
                <a:cs typeface="+mn-lt"/>
              </a:rPr>
              <a:t>....)</a:t>
            </a:r>
            <a:endParaRPr lang="nl-NL" dirty="0">
              <a:ea typeface="+mn-lt"/>
              <a:cs typeface="+mn-lt"/>
            </a:endParaRPr>
          </a:p>
          <a:p>
            <a:endParaRPr lang="nl-NL" sz="1300"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Wat maakt het leuk?</a:t>
            </a:r>
            <a:endParaRPr lang="nl-NL" dirty="0">
              <a:ea typeface="+mn-lt"/>
              <a:cs typeface="+mn-lt"/>
            </a:endParaRPr>
          </a:p>
          <a:p>
            <a:pPr marL="285750" indent="-285750">
              <a:buFont typeface="Arial"/>
              <a:buChar char="•"/>
            </a:pPr>
            <a:endParaRPr lang="nl-NL" sz="1300" b="1"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Hoe helpt het jou?</a:t>
            </a:r>
            <a:endParaRPr lang="nl-NL">
              <a:ea typeface="+mn-lt"/>
              <a:cs typeface="+mn-lt"/>
            </a:endParaRPr>
          </a:p>
          <a:p>
            <a:pPr marL="285750" indent="-285750">
              <a:buFont typeface="Arial"/>
              <a:buChar char="•"/>
            </a:pPr>
            <a:endParaRPr lang="nl-NL" sz="1300" b="1" dirty="0">
              <a:solidFill>
                <a:srgbClr val="1E1F20"/>
              </a:solidFill>
              <a:ea typeface="+mn-lt"/>
              <a:cs typeface="+mn-lt"/>
            </a:endParaRPr>
          </a:p>
          <a:p>
            <a:pPr marL="285750" indent="-285750">
              <a:buFont typeface="Arial"/>
              <a:buChar char="•"/>
            </a:pPr>
            <a:r>
              <a:rPr lang="nl-NL" sz="1300" b="1" dirty="0">
                <a:solidFill>
                  <a:srgbClr val="1E1F20"/>
                </a:solidFill>
                <a:ea typeface="+mn-lt"/>
                <a:cs typeface="+mn-lt"/>
              </a:rPr>
              <a:t>Wat zou je missen zonder sociale media?</a:t>
            </a:r>
            <a:endParaRPr lang="nl-NL" dirty="0">
              <a:ea typeface="+mn-lt"/>
              <a:cs typeface="+mn-lt"/>
            </a:endParaRPr>
          </a:p>
          <a:p>
            <a:pPr marL="285750" indent="-285750">
              <a:buFont typeface="Arial"/>
              <a:buChar char="•"/>
            </a:pPr>
            <a:endParaRPr lang="nl-NL" sz="1300" b="1" dirty="0">
              <a:solidFill>
                <a:srgbClr val="1E1F20"/>
              </a:solidFill>
              <a:ea typeface="+mn-lt"/>
              <a:cs typeface="+mn-lt"/>
            </a:endParaRPr>
          </a:p>
          <a:p>
            <a:r>
              <a:rPr lang="nl-NL" sz="1300" b="1" dirty="0">
                <a:solidFill>
                  <a:srgbClr val="1E1F20"/>
                </a:solidFill>
                <a:ea typeface="+mn-lt"/>
                <a:cs typeface="+mn-lt"/>
              </a:rPr>
              <a:t>Klassikale bespreking:</a:t>
            </a:r>
            <a:r>
              <a:rPr lang="nl-NL" sz="1300" dirty="0">
                <a:solidFill>
                  <a:srgbClr val="1E1F20"/>
                </a:solidFill>
                <a:ea typeface="+mn-lt"/>
                <a:cs typeface="+mn-lt"/>
              </a:rPr>
              <a:t> Wat vinden we de beste positieve kanten van sociale media?</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persoon, speeltuin, Opblaasbaar, kleding&#10;&#10;Door AI gegenereerde inhoud is mogelijk onjuist.">
            <a:extLst>
              <a:ext uri="{FF2B5EF4-FFF2-40B4-BE49-F238E27FC236}">
                <a16:creationId xmlns:a16="http://schemas.microsoft.com/office/drawing/2014/main" id="{28912A87-4B69-0E91-CE79-60E938B34EDE}"/>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2155954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Wat zeggen experts?</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Is een leeftijdsgrens echt de beste oplossing? </a:t>
            </a:r>
            <a:endParaRPr lang="nl-NL"/>
          </a:p>
          <a:p>
            <a:endParaRPr lang="nl-NL" sz="1300" dirty="0">
              <a:solidFill>
                <a:srgbClr val="1E1F20"/>
              </a:solidFill>
              <a:ea typeface="+mn-lt"/>
              <a:cs typeface="+mn-lt"/>
            </a:endParaRPr>
          </a:p>
          <a:p>
            <a:r>
              <a:rPr lang="nl-NL" sz="1300" dirty="0">
                <a:solidFill>
                  <a:srgbClr val="1E1F20"/>
                </a:solidFill>
                <a:ea typeface="+mn-lt"/>
                <a:cs typeface="+mn-lt"/>
              </a:rPr>
              <a:t>Sommige experts zeggen dat het niet de leeftijd, maar de algoritmes zijn die sociale media verslavend maken. In deze theorie kijken we waarom een verbod misschien niet werkt en welke andere problemen er spelen.</a:t>
            </a:r>
            <a:endParaRPr lang="nl-NL">
              <a:cs typeface="Poppins"/>
            </a:endParaRPr>
          </a:p>
          <a:p>
            <a:endParaRPr lang="nl-NL" sz="1300" dirty="0">
              <a:solidFill>
                <a:srgbClr val="1E1F20"/>
              </a:solidFill>
              <a:ea typeface="+mn-lt"/>
              <a:cs typeface="+mn-lt"/>
            </a:endParaRPr>
          </a:p>
          <a:p>
            <a:r>
              <a:rPr lang="nl-NL" sz="1300" b="1" dirty="0">
                <a:solidFill>
                  <a:srgbClr val="1E1F20"/>
                </a:solidFill>
                <a:ea typeface="+mn-lt"/>
                <a:cs typeface="+mn-lt"/>
              </a:rPr>
              <a:t>Waarom werkt een leeftijdsgrens niet goed?</a:t>
            </a:r>
            <a:endParaRPr lang="nl-NL" dirty="0">
              <a:ea typeface="+mn-lt"/>
              <a:cs typeface="+mn-lt"/>
            </a:endParaRPr>
          </a:p>
          <a:p>
            <a:pPr marL="285750" indent="-285750">
              <a:buFont typeface="Arial"/>
              <a:buChar char="•"/>
            </a:pPr>
            <a:r>
              <a:rPr lang="nl-NL" sz="1300" dirty="0">
                <a:solidFill>
                  <a:srgbClr val="1E1F20"/>
                </a:solidFill>
                <a:ea typeface="+mn-lt"/>
                <a:cs typeface="+mn-lt"/>
              </a:rPr>
              <a:t>Jongeren </a:t>
            </a:r>
            <a:r>
              <a:rPr lang="nl-NL" sz="1300" b="1" dirty="0">
                <a:solidFill>
                  <a:srgbClr val="1E1F20"/>
                </a:solidFill>
                <a:ea typeface="+mn-lt"/>
                <a:cs typeface="+mn-lt"/>
              </a:rPr>
              <a:t>zullen toch een account aanmaken</a:t>
            </a:r>
            <a:r>
              <a:rPr lang="nl-NL" sz="1300" dirty="0">
                <a:solidFill>
                  <a:srgbClr val="1E1F20"/>
                </a:solidFill>
                <a:ea typeface="+mn-lt"/>
                <a:cs typeface="+mn-lt"/>
              </a:rPr>
              <a:t> met een valse geboortedatum.</a:t>
            </a:r>
            <a:endParaRPr lang="nl-NL" dirty="0">
              <a:ea typeface="+mn-lt"/>
              <a:cs typeface="+mn-lt"/>
            </a:endParaRPr>
          </a:p>
          <a:p>
            <a:pPr marL="285750" indent="-285750">
              <a:buFont typeface="Arial"/>
              <a:buChar char="•"/>
            </a:pPr>
            <a:r>
              <a:rPr lang="nl-NL" sz="1300" b="1" dirty="0">
                <a:solidFill>
                  <a:srgbClr val="1E1F20"/>
                </a:solidFill>
                <a:ea typeface="+mn-lt"/>
                <a:cs typeface="+mn-lt"/>
              </a:rPr>
              <a:t>Het echte probleem zijn verslavende algoritmes</a:t>
            </a:r>
            <a:r>
              <a:rPr lang="nl-NL" sz="1300" dirty="0">
                <a:solidFill>
                  <a:srgbClr val="1E1F20"/>
                </a:solidFill>
                <a:ea typeface="+mn-lt"/>
                <a:cs typeface="+mn-lt"/>
              </a:rPr>
              <a:t>, die mensen uren laten scrollen.</a:t>
            </a:r>
            <a:endParaRPr lang="nl-NL" dirty="0">
              <a:ea typeface="+mn-lt"/>
              <a:cs typeface="+mn-lt"/>
            </a:endParaRPr>
          </a:p>
          <a:p>
            <a:pPr marL="285750" indent="-285750">
              <a:buFont typeface="Arial"/>
              <a:buChar char="•"/>
            </a:pPr>
            <a:r>
              <a:rPr lang="nl-NL" sz="1300" b="1" dirty="0">
                <a:solidFill>
                  <a:srgbClr val="1E1F20"/>
                </a:solidFill>
                <a:ea typeface="+mn-lt"/>
                <a:cs typeface="+mn-lt"/>
              </a:rPr>
              <a:t>Niet alle sociale media zijn slecht</a:t>
            </a:r>
            <a:r>
              <a:rPr lang="nl-NL" sz="1300" dirty="0">
                <a:solidFill>
                  <a:srgbClr val="1E1F20"/>
                </a:solidFill>
                <a:ea typeface="+mn-lt"/>
                <a:cs typeface="+mn-lt"/>
              </a:rPr>
              <a:t> – sommige helpen jongeren juist.</a:t>
            </a:r>
            <a:endParaRPr lang="nl-NL" dirty="0">
              <a:ea typeface="+mn-lt"/>
              <a:cs typeface="+mn-lt"/>
            </a:endParaRPr>
          </a:p>
          <a:p>
            <a:pPr marL="285750" indent="-285750">
              <a:buFont typeface="Arial"/>
              <a:buChar char="•"/>
            </a:pPr>
            <a:r>
              <a:rPr lang="nl-NL" sz="1300" b="1" dirty="0">
                <a:solidFill>
                  <a:srgbClr val="1E1F20"/>
                </a:solidFill>
                <a:ea typeface="+mn-lt"/>
                <a:cs typeface="+mn-lt"/>
              </a:rPr>
              <a:t>Wie bepaalt wat ‘schadelijk’ is?</a:t>
            </a:r>
            <a:r>
              <a:rPr lang="nl-NL" sz="1300" dirty="0">
                <a:solidFill>
                  <a:srgbClr val="1E1F20"/>
                </a:solidFill>
                <a:ea typeface="+mn-lt"/>
                <a:cs typeface="+mn-lt"/>
              </a:rPr>
              <a:t> Er zijn ook nuttige en educatieve accounts.</a:t>
            </a:r>
            <a:endParaRPr lang="nl-NL" dirty="0">
              <a:ea typeface="+mn-lt"/>
              <a:cs typeface="+mn-lt"/>
            </a:endParaRPr>
          </a:p>
          <a:p>
            <a:endParaRPr lang="nl-NL" sz="1300" dirty="0">
              <a:solidFill>
                <a:srgbClr val="1E1F20"/>
              </a:solidFill>
              <a:ea typeface="+mn-lt"/>
              <a:cs typeface="+mn-lt"/>
            </a:endParaRPr>
          </a:p>
        </p:txBody>
      </p:sp>
      <p:pic>
        <p:nvPicPr>
          <p:cNvPr id="2" name="Tijdelijke aanduiding voor afbeelding 1" descr="Afbeelding met tekst, kleding, persoon, meubels&#10;&#10;Door AI gegenereerde inhoud is mogelijk onjuist.">
            <a:extLst>
              <a:ext uri="{FF2B5EF4-FFF2-40B4-BE49-F238E27FC236}">
                <a16:creationId xmlns:a16="http://schemas.microsoft.com/office/drawing/2014/main" id="{785A7472-C7C1-D09C-1C2D-07FCFF95A5AC}"/>
              </a:ext>
            </a:extLst>
          </p:cNvPr>
          <p:cNvPicPr>
            <a:picLocks noGrp="1" noChangeAspect="1"/>
          </p:cNvPicPr>
          <p:nvPr>
            <p:ph type="pic" sz="quarter" idx="12"/>
          </p:nvPr>
        </p:nvPicPr>
        <p:blipFill>
          <a:blip r:embed="rId3"/>
          <a:srcRect l="-378" t="9839" r="378" b="21570"/>
          <a:stretch/>
        </p:blipFill>
        <p:spPr>
          <a:xfrm>
            <a:off x="5692552" y="946485"/>
            <a:ext cx="6499455" cy="4457490"/>
          </a:xfrm>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6B21-E7F5-4043-3024-FAC12A9E920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1C535BBC-F547-6CED-16E1-3534263A482F}"/>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Safe </a:t>
            </a:r>
            <a:r>
              <a:rPr lang="nl-NL" b="0" dirty="0" err="1">
                <a:solidFill>
                  <a:srgbClr val="FFFFFF"/>
                </a:solidFill>
                <a:ea typeface="+mj-lt"/>
                <a:cs typeface="+mj-lt"/>
              </a:rPr>
              <a:t>Social</a:t>
            </a:r>
            <a:r>
              <a:rPr lang="nl-NL" b="0" dirty="0">
                <a:solidFill>
                  <a:srgbClr val="FFFFFF"/>
                </a:solidFill>
                <a:ea typeface="+mj-lt"/>
                <a:cs typeface="+mj-lt"/>
              </a:rPr>
              <a:t> Network!</a:t>
            </a:r>
            <a:endParaRPr lang="nl-NL" dirty="0"/>
          </a:p>
        </p:txBody>
      </p:sp>
      <p:sp>
        <p:nvSpPr>
          <p:cNvPr id="9" name="Tekstvak 8">
            <a:extLst>
              <a:ext uri="{FF2B5EF4-FFF2-40B4-BE49-F238E27FC236}">
                <a16:creationId xmlns:a16="http://schemas.microsoft.com/office/drawing/2014/main" id="{92A02B8E-09B6-2CCE-B990-AEAE5BDCF046}"/>
              </a:ext>
            </a:extLst>
          </p:cNvPr>
          <p:cNvSpPr txBox="1"/>
          <p:nvPr/>
        </p:nvSpPr>
        <p:spPr>
          <a:xfrm>
            <a:off x="147296" y="942974"/>
            <a:ext cx="492475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i="1" dirty="0">
                <a:solidFill>
                  <a:srgbClr val="1E1F20"/>
                </a:solidFill>
                <a:ea typeface="+mn-lt"/>
                <a:cs typeface="+mn-lt"/>
              </a:rPr>
              <a:t>Als een leeftijdsgrens niet de beste oplossing is, wat dan wel?</a:t>
            </a:r>
            <a:r>
              <a:rPr lang="nl-NL" sz="1300" dirty="0">
                <a:solidFill>
                  <a:srgbClr val="1E1F20"/>
                </a:solidFill>
                <a:ea typeface="+mn-lt"/>
                <a:cs typeface="+mn-lt"/>
              </a:rPr>
              <a:t> </a:t>
            </a:r>
            <a:endParaRPr lang="nl-NL"/>
          </a:p>
          <a:p>
            <a:endParaRPr lang="nl-NL" sz="1300" dirty="0">
              <a:solidFill>
                <a:srgbClr val="1E1F20"/>
              </a:solidFill>
              <a:ea typeface="+mn-lt"/>
              <a:cs typeface="+mn-lt"/>
            </a:endParaRPr>
          </a:p>
          <a:p>
            <a:r>
              <a:rPr lang="nl-NL" sz="1300" dirty="0">
                <a:solidFill>
                  <a:srgbClr val="1E1F20"/>
                </a:solidFill>
                <a:ea typeface="+mn-lt"/>
                <a:cs typeface="+mn-lt"/>
              </a:rPr>
              <a:t>Denk na over </a:t>
            </a:r>
            <a:r>
              <a:rPr lang="nl-NL" sz="1300" b="1" dirty="0">
                <a:solidFill>
                  <a:srgbClr val="1E1F20"/>
                </a:solidFill>
                <a:ea typeface="+mn-lt"/>
                <a:cs typeface="+mn-lt"/>
              </a:rPr>
              <a:t>hoe sociale media veiliger en gezonder kan zijn voor jongeren</a:t>
            </a:r>
            <a:r>
              <a:rPr lang="nl-NL" sz="1300" dirty="0">
                <a:solidFill>
                  <a:srgbClr val="1E1F20"/>
                </a:solidFill>
                <a:ea typeface="+mn-lt"/>
                <a:cs typeface="+mn-lt"/>
              </a:rPr>
              <a:t>. Wat zou een platform beter maken? Schrijf je ideeën op en bespreek ze met een klasgenoot.</a:t>
            </a:r>
            <a:endParaRPr lang="nl-NL">
              <a:cs typeface="Poppins"/>
            </a:endParaRPr>
          </a:p>
          <a:p>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Wat moet er veranderen om sociale media </a:t>
            </a:r>
            <a:r>
              <a:rPr lang="nl-NL" sz="1300" b="1" dirty="0">
                <a:solidFill>
                  <a:srgbClr val="1E1F20"/>
                </a:solidFill>
                <a:ea typeface="+mn-lt"/>
                <a:cs typeface="+mn-lt"/>
              </a:rPr>
              <a:t>veilig en gezond</a:t>
            </a:r>
            <a:r>
              <a:rPr lang="nl-NL" sz="1300" dirty="0">
                <a:solidFill>
                  <a:srgbClr val="1E1F20"/>
                </a:solidFill>
                <a:ea typeface="+mn-lt"/>
                <a:cs typeface="+mn-lt"/>
              </a:rPr>
              <a:t> te maken?</a:t>
            </a:r>
            <a:endParaRPr lang="nl-NL" dirty="0"/>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Hoe kunnen we </a:t>
            </a:r>
            <a:r>
              <a:rPr lang="nl-NL" sz="1300" b="1" dirty="0">
                <a:solidFill>
                  <a:srgbClr val="1E1F20"/>
                </a:solidFill>
                <a:ea typeface="+mn-lt"/>
                <a:cs typeface="+mn-lt"/>
              </a:rPr>
              <a:t>verslaving verminderen</a:t>
            </a:r>
            <a:r>
              <a:rPr lang="nl-NL" sz="1300" dirty="0">
                <a:solidFill>
                  <a:srgbClr val="1E1F20"/>
                </a:solidFill>
                <a:ea typeface="+mn-lt"/>
                <a:cs typeface="+mn-lt"/>
              </a:rPr>
              <a:t> zonder sociale media te verbieden?</a:t>
            </a:r>
            <a:endParaRPr lang="nl-NL" dirty="0"/>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Wanneer zou een </a:t>
            </a:r>
            <a:r>
              <a:rPr lang="nl-NL" sz="1300" dirty="0" err="1">
                <a:solidFill>
                  <a:srgbClr val="1E1F20"/>
                </a:solidFill>
                <a:ea typeface="+mn-lt"/>
                <a:cs typeface="+mn-lt"/>
              </a:rPr>
              <a:t>social</a:t>
            </a:r>
            <a:r>
              <a:rPr lang="nl-NL" sz="1300" dirty="0">
                <a:solidFill>
                  <a:srgbClr val="1E1F20"/>
                </a:solidFill>
                <a:ea typeface="+mn-lt"/>
                <a:cs typeface="+mn-lt"/>
              </a:rPr>
              <a:t> media-platform </a:t>
            </a:r>
            <a:r>
              <a:rPr lang="nl-NL" sz="1300" b="1" dirty="0">
                <a:solidFill>
                  <a:srgbClr val="1E1F20"/>
                </a:solidFill>
                <a:ea typeface="+mn-lt"/>
                <a:cs typeface="+mn-lt"/>
              </a:rPr>
              <a:t>geschikt zijn voor jongeren?</a:t>
            </a:r>
            <a:endParaRPr lang="nl-NL" dirty="0"/>
          </a:p>
          <a:p>
            <a:pPr marL="285750" indent="-285750">
              <a:buFont typeface="Arial"/>
              <a:buChar char="•"/>
            </a:pPr>
            <a:endParaRPr lang="nl-NL" sz="1300" b="1" dirty="0">
              <a:solidFill>
                <a:srgbClr val="1E1F20"/>
              </a:solidFill>
              <a:ea typeface="+mn-lt"/>
              <a:cs typeface="+mn-lt"/>
            </a:endParaRPr>
          </a:p>
          <a:p>
            <a:r>
              <a:rPr lang="nl-NL" sz="1300" dirty="0">
                <a:solidFill>
                  <a:srgbClr val="1E1F20"/>
                </a:solidFill>
                <a:ea typeface="+mn-lt"/>
                <a:cs typeface="+mn-lt"/>
              </a:rPr>
              <a:t>Schrijf je ideeën op en deel ze in duo’s.</a:t>
            </a:r>
            <a:endParaRPr lang="nl-NL" dirty="0"/>
          </a:p>
        </p:txBody>
      </p:sp>
      <p:pic>
        <p:nvPicPr>
          <p:cNvPr id="7" name="Tijdelijke aanduiding voor afbeelding 6" descr="Afbeelding met tekst, grafische vormgeving, Graphics, tekenfilm&#10;&#10;Door AI gegenereerde inhoud is mogelijk onjuist.">
            <a:extLst>
              <a:ext uri="{FF2B5EF4-FFF2-40B4-BE49-F238E27FC236}">
                <a16:creationId xmlns:a16="http://schemas.microsoft.com/office/drawing/2014/main" id="{87A63966-BCB7-5125-F4B5-F44CBA9CA0DF}"/>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01977632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78B0-5477-1CB1-D6C2-3F3BB8E580D6}"/>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1B165DF-EB8B-D826-0217-F5F21ED84459}"/>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Ontwerp Jouw Veilige Sociale Media-App!</a:t>
            </a:r>
            <a:endParaRPr lang="nl-NL" dirty="0"/>
          </a:p>
        </p:txBody>
      </p:sp>
      <p:sp>
        <p:nvSpPr>
          <p:cNvPr id="9" name="Tekstvak 8">
            <a:extLst>
              <a:ext uri="{FF2B5EF4-FFF2-40B4-BE49-F238E27FC236}">
                <a16:creationId xmlns:a16="http://schemas.microsoft.com/office/drawing/2014/main" id="{E2DCABA9-6CA3-C81D-8624-7208D40131AE}"/>
              </a:ext>
            </a:extLst>
          </p:cNvPr>
          <p:cNvSpPr txBox="1"/>
          <p:nvPr/>
        </p:nvSpPr>
        <p:spPr>
          <a:xfrm>
            <a:off x="147296" y="942974"/>
            <a:ext cx="5568618" cy="4993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Hoe ziet een </a:t>
            </a:r>
            <a:r>
              <a:rPr lang="nl-NL" sz="1300" err="1">
                <a:solidFill>
                  <a:srgbClr val="1E1F20"/>
                </a:solidFill>
                <a:ea typeface="+mn-lt"/>
                <a:cs typeface="+mn-lt"/>
              </a:rPr>
              <a:t>social</a:t>
            </a:r>
            <a:r>
              <a:rPr lang="nl-NL" sz="1300" dirty="0">
                <a:solidFill>
                  <a:srgbClr val="1E1F20"/>
                </a:solidFill>
                <a:ea typeface="+mn-lt"/>
                <a:cs typeface="+mn-lt"/>
              </a:rPr>
              <a:t> media-platform eruit dat speciaal voor jongeren is gemaakt? </a:t>
            </a:r>
            <a:endParaRPr lang="nl-NL" dirty="0">
              <a:solidFill>
                <a:srgbClr val="3F5060"/>
              </a:solidFill>
              <a:ea typeface="+mn-lt"/>
              <a:cs typeface="+mn-lt"/>
            </a:endParaRPr>
          </a:p>
          <a:p>
            <a:endParaRPr lang="nl-NL" sz="1300" dirty="0">
              <a:solidFill>
                <a:srgbClr val="1E1F20"/>
              </a:solidFill>
              <a:ea typeface="+mn-lt"/>
              <a:cs typeface="+mn-lt"/>
            </a:endParaRPr>
          </a:p>
          <a:p>
            <a:r>
              <a:rPr lang="nl-NL" sz="1300" b="1" dirty="0">
                <a:solidFill>
                  <a:srgbClr val="1E1F20"/>
                </a:solidFill>
                <a:ea typeface="+mn-lt"/>
                <a:cs typeface="+mn-lt"/>
              </a:rPr>
              <a:t>Opdracht:</a:t>
            </a:r>
            <a:r>
              <a:rPr lang="nl-NL" sz="1300" dirty="0">
                <a:solidFill>
                  <a:srgbClr val="1E1F20"/>
                </a:solidFill>
                <a:ea typeface="+mn-lt"/>
                <a:cs typeface="+mn-lt"/>
              </a:rPr>
              <a:t> Maak een </a:t>
            </a:r>
            <a:r>
              <a:rPr lang="nl-NL" sz="1300" err="1">
                <a:solidFill>
                  <a:srgbClr val="1E1F20"/>
                </a:solidFill>
                <a:ea typeface="+mn-lt"/>
                <a:cs typeface="+mn-lt"/>
              </a:rPr>
              <a:t>social</a:t>
            </a:r>
            <a:r>
              <a:rPr lang="nl-NL" sz="1300" dirty="0">
                <a:solidFill>
                  <a:srgbClr val="1E1F20"/>
                </a:solidFill>
                <a:ea typeface="+mn-lt"/>
                <a:cs typeface="+mn-lt"/>
              </a:rPr>
              <a:t> media-platform </a:t>
            </a:r>
            <a:r>
              <a:rPr lang="nl-NL" sz="1300" b="1" dirty="0">
                <a:solidFill>
                  <a:srgbClr val="1E1F20"/>
                </a:solidFill>
                <a:ea typeface="+mn-lt"/>
                <a:cs typeface="+mn-lt"/>
              </a:rPr>
              <a:t>speciaal voor jongeren onder 16 jaar</a:t>
            </a:r>
            <a:r>
              <a:rPr lang="nl-NL" sz="1300" dirty="0">
                <a:solidFill>
                  <a:srgbClr val="1E1F20"/>
                </a:solidFill>
                <a:ea typeface="+mn-lt"/>
                <a:cs typeface="+mn-lt"/>
              </a:rPr>
              <a:t>. Wat kan de app? Hoe zorgt hij ervoor dat jongeren veilig online kunnen zijn zonder verslaafd te raken? </a:t>
            </a:r>
            <a:endParaRPr lang="nl-NL">
              <a:solidFill>
                <a:srgbClr val="3F5060"/>
              </a:solidFill>
              <a:ea typeface="+mn-lt"/>
              <a:cs typeface="+mn-lt"/>
            </a:endParaRPr>
          </a:p>
          <a:p>
            <a:r>
              <a:rPr lang="nl-NL" sz="1300" dirty="0">
                <a:solidFill>
                  <a:srgbClr val="1E1F20"/>
                </a:solidFill>
                <a:ea typeface="+mn-lt"/>
                <a:cs typeface="+mn-lt"/>
              </a:rPr>
              <a:t>In groepjes werken we een concept uit en presenteren dit aan de klas:</a:t>
            </a:r>
            <a:endParaRPr lang="nl-NL" dirty="0">
              <a:solidFill>
                <a:srgbClr val="3F5060"/>
              </a:solidFill>
              <a:ea typeface="+mn-lt"/>
              <a:cs typeface="+mn-lt"/>
            </a:endParaRPr>
          </a:p>
          <a:p>
            <a:pPr>
              <a:lnSpc>
                <a:spcPct val="150000"/>
              </a:lnSpc>
            </a:pPr>
            <a:r>
              <a:rPr lang="nl-NL" sz="1300" b="1" dirty="0">
                <a:solidFill>
                  <a:srgbClr val="1E1F20"/>
                </a:solidFill>
                <a:ea typeface="+mn-lt"/>
                <a:cs typeface="+mn-lt"/>
              </a:rPr>
              <a:t>Stap 1: Wat is het doel van de app?</a:t>
            </a:r>
            <a:endParaRPr lang="nl-NL" dirty="0">
              <a:cs typeface="Poppins"/>
            </a:endParaRPr>
          </a:p>
          <a:p>
            <a:pPr marL="285750" indent="-285750">
              <a:buFont typeface="Arial,Sans-Serif"/>
              <a:buChar char="•"/>
            </a:pPr>
            <a:r>
              <a:rPr lang="nl-NL" sz="1300" dirty="0">
                <a:solidFill>
                  <a:srgbClr val="1E1F20"/>
                </a:solidFill>
                <a:ea typeface="+mn-lt"/>
                <a:cs typeface="+mn-lt"/>
              </a:rPr>
              <a:t>Hoe maakt deze app </a:t>
            </a:r>
            <a:r>
              <a:rPr lang="nl-NL" sz="1300" dirty="0" err="1">
                <a:solidFill>
                  <a:srgbClr val="1E1F20"/>
                </a:solidFill>
                <a:ea typeface="+mn-lt"/>
                <a:cs typeface="+mn-lt"/>
              </a:rPr>
              <a:t>social</a:t>
            </a:r>
            <a:r>
              <a:rPr lang="nl-NL" sz="1300" dirty="0">
                <a:solidFill>
                  <a:srgbClr val="1E1F20"/>
                </a:solidFill>
                <a:ea typeface="+mn-lt"/>
                <a:cs typeface="+mn-lt"/>
              </a:rPr>
              <a:t> media beter en nuttiger voor jongeren?</a:t>
            </a:r>
          </a:p>
          <a:p>
            <a:pPr marL="285750" indent="-285750">
              <a:buFont typeface="Arial,Sans-Serif"/>
              <a:buChar char="•"/>
            </a:pPr>
            <a:r>
              <a:rPr lang="nl-NL" sz="1300" dirty="0">
                <a:solidFill>
                  <a:srgbClr val="1E1F20"/>
                </a:solidFill>
                <a:ea typeface="+mn-lt"/>
                <a:cs typeface="+mn-lt"/>
              </a:rPr>
              <a:t>Wat draagt jouw app bij aan de community? Denk bijvoorbeeld aan leren, creativiteit, sociale verbinding of mentale gezondheid.</a:t>
            </a:r>
            <a:endParaRPr lang="nl-NL" dirty="0">
              <a:cs typeface="Poppins"/>
            </a:endParaRPr>
          </a:p>
          <a:p>
            <a:pPr>
              <a:lnSpc>
                <a:spcPct val="150000"/>
              </a:lnSpc>
            </a:pPr>
            <a:r>
              <a:rPr lang="nl-NL" sz="1300" b="1" dirty="0">
                <a:solidFill>
                  <a:srgbClr val="1E1F20"/>
                </a:solidFill>
                <a:ea typeface="+mn-lt"/>
                <a:cs typeface="+mn-lt"/>
              </a:rPr>
              <a:t>Stap 2: Hoe blijft de app veilig?</a:t>
            </a:r>
            <a:endParaRPr lang="nl-NL">
              <a:cs typeface="Poppins"/>
            </a:endParaRPr>
          </a:p>
          <a:p>
            <a:pPr marL="285750" indent="-285750">
              <a:buFont typeface="Arial"/>
              <a:buChar char="•"/>
            </a:pPr>
            <a:r>
              <a:rPr lang="nl-NL" sz="1300" dirty="0">
                <a:solidFill>
                  <a:srgbClr val="1E1F20"/>
                </a:solidFill>
                <a:ea typeface="+mn-lt"/>
                <a:cs typeface="+mn-lt"/>
              </a:rPr>
              <a:t>Welke maatregelen zorgen ervoor dat gebruikers veilig zijn (privacy, verslaving, sfeer....)?</a:t>
            </a:r>
            <a:endParaRPr lang="nl-NL" dirty="0">
              <a:ea typeface="+mn-lt"/>
              <a:cs typeface="+mn-lt"/>
            </a:endParaRPr>
          </a:p>
          <a:p>
            <a:pPr marL="285750" indent="-285750">
              <a:buFont typeface="Arial"/>
              <a:buChar char="•"/>
            </a:pPr>
            <a:r>
              <a:rPr lang="nl-NL" sz="1300" dirty="0">
                <a:solidFill>
                  <a:srgbClr val="1E1F20"/>
                </a:solidFill>
                <a:ea typeface="+mn-lt"/>
                <a:cs typeface="+mn-lt"/>
              </a:rPr>
              <a:t>Wat is het unieke aan jouw app dat andere sociale media niet hebben?</a:t>
            </a:r>
            <a:endParaRPr lang="nl-NL" dirty="0">
              <a:ea typeface="+mn-lt"/>
              <a:cs typeface="+mn-lt"/>
            </a:endParaRPr>
          </a:p>
          <a:p>
            <a:pPr marL="285750" indent="-285750">
              <a:buFont typeface="Arial"/>
              <a:buChar char="•"/>
            </a:pPr>
            <a:r>
              <a:rPr lang="nl-NL" sz="1300" dirty="0">
                <a:solidFill>
                  <a:srgbClr val="1E1F20"/>
                </a:solidFill>
                <a:ea typeface="+mn-lt"/>
                <a:cs typeface="+mn-lt"/>
              </a:rPr>
              <a:t>Waarom zou een jongere jouw app verkiezen boven bestaande sociale media?</a:t>
            </a:r>
            <a:endParaRPr lang="nl-NL" dirty="0">
              <a:ea typeface="+mn-lt"/>
              <a:cs typeface="+mn-lt"/>
            </a:endParaRPr>
          </a:p>
          <a:p>
            <a:pPr>
              <a:lnSpc>
                <a:spcPct val="150000"/>
              </a:lnSpc>
            </a:pPr>
            <a:r>
              <a:rPr lang="nl-NL" sz="1300" b="1" dirty="0">
                <a:solidFill>
                  <a:srgbClr val="1E1F20"/>
                </a:solidFill>
                <a:ea typeface="+mn-lt"/>
                <a:cs typeface="+mn-lt"/>
              </a:rPr>
              <a:t>Stap 3: Presentatie!</a:t>
            </a:r>
            <a:endParaRPr lang="nl-NL" dirty="0">
              <a:cs typeface="Poppins"/>
            </a:endParaRPr>
          </a:p>
          <a:p>
            <a:pPr marL="285750" indent="-285750">
              <a:buFont typeface="Arial"/>
              <a:buChar char="•"/>
            </a:pPr>
            <a:r>
              <a:rPr lang="nl-NL" sz="1300" dirty="0">
                <a:solidFill>
                  <a:srgbClr val="1E1F20"/>
                </a:solidFill>
                <a:ea typeface="+mn-lt"/>
                <a:cs typeface="+mn-lt"/>
              </a:rPr>
              <a:t>Pitch jouw </a:t>
            </a:r>
            <a:r>
              <a:rPr lang="nl-NL" sz="1300" dirty="0" err="1">
                <a:solidFill>
                  <a:srgbClr val="1E1F20"/>
                </a:solidFill>
                <a:ea typeface="+mn-lt"/>
                <a:cs typeface="+mn-lt"/>
              </a:rPr>
              <a:t>social</a:t>
            </a:r>
            <a:r>
              <a:rPr lang="nl-NL" sz="1300" dirty="0">
                <a:solidFill>
                  <a:srgbClr val="1E1F20"/>
                </a:solidFill>
                <a:ea typeface="+mn-lt"/>
                <a:cs typeface="+mn-lt"/>
              </a:rPr>
              <a:t> media platform aan de klas!</a:t>
            </a:r>
            <a:endParaRPr lang="nl-NL" dirty="0"/>
          </a:p>
        </p:txBody>
      </p:sp>
      <p:sp>
        <p:nvSpPr>
          <p:cNvPr id="3" name="Tijdelijke aanduiding voor afbeelding 2">
            <a:extLst>
              <a:ext uri="{FF2B5EF4-FFF2-40B4-BE49-F238E27FC236}">
                <a16:creationId xmlns:a16="http://schemas.microsoft.com/office/drawing/2014/main" id="{94D53E4D-0125-2A5D-DA72-C0144E71DF4A}"/>
              </a:ext>
            </a:extLst>
          </p:cNvPr>
          <p:cNvSpPr>
            <a:spLocks noGrp="1"/>
          </p:cNvSpPr>
          <p:nvPr>
            <p:ph type="pic" sz="quarter" idx="12"/>
          </p:nvPr>
        </p:nvSpPr>
        <p:spPr/>
        <p:txBody>
          <a:bodyPr/>
          <a:lstStyle/>
          <a:p>
            <a:endParaRPr lang="en-NL"/>
          </a:p>
        </p:txBody>
      </p:sp>
      <p:pic>
        <p:nvPicPr>
          <p:cNvPr id="4" name="Tijdelijke aanduiding voor afbeelding 1" descr="Afbeelding met kleding, tekst, handschrift, persoon&#10;&#10;Door AI gegenereerde inhoud is mogelijk onjuist.">
            <a:extLst>
              <a:ext uri="{FF2B5EF4-FFF2-40B4-BE49-F238E27FC236}">
                <a16:creationId xmlns:a16="http://schemas.microsoft.com/office/drawing/2014/main" id="{F9EE9374-0D3F-0F68-0D54-81D2AF7DA482}"/>
              </a:ext>
            </a:extLst>
          </p:cNvPr>
          <p:cNvPicPr>
            <a:picLocks noChangeAspect="1"/>
          </p:cNvPicPr>
          <p:nvPr/>
        </p:nvPicPr>
        <p:blipFill>
          <a:blip r:embed="rId3"/>
          <a:srcRect t="3784" b="27625"/>
          <a:stretch/>
        </p:blipFill>
        <p:spPr>
          <a:xfrm>
            <a:off x="5692552" y="946485"/>
            <a:ext cx="6499448" cy="4457490"/>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pic>
    </p:spTree>
    <p:extLst>
      <p:ext uri="{BB962C8B-B14F-4D97-AF65-F5344CB8AC3E}">
        <p14:creationId xmlns:p14="http://schemas.microsoft.com/office/powerpoint/2010/main" val="300531497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1220</Words>
  <Application>Microsoft Office PowerPoint</Application>
  <PresentationFormat>Widescreen</PresentationFormat>
  <Paragraphs>107</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Poppins</vt:lpstr>
      <vt:lpstr>Arial,Sans-Serif</vt:lpstr>
      <vt:lpstr>Calibri</vt:lpstr>
      <vt:lpstr>Arial</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1373</cp:revision>
  <dcterms:created xsi:type="dcterms:W3CDTF">2022-01-30T11:55:21Z</dcterms:created>
  <dcterms:modified xsi:type="dcterms:W3CDTF">2025-03-11T09:22:03Z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2025-03-11T09:20:13Z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ce59a965-597f-4ff7-8016-44b66dbc676d</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