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modernComment_10C_9C64BAB3.xml" ContentType="application/vnd.ms-powerpoint.comments+xml"/>
  <Override PartName="/ppt/comments/modernComment_150_43E083DD.xml" ContentType="application/vnd.ms-powerpoint.comments+xml"/>
  <Override PartName="/ppt/comments/modernComment_182_A1BF4284.xml" ContentType="application/vnd.ms-powerpoint.comments+xml"/>
  <Override PartName="/ppt/comments/modernComment_1C1_53645CD6.xml" ContentType="application/vnd.ms-powerpoint.comments+xml"/>
  <Override PartName="/ppt/comments/modernComment_1C5_FA38A508.xml" ContentType="application/vnd.ms-powerpoint.comments+xml"/>
  <Override PartName="/ppt/comments/modernComment_1C6_F5AA01F6.xml" ContentType="application/vnd.ms-powerpoint.comments+xml"/>
  <Override PartName="/ppt/comments/modernComment_1BC_933A5F4E.xml" ContentType="application/vnd.ms-powerpoint.comments+xml"/>
  <Override PartName="/ppt/comments/modernComment_196_C6B9C71B.xml" ContentType="application/vnd.ms-powerpoint.comments+xml"/>
  <Override PartName="/ppt/comments/modernComment_1C8_BDAD74F6.xml" ContentType="application/vnd.ms-powerpoint.comments+xml"/>
  <Override PartName="/ppt/comments/modernComment_1C9_54B1042A.xml" ContentType="application/vnd.ms-powerpoint.comments+xml"/>
  <Override PartName="/ppt/comments/modernComment_1C2_270AD678.xml" ContentType="application/vnd.ms-powerpoint.comments+xml"/>
  <Override PartName="/ppt/comments/modernComment_1CE_DCB24612.xml" ContentType="application/vnd.ms-powerpoint.comments+xml"/>
  <Override PartName="/ppt/comments/modernComment_1CD_AB2B20C3.xml" ContentType="application/vnd.ms-powerpoint.comments+xml"/>
  <Override PartName="/ppt/comments/modernComment_1CC_F7DB9330.xml" ContentType="application/vnd.ms-powerpoint.comments+xml"/>
  <Override PartName="/ppt/comments/modernComment_1D2_A9DFB0D4.xml" ContentType="application/vnd.ms-powerpoint.comments+xml"/>
  <Override PartName="/ppt/comments/modernComment_1C7_598218B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2"/>
  </p:notesMasterIdLst>
  <p:sldIdLst>
    <p:sldId id="268" r:id="rId5"/>
    <p:sldId id="336" r:id="rId6"/>
    <p:sldId id="386" r:id="rId7"/>
    <p:sldId id="449" r:id="rId8"/>
    <p:sldId id="453" r:id="rId9"/>
    <p:sldId id="454" r:id="rId10"/>
    <p:sldId id="444" r:id="rId11"/>
    <p:sldId id="406" r:id="rId12"/>
    <p:sldId id="456" r:id="rId13"/>
    <p:sldId id="457" r:id="rId14"/>
    <p:sldId id="450" r:id="rId15"/>
    <p:sldId id="462" r:id="rId16"/>
    <p:sldId id="461" r:id="rId17"/>
    <p:sldId id="460" r:id="rId18"/>
    <p:sldId id="466" r:id="rId19"/>
    <p:sldId id="280" r:id="rId20"/>
    <p:sldId id="455" r:id="rId21"/>
  </p:sldIdLst>
  <p:sldSz cx="12192000" cy="6858000"/>
  <p:notesSz cx="6858000" cy="9144000"/>
  <p:embeddedFontLst>
    <p:embeddedFont>
      <p:font typeface="Poppins" panose="00000500000000000000" pitchFamily="2" charset="0"/>
      <p:regular r:id="rId23"/>
      <p:bold r:id="rId24"/>
      <p:italic r:id="rId25"/>
      <p:boldItalic r:id="rId26"/>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07C4A5-276D-CD5E-41AB-5586DB7791AA}" name="peter van Heuveln" initials="pH" userId="5e6ddf161639f170" providerId="Windows Live"/>
  <p188:author id="{4DBF06C3-06A7-47B8-D723-6C8A6BED412D}" name="TwaanLab .nl" initials="T." userId="1cb02556c8976b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FB0"/>
    <a:srgbClr val="FFFFFF"/>
    <a:srgbClr val="202223"/>
    <a:srgbClr val="1E1F20"/>
    <a:srgbClr val="030202"/>
    <a:srgbClr val="35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EEE287-A171-8157-4C55-9D908E8B95BE}" v="1" dt="2025-03-02T22:03:24.402"/>
    <p1510:client id="{A73E4F0F-BBE3-9823-2FED-BC5DB130D733}" v="2512" dt="2025-03-02T22:01:25.89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omments/modernComment_10C_9C64BAB3.xml><?xml version="1.0" encoding="utf-8"?>
<p188:cmLst xmlns:a="http://schemas.openxmlformats.org/drawingml/2006/main" xmlns:r="http://schemas.openxmlformats.org/officeDocument/2006/relationships" xmlns:p188="http://schemas.microsoft.com/office/powerpoint/2018/8/main">
  <p188:cm id="{9DA4E0F4-6046-4098-B69F-7AA3920ED8C9}" authorId="{4DBF06C3-06A7-47B8-D723-6C8A6BED412D}" created="2024-09-29T21:31:59.588">
    <pc:sldMkLst xmlns:pc="http://schemas.microsoft.com/office/powerpoint/2013/main/command">
      <pc:docMk/>
      <pc:sldMk cId="2623847091" sldId="268"/>
    </pc:sldMkLst>
    <p188:txBody>
      <a:bodyPr/>
      <a:lstStyle/>
      <a:p>
        <a:r>
          <a:rPr lang="nl-NL"/>
          <a:t>Thema: Welke digitale diensten verwachten we van de overheid, en waar ligt de grens tussen overheid en commerciële bedrijven?
Doelgroep: Groep 5-8, Klas 1-2
Duur: 45-60 minuten
Benodigde materialen: Digibord, persoonlijke apparaten, internetverbinding.
Leerdoelen:
Groep 5-6 PO:
- Leerlingen ontdekken welke diensten de overheid aanbiedt en waarom.
- Ze onderzoeken welke soorten apps er bestaan en hoe digitale overheidsdiensten eruit kunnen zien.
- Ze bedenken welke digitale services handig zouden zijn van de overheid.
- Ze bespreken of de overheid meer of minder apps moet maken.
Groep 7-8 PO:
- Leerlingen analyseren het verschil tussen overheidsdiensten en commerciële diensten.
- Ze onderzoeken welke apps en digitale services de overheid al heeft en wat er ontbreekt.
- Ze vormen een mening over de vraag of de overheid met bedrijven moet concurreren.
Klas 1-2 VO:
- Leerlingen verdiepen zich in privaat versus overheid: welke taken horen bij de overheid en welke niet?
- Ze onderzoeken welke soorten apps er bestaan en vergelijken deze met overheidsapps.
- Ze ontwerpen een overheidsapp op basis van maatschappelijke behoefte.
- Ze bediscussiëren de impact van overheidsapps en digitale controle.</a:t>
        </a:r>
      </a:p>
    </p188:txBody>
  </p188:cm>
  <p188:cm id="{1DC5E9EE-DF89-42CD-92AF-902812B81B53}" authorId="{4DBF06C3-06A7-47B8-D723-6C8A6BED412D}" created="2025-02-02T20:26:15.466">
    <pc:sldMkLst xmlns:pc="http://schemas.microsoft.com/office/powerpoint/2013/main/command">
      <pc:docMk/>
      <pc:sldMk cId="2623847091" sldId="268"/>
    </pc:sldMkLst>
    <p188:txBody>
      <a:bodyPr/>
      <a:lstStyle/>
      <a:p>
        <a:r>
          <a:rPr lang="nl-NL"/>
          <a:t>Theoretische introductie voor de docent
De overheid biedt bepaalde diensten om het dagelijks leven makkelijker te maken, zoals wegen, post, politie en brandweer. Maar tegenwoordig biedt de overheid ook digitale services, zoals DigiD, de CoronaCheck-app en het KNMI-weerbericht.
Waarom heeft de overheid apps en digitale diensten?
Publiek belang: Sommige informatie of services zijn zo belangrijk dat de overheid ze gratis aanbiedt, zoals DigiD voor belastingzaken.
Onafhankelijkheid: De overheid wil niet afhankelijk zijn van commerciële bedrijven voor essentiële informatie.
Toegankelijkheid: Niet iedereen heeft toegang tot commerciële diensten, dus de overheid kan een basisversie bieden.
Waar ligt de grens?
Sommige bedrijven vinden dat de overheid te veel concurreert met commerciële apps. In het artikel gaat het over de KNMI-app, die weerinformatie aanbiedt. Commerciële weerapps, zoals Buienradar en WeerOnline, vinden dat oneerlijke concurrentie.
Discussiepunten:
Moet de overheid alleen basisdiensten aanbieden, of mag ze ook concurreren met commerciële apps?
Wat mist er nog aan digitale overheidsdiensten?
Zou een sociale media-app van de overheid een goed idee zijn?</a:t>
        </a:r>
      </a:p>
    </p188:txBody>
  </p188:cm>
</p188:cmLst>
</file>

<file path=ppt/comments/modernComment_150_43E083DD.xml><?xml version="1.0" encoding="utf-8"?>
<p188:cmLst xmlns:a="http://schemas.openxmlformats.org/drawingml/2006/main" xmlns:r="http://schemas.openxmlformats.org/officeDocument/2006/relationships" xmlns:p188="http://schemas.microsoft.com/office/powerpoint/2018/8/main">
  <p188:cm id="{148619E9-F2EF-4D47-B8EE-C44C272051C6}" authorId="{4DBF06C3-06A7-47B8-D723-6C8A6BED412D}" created="2024-10-20T21:38:53.185">
    <pc:sldMkLst xmlns:pc="http://schemas.microsoft.com/office/powerpoint/2013/main/command">
      <pc:docMk/>
      <pc:sldMk cId="1138787293" sldId="336"/>
    </pc:sldMkLst>
    <p188:txBody>
      <a:bodyPr/>
      <a:lstStyle/>
      <a:p>
        <a:r>
          <a:rPr lang="nl-NL"/>
          <a:t>De brief van Melle (5 minuten)
Introduceert het thema van deze week.</a:t>
        </a:r>
      </a:p>
    </p188:txBody>
  </p188:cm>
</p188:cmLst>
</file>

<file path=ppt/comments/modernComment_182_A1BF4284.xml><?xml version="1.0" encoding="utf-8"?>
<p188:cmLst xmlns:a="http://schemas.openxmlformats.org/drawingml/2006/main" xmlns:r="http://schemas.openxmlformats.org/officeDocument/2006/relationships" xmlns:p188="http://schemas.microsoft.com/office/powerpoint/2018/8/main">
  <p188:cm id="{11DC82D4-2002-4FA5-BE67-ECB9E97A87B4}" authorId="{4DBF06C3-06A7-47B8-D723-6C8A6BED412D}" created="2024-10-06T20:28:20.401">
    <pc:sldMkLst xmlns:pc="http://schemas.microsoft.com/office/powerpoint/2013/main/command">
      <pc:docMk/>
      <pc:sldMk cId="2713666180" sldId="386"/>
    </pc:sldMkLst>
    <p188:txBody>
      <a:bodyPr/>
      <a:lstStyle/>
      <a:p>
        <a:r>
          <a:rPr lang="nl-NL"/>
          <a:t>Introductie (5-10 minuten)
- Samenvatting artikel (eerste paragraaf/paragrafen)
- Openingsvraag, activeren voorkennis</a:t>
        </a:r>
      </a:p>
    </p188:txBody>
  </p188:cm>
</p188:cmLst>
</file>

<file path=ppt/comments/modernComment_196_C6B9C71B.xml><?xml version="1.0" encoding="utf-8"?>
<p188:cmLst xmlns:a="http://schemas.openxmlformats.org/drawingml/2006/main" xmlns:r="http://schemas.openxmlformats.org/officeDocument/2006/relationships" xmlns:p188="http://schemas.microsoft.com/office/powerpoint/2018/8/main">
  <p188:cm id="{214D9C14-C2AC-49A4-867B-F9B4E6CAEBE1}" authorId="{4DBF06C3-06A7-47B8-D723-6C8A6BED412D}" created="2024-09-29T22:04:28.371">
    <pc:sldMkLst xmlns:pc="http://schemas.microsoft.com/office/powerpoint/2013/main/command">
      <pc:docMk/>
      <pc:sldMk cId="3334063899" sldId="406"/>
    </pc:sldMkLst>
    <p188:txBody>
      <a:bodyPr/>
      <a:lstStyle/>
      <a:p>
        <a:r>
          <a:rPr lang="nl-NL"/>
          <a:t>Verwerkingsopdracht PO 5-8 (1)</a:t>
        </a:r>
      </a:p>
    </p188:txBody>
  </p188:cm>
</p188:cmLst>
</file>

<file path=ppt/comments/modernComment_1BC_933A5F4E.xml><?xml version="1.0" encoding="utf-8"?>
<p188:cmLst xmlns:a="http://schemas.openxmlformats.org/drawingml/2006/main" xmlns:r="http://schemas.openxmlformats.org/officeDocument/2006/relationships" xmlns:p188="http://schemas.microsoft.com/office/powerpoint/2018/8/main">
  <p188:cm id="{E679EA06-583F-41E6-8989-296E17E28711}" authorId="{4DBF06C3-06A7-47B8-D723-6C8A6BED412D}" created="2025-01-26T23:41:52.870">
    <pc:sldMkLst xmlns:pc="http://schemas.microsoft.com/office/powerpoint/2013/main/command">
      <pc:docMk/>
      <pc:sldMk cId="2470076238" sldId="444"/>
    </pc:sldMkLst>
    <p188:txBody>
      <a:bodyPr/>
      <a:lstStyle/>
      <a:p>
        <a:r>
          <a:rPr lang="nl-NL"/>
          <a:t>Verwerkingsopdracht PO 5-8. (15-20 minuten)</a:t>
        </a:r>
      </a:p>
    </p188:txBody>
  </p188:cm>
</p188:cmLst>
</file>

<file path=ppt/comments/modernComment_1C1_53645CD6.xml><?xml version="1.0" encoding="utf-8"?>
<p188:cmLst xmlns:a="http://schemas.openxmlformats.org/drawingml/2006/main" xmlns:r="http://schemas.openxmlformats.org/officeDocument/2006/relationships" xmlns:p188="http://schemas.microsoft.com/office/powerpoint/2018/8/main">
  <p188:cm id="{974EF277-C1FF-4582-AAE6-52229A2F5660}" authorId="{4DBF06C3-06A7-47B8-D723-6C8A6BED412D}" created="2025-02-02T21:06:03.971">
    <pc:sldMkLst xmlns:pc="http://schemas.microsoft.com/office/powerpoint/2013/main/command">
      <pc:docMk/>
      <pc:sldMk cId="1399086294" sldId="449"/>
    </pc:sldMkLst>
    <p188:txBody>
      <a:bodyPr/>
      <a:lstStyle/>
      <a:p>
        <a:r>
          <a:rPr lang="nl-NL"/>
          <a:t>Theorie 1 (PO 5-8)</a:t>
        </a:r>
      </a:p>
    </p188:txBody>
  </p188:cm>
</p188:cmLst>
</file>

<file path=ppt/comments/modernComment_1C2_270AD678.xml><?xml version="1.0" encoding="utf-8"?>
<p188:cmLst xmlns:a="http://schemas.openxmlformats.org/drawingml/2006/main" xmlns:r="http://schemas.openxmlformats.org/officeDocument/2006/relationships" xmlns:p188="http://schemas.microsoft.com/office/powerpoint/2018/8/main">
  <p188:cm id="{4315E697-FED3-4BB7-97BC-76C3B372DFF7}" authorId="{4DBF06C3-06A7-47B8-D723-6C8A6BED412D}" created="2025-02-02T21:07:34.162">
    <pc:sldMkLst xmlns:pc="http://schemas.microsoft.com/office/powerpoint/2013/main/command">
      <pc:docMk/>
      <pc:sldMk cId="655021688" sldId="450"/>
    </pc:sldMkLst>
    <p188:txBody>
      <a:bodyPr/>
      <a:lstStyle/>
      <a:p>
        <a:r>
          <a:rPr lang="nl-NL"/>
          <a:t>Verwerkingsopdracht VO 1-2. (15-20 minuten)</a:t>
        </a:r>
      </a:p>
    </p188:txBody>
  </p188:cm>
</p188:cmLst>
</file>

<file path=ppt/comments/modernComment_1C5_FA38A508.xml><?xml version="1.0" encoding="utf-8"?>
<p188:cmLst xmlns:a="http://schemas.openxmlformats.org/drawingml/2006/main" xmlns:r="http://schemas.openxmlformats.org/officeDocument/2006/relationships" xmlns:p188="http://schemas.microsoft.com/office/powerpoint/2018/8/main">
  <p188:cm id="{738B031A-32FC-4D49-93E4-1435F38D6D38}" authorId="{4DBF06C3-06A7-47B8-D723-6C8A6BED412D}" created="2025-02-16T22:21:36.013">
    <pc:sldMkLst xmlns:pc="http://schemas.microsoft.com/office/powerpoint/2013/main/command">
      <pc:docMk/>
      <pc:sldMk cId="4198016264" sldId="453"/>
    </pc:sldMkLst>
    <p188:txBody>
      <a:bodyPr/>
      <a:lstStyle/>
      <a:p>
        <a:r>
          <a:rPr lang="nl-NL"/>
          <a:t>Theorie 1 (VO 1-2)</a:t>
        </a:r>
      </a:p>
    </p188:txBody>
  </p188:cm>
</p188:cmLst>
</file>

<file path=ppt/comments/modernComment_1C6_F5AA01F6.xml><?xml version="1.0" encoding="utf-8"?>
<p188:cmLst xmlns:a="http://schemas.openxmlformats.org/drawingml/2006/main" xmlns:r="http://schemas.openxmlformats.org/officeDocument/2006/relationships" xmlns:p188="http://schemas.microsoft.com/office/powerpoint/2018/8/main">
  <p188:cm id="{A8C52FF0-E3F5-49F7-A02F-5D867359BCB9}" authorId="{4DBF06C3-06A7-47B8-D723-6C8A6BED412D}" created="2025-02-16T22:23:53.335">
    <pc:sldMkLst xmlns:pc="http://schemas.microsoft.com/office/powerpoint/2013/main/command">
      <pc:docMk/>
      <pc:sldMk cId="4121559542" sldId="454"/>
    </pc:sldMkLst>
    <p188:txBody>
      <a:bodyPr/>
      <a:lstStyle/>
      <a:p>
        <a:r>
          <a:rPr lang="nl-NL"/>
          <a:t>Theorie 2 (PO 5-8, VO 1-2)</a:t>
        </a:r>
      </a:p>
    </p188:txBody>
  </p188:cm>
</p188:cmLst>
</file>

<file path=ppt/comments/modernComment_1C7_598218B3.xml><?xml version="1.0" encoding="utf-8"?>
<p188:cmLst xmlns:a="http://schemas.openxmlformats.org/drawingml/2006/main" xmlns:r="http://schemas.openxmlformats.org/officeDocument/2006/relationships" xmlns:p188="http://schemas.microsoft.com/office/powerpoint/2018/8/main">
  <p188:cm id="{47E10D23-2ABC-4A40-8233-049C1C41ACF1}" authorId="{4DBF06C3-06A7-47B8-D723-6C8A6BED412D}" created="2025-02-16T23:15:23.073">
    <pc:sldMkLst xmlns:pc="http://schemas.microsoft.com/office/powerpoint/2013/main/command">
      <pc:docMk/>
      <pc:sldMk cId="1501698227" sldId="455"/>
    </pc:sldMkLst>
    <p188:txBody>
      <a:bodyPr/>
      <a:lstStyle/>
      <a:p>
        <a:r>
          <a:rPr lang="nl-NL"/>
          <a:t>Burgerschap (5-10 minuten)
Leerdoelen:
- Leerlingen denken kritisch na over de rol van de overheid in persoonlijke keuzes en technologie.
- Leerlingen vormen een eigen mening over vrijwillig versus verplicht gebruik van overheidsapps.
- Leerlingen reflecteren op de balans tussen vrijheid en collectieve verantwoordelijkheid.</a:t>
        </a:r>
      </a:p>
    </p188:txBody>
  </p188:cm>
</p188:cmLst>
</file>

<file path=ppt/comments/modernComment_1C8_BDAD74F6.xml><?xml version="1.0" encoding="utf-8"?>
<p188:cmLst xmlns:a="http://schemas.openxmlformats.org/drawingml/2006/main" xmlns:r="http://schemas.openxmlformats.org/officeDocument/2006/relationships" xmlns:p188="http://schemas.microsoft.com/office/powerpoint/2018/8/main">
  <p188:cm id="{2C9369CF-CCBA-4165-BBA6-13CDD5686AA0}" authorId="{4DBF06C3-06A7-47B8-D723-6C8A6BED412D}" created="2025-02-16T22:40:20.355">
    <pc:sldMkLst xmlns:pc="http://schemas.microsoft.com/office/powerpoint/2013/main/command">
      <pc:docMk/>
      <pc:sldMk cId="3182261494" sldId="456"/>
    </pc:sldMkLst>
    <p188:txBody>
      <a:bodyPr/>
      <a:lstStyle/>
      <a:p>
        <a:r>
          <a:rPr lang="nl-NL"/>
          <a:t>Verwerkingsopdracht PO 5-8 (2)</a:t>
        </a:r>
      </a:p>
    </p188:txBody>
  </p188:cm>
</p188:cmLst>
</file>

<file path=ppt/comments/modernComment_1C9_54B1042A.xml><?xml version="1.0" encoding="utf-8"?>
<p188:cmLst xmlns:a="http://schemas.openxmlformats.org/drawingml/2006/main" xmlns:r="http://schemas.openxmlformats.org/officeDocument/2006/relationships" xmlns:p188="http://schemas.microsoft.com/office/powerpoint/2018/8/main">
  <p188:cm id="{781C3784-7E17-44C6-ADE0-4A1139246F9D}" authorId="{4DBF06C3-06A7-47B8-D723-6C8A6BED412D}" created="2025-02-16T22:40:26.574">
    <pc:sldMkLst xmlns:pc="http://schemas.microsoft.com/office/powerpoint/2013/main/command">
      <pc:docMk/>
      <pc:sldMk cId="1420887082" sldId="457"/>
    </pc:sldMkLst>
    <p188:txBody>
      <a:bodyPr/>
      <a:lstStyle/>
      <a:p>
        <a:r>
          <a:rPr lang="nl-NL"/>
          <a:t>Verwerkingsopdracht PO 5-8 (3)</a:t>
        </a:r>
      </a:p>
    </p188:txBody>
  </p188:cm>
  <p188:cm id="{4435B8E2-15E7-4339-B53C-E573BB34FC79}" authorId="{4DBF06C3-06A7-47B8-D723-6C8A6BED412D}" created="2025-03-02T21:52:39.909">
    <ac:deMkLst xmlns:ac="http://schemas.microsoft.com/office/drawing/2013/main/command">
      <pc:docMk xmlns:pc="http://schemas.microsoft.com/office/powerpoint/2013/main/command"/>
      <pc:sldMk xmlns:pc="http://schemas.microsoft.com/office/powerpoint/2013/main/command" cId="1420887082" sldId="457"/>
      <ac:spMk id="10" creationId="{3C9E134B-937B-CAE2-DB2C-A169C86970EA}"/>
    </ac:deMkLst>
    <p188:txBody>
      <a:bodyPr/>
      <a:lstStyle/>
      <a:p>
        <a:r>
          <a:rPr lang="nl-NL"/>
          <a:t>Tip voor docent:
Vinden leerlingen het lastig om op weg te komen? Vraag de leerlingen of het een taak is voor de overheid om gezonde voeding te stimuleren?
Het antwoord wordt waarschijnlijk ja, laat ze dan eens klassikaal nadenken wat voor een app nu helpt bij gezonde voeding. En is dat een commerciele app?
Waarschijnlijk komen de leerlingen op een dieetapp of health monitor, welke vaak commercieel aangeboden worden. Dit zal de leerlingen een goed voorbeeld geven en een mooie opzet de opdracht in.</a:t>
        </a:r>
      </a:p>
    </p188:txBody>
  </p188:cm>
</p188:cmLst>
</file>

<file path=ppt/comments/modernComment_1CC_F7DB9330.xml><?xml version="1.0" encoding="utf-8"?>
<p188:cmLst xmlns:a="http://schemas.openxmlformats.org/drawingml/2006/main" xmlns:r="http://schemas.openxmlformats.org/officeDocument/2006/relationships" xmlns:p188="http://schemas.microsoft.com/office/powerpoint/2018/8/main">
  <p188:cm id="{A3BC0DF1-AEF2-42D9-B130-EA412AEBE042}" authorId="{4DBF06C3-06A7-47B8-D723-6C8A6BED412D}" created="2025-02-16T22:47:47.698">
    <pc:sldMkLst xmlns:pc="http://schemas.microsoft.com/office/powerpoint/2013/main/command">
      <pc:docMk/>
      <pc:sldMk cId="4158362416" sldId="460"/>
    </pc:sldMkLst>
    <p188:txBody>
      <a:bodyPr/>
      <a:lstStyle/>
      <a:p>
        <a:r>
          <a:rPr lang="nl-NL"/>
          <a:t>Verwerkingsopdracht VO 1-2 (3)</a:t>
        </a:r>
      </a:p>
    </p188:txBody>
  </p188:cm>
  <p188:cm id="{64D1910F-C926-47E6-84B4-E81DB8C86C35}" authorId="{4DBF06C3-06A7-47B8-D723-6C8A6BED412D}" created="2025-03-02T22:03:24.402">
    <ac:deMkLst xmlns:ac="http://schemas.microsoft.com/office/drawing/2013/main/command">
      <pc:docMk xmlns:pc="http://schemas.microsoft.com/office/powerpoint/2013/main/command"/>
      <pc:sldMk xmlns:pc="http://schemas.microsoft.com/office/powerpoint/2013/main/command" cId="4158362416" sldId="460"/>
      <ac:spMk id="10" creationId="{F1301FE9-2A65-4169-C88F-304D38BDA203}"/>
    </ac:deMkLst>
    <p188:txBody>
      <a:bodyPr/>
      <a:lstStyle/>
      <a:p>
        <a:r>
          <a:rPr lang="nl-NL"/>
          <a:t>Tip voor docent:
Vinden leerlingen het lastig om op weg te komen? Vraag de leerlingen of het een taak is voor de overheid om gezonde voeding te stimuleren?
Het antwoord wordt waarschijnlijk ja, laat ze dan eens klassikaal nadenken wat voor een app nu helpt bij gezonde voeding. En is dat een commerciele app?
Waarschijnlijk komen de leerlingen op een dieetapp of health monitor, welke vaak commercieel aangeboden worden. Dit zal de leerlingen een goed voorbeeld geven en een mooie opzet de opdracht in.</a:t>
        </a:r>
      </a:p>
    </p188:txBody>
  </p188:cm>
</p188:cmLst>
</file>

<file path=ppt/comments/modernComment_1CD_AB2B20C3.xml><?xml version="1.0" encoding="utf-8"?>
<p188:cmLst xmlns:a="http://schemas.openxmlformats.org/drawingml/2006/main" xmlns:r="http://schemas.openxmlformats.org/officeDocument/2006/relationships" xmlns:p188="http://schemas.microsoft.com/office/powerpoint/2018/8/main">
  <p188:cm id="{B232D0AB-77D8-403C-BCA5-6A792F0FC060}" authorId="{4DBF06C3-06A7-47B8-D723-6C8A6BED412D}" created="2025-02-16T22:47:42.369">
    <pc:sldMkLst xmlns:pc="http://schemas.microsoft.com/office/powerpoint/2013/main/command">
      <pc:docMk/>
      <pc:sldMk cId="2871730371" sldId="461"/>
    </pc:sldMkLst>
    <p188:txBody>
      <a:bodyPr/>
      <a:lstStyle/>
      <a:p>
        <a:r>
          <a:rPr lang="nl-NL"/>
          <a:t>Verwerkingsopdracht VO 1-2 (2)</a:t>
        </a:r>
      </a:p>
    </p188:txBody>
  </p188:cm>
</p188:cmLst>
</file>

<file path=ppt/comments/modernComment_1CE_DCB24612.xml><?xml version="1.0" encoding="utf-8"?>
<p188:cmLst xmlns:a="http://schemas.openxmlformats.org/drawingml/2006/main" xmlns:r="http://schemas.openxmlformats.org/officeDocument/2006/relationships" xmlns:p188="http://schemas.microsoft.com/office/powerpoint/2018/8/main">
  <p188:cm id="{8FD0AA47-7A92-4D59-9979-1A9DD34E96E3}" authorId="{4DBF06C3-06A7-47B8-D723-6C8A6BED412D}" created="2025-02-16T22:47:35.165">
    <pc:sldMkLst xmlns:pc="http://schemas.microsoft.com/office/powerpoint/2013/main/command">
      <pc:docMk/>
      <pc:sldMk cId="3702670866" sldId="462"/>
    </pc:sldMkLst>
    <p188:txBody>
      <a:bodyPr/>
      <a:lstStyle/>
      <a:p>
        <a:r>
          <a:rPr lang="nl-NL"/>
          <a:t>Verwerkingsopdracht VO 1-2 (1)</a:t>
        </a:r>
      </a:p>
    </p188:txBody>
  </p188:cm>
</p188:cmLst>
</file>

<file path=ppt/comments/modernComment_1D2_A9DFB0D4.xml><?xml version="1.0" encoding="utf-8"?>
<p188:cmLst xmlns:a="http://schemas.openxmlformats.org/drawingml/2006/main" xmlns:r="http://schemas.openxmlformats.org/officeDocument/2006/relationships" xmlns:p188="http://schemas.microsoft.com/office/powerpoint/2018/8/main">
  <p188:cm id="{EC40EE1B-1E66-4FF0-9FEE-830301D9635B}" authorId="{4DBF06C3-06A7-47B8-D723-6C8A6BED412D}" created="2025-02-16T23:08:26.983">
    <pc:sldMkLst xmlns:pc="http://schemas.microsoft.com/office/powerpoint/2013/main/command">
      <pc:docMk/>
      <pc:sldMk cId="2850009300" sldId="466"/>
    </pc:sldMkLst>
    <p188:txBody>
      <a:bodyPr/>
      <a:lstStyle/>
      <a:p>
        <a:r>
          <a:rPr lang="nl-NL"/>
          <a:t>Klassikale reflectie (5 minuten)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04/03/2025</a:t>
            </a:fld>
            <a:endParaRPr lang="en-US"/>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Quiz Vraag</a:t>
              </a:r>
              <a:endParaRPr lang="en-US" sz="2000" b="1">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a:solidFill>
                    <a:schemeClr val="accent2"/>
                  </a:solidFill>
                </a:rPr>
              </a:br>
              <a:r>
                <a:rPr lang="nl-NL" sz="1600" noProof="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F86E6-3C66-E9DF-8401-46246B57FCAD}"/>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C9B3F5D-BDEA-4AC0-CEDB-5BEE29B31A92}"/>
              </a:ext>
            </a:extLst>
          </p:cNvPr>
          <p:cNvSpPr>
            <a:spLocks noGrp="1"/>
          </p:cNvSpPr>
          <p:nvPr>
            <p:ph type="dt" sz="half" idx="10"/>
          </p:nvPr>
        </p:nvSpPr>
        <p:spPr/>
        <p:txBody>
          <a:bodyPr/>
          <a:lstStyle/>
          <a:p>
            <a:fld id="{95447506-12EC-154E-83AA-65CD82DF18A8}" type="datetime1">
              <a:rPr lang="en-ID" smtClean="0"/>
              <a:t>04/03/2025</a:t>
            </a:fld>
            <a:endParaRPr lang="nl-NL"/>
          </a:p>
        </p:txBody>
      </p:sp>
      <p:sp>
        <p:nvSpPr>
          <p:cNvPr id="5" name="Tijdelijke aanduiding voor voettekst 4">
            <a:extLst>
              <a:ext uri="{FF2B5EF4-FFF2-40B4-BE49-F238E27FC236}">
                <a16:creationId xmlns:a16="http://schemas.microsoft.com/office/drawing/2014/main" id="{E3C6BFB7-8128-59D0-18F6-75ACAC4864A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F00D5C-44DF-9D23-2F50-66A78E007BC2}"/>
              </a:ext>
            </a:extLst>
          </p:cNvPr>
          <p:cNvSpPr>
            <a:spLocks noGrp="1"/>
          </p:cNvSpPr>
          <p:nvPr>
            <p:ph type="sldNum" sz="quarter" idx="12"/>
          </p:nvPr>
        </p:nvSpPr>
        <p:spPr/>
        <p:txBody>
          <a:bodyPr/>
          <a:lstStyle/>
          <a:p>
            <a:fld id="{6B296233-5A2E-4C71-B7FB-65198D4906B6}" type="slidenum">
              <a:rPr lang="nl-NL" smtClean="0"/>
              <a:t>‹#›</a:t>
            </a:fld>
            <a:endParaRPr lang="nl-NL"/>
          </a:p>
        </p:txBody>
      </p:sp>
      <p:sp>
        <p:nvSpPr>
          <p:cNvPr id="7" name="Tijdelijke aanduiding voor inhoud 6">
            <a:extLst>
              <a:ext uri="{FF2B5EF4-FFF2-40B4-BE49-F238E27FC236}">
                <a16:creationId xmlns:a16="http://schemas.microsoft.com/office/drawing/2014/main" id="{BE3F602C-3F41-A906-F636-826B95190C0C}"/>
              </a:ext>
            </a:extLst>
          </p:cNvPr>
          <p:cNvSpPr>
            <a:spLocks noGrp="1"/>
          </p:cNvSpPr>
          <p:nvPr>
            <p:ph idx="13"/>
          </p:nvPr>
        </p:nvSpPr>
        <p:spPr>
          <a:xfrm>
            <a:off x="838200"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7">
            <a:extLst>
              <a:ext uri="{FF2B5EF4-FFF2-40B4-BE49-F238E27FC236}">
                <a16:creationId xmlns:a16="http://schemas.microsoft.com/office/drawing/2014/main" id="{A2700BD4-E365-04FC-C29B-058DD1C7B052}"/>
              </a:ext>
            </a:extLst>
          </p:cNvPr>
          <p:cNvSpPr>
            <a:spLocks noGrp="1"/>
          </p:cNvSpPr>
          <p:nvPr>
            <p:ph idx="14"/>
          </p:nvPr>
        </p:nvSpPr>
        <p:spPr>
          <a:xfrm>
            <a:off x="6200775"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829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04/03/2025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 id="2147483668" r:id="rId1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C_9C64BAB3.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C9_54B1042A.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C2_270AD67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www.rijksoverheid.nl/" TargetMode="External"/><Relationship Id="rId2" Type="http://schemas.microsoft.com/office/2018/10/relationships/comments" Target="../comments/modernComment_1CE_DCB24612.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hyperlink" Target="http://www.overheid.n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CD_AB2B20C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CC_F7DB933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1D2_A9DFB0D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1C7_598218B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50_43E083DD.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nu.nl/economie/6346600/knmi-hoeft-vernieuwde-weerapp-niet-aan-te-passen-van-rechter.html" TargetMode="External"/><Relationship Id="rId2" Type="http://schemas.microsoft.com/office/2018/10/relationships/comments" Target="../comments/modernComment_182_A1BF428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C1_53645CD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C5_FA38A50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1C6_F5AA01F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BC_933A5F4E.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www.rijksoverheid.nl" TargetMode="External"/><Relationship Id="rId2" Type="http://schemas.microsoft.com/office/2018/10/relationships/comments" Target="../comments/modernComment_196_C6B9C71B.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C8_BDAD74F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596993"/>
            <a:ext cx="6808507" cy="1060607"/>
          </a:xfrm>
        </p:spPr>
        <p:txBody>
          <a:bodyPr anchor="ctr">
            <a:noAutofit/>
          </a:bodyPr>
          <a:lstStyle/>
          <a:p>
            <a:r>
              <a:rPr lang="nl-NL" b="0" dirty="0">
                <a:ea typeface="+mj-lt"/>
                <a:cs typeface="+mj-lt"/>
              </a:rPr>
              <a:t>Waar stopt de digitale overheid?</a:t>
            </a:r>
            <a:endParaRPr lang="nl-NL" dirty="0"/>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4287914" cy="1247038"/>
          </a:xfrm>
        </p:spPr>
        <p:txBody>
          <a:bodyPr anchor="t">
            <a:normAutofit/>
          </a:bodyPr>
          <a:lstStyle/>
          <a:p>
            <a:r>
              <a:rPr lang="nl-NL" sz="1200" dirty="0"/>
              <a:t>Mediabegrip week 10 2025</a:t>
            </a:r>
          </a:p>
        </p:txBody>
      </p:sp>
      <p:pic>
        <p:nvPicPr>
          <p:cNvPr id="2" name="Tijdelijke aanduiding voor afbeelding 1" descr="Afbeelding met tekst, schermopname, automaat&#10;&#10;Door AI gegenereerde inhoud is mogelijk onjuist.">
            <a:extLst>
              <a:ext uri="{FF2B5EF4-FFF2-40B4-BE49-F238E27FC236}">
                <a16:creationId xmlns:a16="http://schemas.microsoft.com/office/drawing/2014/main" id="{42B497F3-29A4-CC64-CF53-CDA683CD3EC7}"/>
              </a:ext>
            </a:extLst>
          </p:cNvPr>
          <p:cNvPicPr>
            <a:picLocks noGrp="1" noChangeAspect="1"/>
          </p:cNvPicPr>
          <p:nvPr>
            <p:ph type="pic" sz="quarter" idx="13"/>
          </p:nvPr>
        </p:nvPicPr>
        <p:blipFill>
          <a:blip r:embed="rId3"/>
          <a:srcRect l="6306" r="6306"/>
          <a:stretch/>
        </p:blipFill>
        <p:spPr/>
      </p:pic>
    </p:spTree>
    <p:extLst>
      <p:ext uri="{BB962C8B-B14F-4D97-AF65-F5344CB8AC3E}">
        <p14:creationId xmlns:p14="http://schemas.microsoft.com/office/powerpoint/2010/main" val="262384709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B563F-EC17-D213-380A-713F18253B86}"/>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3C9E134B-937B-CAE2-DB2C-A169C86970EA}"/>
              </a:ext>
            </a:extLst>
          </p:cNvPr>
          <p:cNvSpPr txBox="1"/>
          <p:nvPr/>
        </p:nvSpPr>
        <p:spPr>
          <a:xfrm>
            <a:off x="147296" y="942974"/>
            <a:ext cx="638968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nl-NL" sz="1300" dirty="0">
                <a:solidFill>
                  <a:srgbClr val="1E1F20"/>
                </a:solidFill>
                <a:ea typeface="+mn-lt"/>
                <a:cs typeface="+mn-lt"/>
              </a:rPr>
              <a:t>Kies een dienst van de overheid uit stap 1.</a:t>
            </a:r>
            <a:endParaRPr lang="nl-NL">
              <a:cs typeface="Poppins"/>
            </a:endParaRPr>
          </a:p>
          <a:p>
            <a:pPr marL="285750" indent="-285750">
              <a:buFont typeface="Calibri"/>
              <a:buChar char="-"/>
            </a:pPr>
            <a:r>
              <a:rPr lang="nl-NL" sz="1300" dirty="0">
                <a:solidFill>
                  <a:srgbClr val="1E1F20"/>
                </a:solidFill>
                <a:ea typeface="+mn-lt"/>
                <a:cs typeface="+mn-lt"/>
              </a:rPr>
              <a:t>Bedenk welke soort app hier goed bij past uit stap 2.</a:t>
            </a:r>
            <a:endParaRPr lang="nl-NL" dirty="0">
              <a:cs typeface="Poppins"/>
            </a:endParaRPr>
          </a:p>
          <a:p>
            <a:pPr marL="285750" indent="-285750">
              <a:buFont typeface="Calibri"/>
              <a:buChar char="-"/>
            </a:pPr>
            <a:r>
              <a:rPr lang="nl-NL" sz="1300" dirty="0">
                <a:solidFill>
                  <a:srgbClr val="1E1F20"/>
                </a:solidFill>
                <a:ea typeface="+mn-lt"/>
                <a:cs typeface="+mn-lt"/>
              </a:rPr>
              <a:t>Maak een kort plan:</a:t>
            </a:r>
            <a:endParaRPr lang="nl-NL">
              <a:cs typeface="Poppins"/>
            </a:endParaRPr>
          </a:p>
          <a:p>
            <a:pPr marL="742950" lvl="1" indent="-285750">
              <a:buFont typeface="Courier New"/>
              <a:buChar char="o"/>
            </a:pPr>
            <a:r>
              <a:rPr lang="nl-NL" sz="1300" dirty="0">
                <a:solidFill>
                  <a:srgbClr val="1E1F20"/>
                </a:solidFill>
                <a:ea typeface="+mn-lt"/>
                <a:cs typeface="+mn-lt"/>
              </a:rPr>
              <a:t>Wat doet de app?</a:t>
            </a:r>
            <a:endParaRPr lang="nl-NL" dirty="0">
              <a:solidFill>
                <a:srgbClr val="3F5060"/>
              </a:solidFill>
              <a:ea typeface="+mn-lt"/>
              <a:cs typeface="+mn-lt"/>
            </a:endParaRPr>
          </a:p>
          <a:p>
            <a:pPr marL="742950" lvl="1" indent="-285750">
              <a:buFont typeface="Courier New"/>
              <a:buChar char="o"/>
            </a:pPr>
            <a:r>
              <a:rPr lang="nl-NL" sz="1300" dirty="0">
                <a:solidFill>
                  <a:srgbClr val="1E1F20"/>
                </a:solidFill>
                <a:ea typeface="+mn-lt"/>
                <a:cs typeface="+mn-lt"/>
              </a:rPr>
              <a:t>Wie zou de app gebruiken?</a:t>
            </a:r>
            <a:endParaRPr lang="nl-NL" dirty="0">
              <a:solidFill>
                <a:srgbClr val="3F5060"/>
              </a:solidFill>
              <a:ea typeface="+mn-lt"/>
              <a:cs typeface="+mn-lt"/>
            </a:endParaRPr>
          </a:p>
          <a:p>
            <a:pPr marL="742950" lvl="1" indent="-285750">
              <a:buFont typeface="Courier New"/>
              <a:buChar char="o"/>
            </a:pPr>
            <a:r>
              <a:rPr lang="nl-NL" sz="1300" dirty="0">
                <a:solidFill>
                  <a:srgbClr val="1E1F20"/>
                </a:solidFill>
                <a:ea typeface="+mn-lt"/>
                <a:cs typeface="+mn-lt"/>
              </a:rPr>
              <a:t>Waarom is deze app beter dan een commerciële app?</a:t>
            </a:r>
            <a:endParaRPr lang="nl-NL" dirty="0">
              <a:cs typeface="Poppins"/>
            </a:endParaRPr>
          </a:p>
          <a:p>
            <a:endParaRPr lang="nl-NL" sz="1300" dirty="0">
              <a:solidFill>
                <a:srgbClr val="1E1F20"/>
              </a:solidFill>
              <a:ea typeface="+mn-lt"/>
              <a:cs typeface="+mn-lt"/>
            </a:endParaRPr>
          </a:p>
          <a:p>
            <a:r>
              <a:rPr lang="nl-NL" sz="1600" b="1" dirty="0">
                <a:solidFill>
                  <a:srgbClr val="1E1F20"/>
                </a:solidFill>
                <a:ea typeface="+mn-lt"/>
                <a:cs typeface="+mn-lt"/>
              </a:rPr>
              <a:t>💡 Presentatie:</a:t>
            </a:r>
            <a:endParaRPr lang="nl-NL" b="1" dirty="0">
              <a:ea typeface="+mn-lt"/>
              <a:cs typeface="+mn-lt"/>
            </a:endParaRPr>
          </a:p>
          <a:p>
            <a:r>
              <a:rPr lang="nl-NL" sz="1300" dirty="0">
                <a:solidFill>
                  <a:srgbClr val="1E1F20"/>
                </a:solidFill>
                <a:ea typeface="+mn-lt"/>
                <a:cs typeface="+mn-lt"/>
              </a:rPr>
              <a:t>Elk groepje presenteert kort hun idee!</a:t>
            </a:r>
            <a:endParaRPr lang="nl-NL" b="1" dirty="0">
              <a:ea typeface="+mn-lt"/>
              <a:cs typeface="+mn-lt"/>
            </a:endParaRPr>
          </a:p>
        </p:txBody>
      </p:sp>
      <p:sp>
        <p:nvSpPr>
          <p:cNvPr id="12" name="Tijdelijke aanduiding voor tekst 1">
            <a:extLst>
              <a:ext uri="{FF2B5EF4-FFF2-40B4-BE49-F238E27FC236}">
                <a16:creationId xmlns:a16="http://schemas.microsoft.com/office/drawing/2014/main" id="{A880C1B2-5727-D2C8-47ED-CC83CFDD24C3}"/>
              </a:ext>
            </a:extLst>
          </p:cNvPr>
          <p:cNvSpPr txBox="1">
            <a:spLocks/>
          </p:cNvSpPr>
          <p:nvPr/>
        </p:nvSpPr>
        <p:spPr>
          <a:xfrm>
            <a:off x="146826" y="169843"/>
            <a:ext cx="9389425"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Stap 3: Wat kan de overheid digitaal regelen?</a:t>
            </a:r>
            <a:endParaRPr lang="nl-NL" dirty="0"/>
          </a:p>
        </p:txBody>
      </p:sp>
      <p:pic>
        <p:nvPicPr>
          <p:cNvPr id="4" name="Afbeelding 3" descr="Afbeelding met tekst, boot, tekenfilm, water&#10;&#10;Door AI gegenereerde inhoud is mogelijk onjuist.">
            <a:extLst>
              <a:ext uri="{FF2B5EF4-FFF2-40B4-BE49-F238E27FC236}">
                <a16:creationId xmlns:a16="http://schemas.microsoft.com/office/drawing/2014/main" id="{5FEFECA1-7E16-4D6E-E406-28BBEC948774}"/>
              </a:ext>
            </a:extLst>
          </p:cNvPr>
          <p:cNvPicPr>
            <a:picLocks noChangeAspect="1"/>
          </p:cNvPicPr>
          <p:nvPr/>
        </p:nvPicPr>
        <p:blipFill>
          <a:blip r:embed="rId3"/>
          <a:stretch>
            <a:fillRect/>
          </a:stretch>
        </p:blipFill>
        <p:spPr>
          <a:xfrm>
            <a:off x="7195983" y="940210"/>
            <a:ext cx="4141839" cy="4141839"/>
          </a:xfrm>
          <a:prstGeom prst="rect">
            <a:avLst/>
          </a:prstGeom>
        </p:spPr>
      </p:pic>
    </p:spTree>
    <p:extLst>
      <p:ext uri="{BB962C8B-B14F-4D97-AF65-F5344CB8AC3E}">
        <p14:creationId xmlns:p14="http://schemas.microsoft.com/office/powerpoint/2010/main" val="1420887082"/>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A2AD0-4B7B-B25F-BF5A-03EC95F5D06F}"/>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1F93C09F-703C-F437-C7EA-4CEDAE99CBCB}"/>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Jouw digitale overheid</a:t>
            </a:r>
            <a:endParaRPr lang="nl-NL" b="0" dirty="0">
              <a:solidFill>
                <a:srgbClr val="000000"/>
              </a:solidFill>
              <a:ea typeface="+mj-lt"/>
              <a:cs typeface="+mj-lt"/>
            </a:endParaRPr>
          </a:p>
        </p:txBody>
      </p:sp>
      <p:sp>
        <p:nvSpPr>
          <p:cNvPr id="9" name="Tekstvak 8">
            <a:extLst>
              <a:ext uri="{FF2B5EF4-FFF2-40B4-BE49-F238E27FC236}">
                <a16:creationId xmlns:a16="http://schemas.microsoft.com/office/drawing/2014/main" id="{36C027DA-9CF3-1887-FB42-4A539550BD19}"/>
              </a:ext>
            </a:extLst>
          </p:cNvPr>
          <p:cNvSpPr txBox="1"/>
          <p:nvPr/>
        </p:nvSpPr>
        <p:spPr>
          <a:xfrm>
            <a:off x="147296" y="942974"/>
            <a:ext cx="4924758" cy="3493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Wat wil je dat de overheid digitaal aanbied? Jullie onderzoeken de rol van de overheid in digitale diensten en verschillende soorten apps. Vervolgens bedenken jullie een innovatieve overheidsapp.</a:t>
            </a:r>
            <a:endParaRPr lang="nl-NL" sz="1300" dirty="0">
              <a:solidFill>
                <a:srgbClr val="3F5060"/>
              </a:solidFill>
              <a:ea typeface="+mn-lt"/>
              <a:cs typeface="+mn-lt"/>
            </a:endParaRPr>
          </a:p>
          <a:p>
            <a:endParaRPr lang="nl-NL" sz="1300" dirty="0">
              <a:solidFill>
                <a:srgbClr val="3F5060"/>
              </a:solidFill>
              <a:ea typeface="+mn-lt"/>
              <a:cs typeface="+mn-lt"/>
            </a:endParaRPr>
          </a:p>
          <a:p>
            <a:r>
              <a:rPr lang="nl-NL" sz="1300" dirty="0">
                <a:solidFill>
                  <a:srgbClr val="1E1F20"/>
                </a:solidFill>
                <a:ea typeface="+mn-lt"/>
                <a:cs typeface="+mn-lt"/>
              </a:rPr>
              <a:t>Voordat je aan de slag gaat met het bedenken waarvoor jouw app dient, doe je eerst onderzoek naar:</a:t>
            </a:r>
            <a:endParaRPr lang="en-US" sz="1300" dirty="0">
              <a:solidFill>
                <a:srgbClr val="3F5060"/>
              </a:solidFill>
              <a:ea typeface="+mn-lt"/>
              <a:cs typeface="+mn-lt"/>
            </a:endParaRPr>
          </a:p>
          <a:p>
            <a:endParaRPr lang="nl-NL" sz="1300" dirty="0">
              <a:solidFill>
                <a:srgbClr val="3F5060"/>
              </a:solidFill>
              <a:ea typeface="+mn-lt"/>
              <a:cs typeface="+mn-lt"/>
            </a:endParaRPr>
          </a:p>
          <a:p>
            <a:pPr marL="342900" indent="-342900">
              <a:buAutoNum type="arabicPeriod"/>
            </a:pPr>
            <a:r>
              <a:rPr lang="nl-NL" sz="1300" dirty="0">
                <a:solidFill>
                  <a:srgbClr val="1E1F20"/>
                </a:solidFill>
                <a:ea typeface="+mn-lt"/>
                <a:cs typeface="+mn-lt"/>
              </a:rPr>
              <a:t>Welke diensten de overheid regelt (dus niet alleen digitaal, maar in het algemeen).</a:t>
            </a:r>
            <a:endParaRPr lang="nl-NL" sz="1300" dirty="0">
              <a:solidFill>
                <a:srgbClr val="3F5060"/>
              </a:solidFill>
              <a:ea typeface="+mn-lt"/>
              <a:cs typeface="+mn-lt"/>
            </a:endParaRPr>
          </a:p>
          <a:p>
            <a:pPr marL="342900" indent="-342900">
              <a:buAutoNum type="arabicPeriod"/>
            </a:pPr>
            <a:r>
              <a:rPr lang="nl-NL" sz="1300" dirty="0">
                <a:solidFill>
                  <a:srgbClr val="1E1F20"/>
                </a:solidFill>
                <a:ea typeface="+mn-lt"/>
                <a:cs typeface="+mn-lt"/>
              </a:rPr>
              <a:t>Welke soorten apps er bestaan (denk aan games, sociale media, productiviteit, overheidsapps, etc.).</a:t>
            </a:r>
            <a:endParaRPr lang="nl-NL" sz="1300" dirty="0">
              <a:ea typeface="+mn-lt"/>
              <a:cs typeface="+mn-lt"/>
            </a:endParaRPr>
          </a:p>
          <a:p>
            <a:endParaRPr lang="nl-NL" sz="1300" dirty="0">
              <a:cs typeface="Poppins"/>
            </a:endParaRPr>
          </a:p>
          <a:p>
            <a:r>
              <a:rPr lang="nl-NL" sz="1300" dirty="0">
                <a:solidFill>
                  <a:srgbClr val="1E1F20"/>
                </a:solidFill>
                <a:ea typeface="+mn-lt"/>
                <a:cs typeface="+mn-lt"/>
              </a:rPr>
              <a:t>Hierdoor krijgen je een breed beeld van wat er al is en waar nog kansen liggen.</a:t>
            </a:r>
            <a:endParaRPr lang="nl-NL" sz="1300" dirty="0">
              <a:solidFill>
                <a:srgbClr val="3F5060"/>
              </a:solidFill>
              <a:ea typeface="+mn-lt"/>
              <a:cs typeface="+mn-lt"/>
            </a:endParaRPr>
          </a:p>
          <a:p>
            <a:endParaRPr lang="nl-NL" sz="1300" dirty="0">
              <a:solidFill>
                <a:srgbClr val="3F5060"/>
              </a:solidFill>
              <a:ea typeface="+mn-lt"/>
              <a:cs typeface="+mn-lt"/>
            </a:endParaRPr>
          </a:p>
          <a:p>
            <a:r>
              <a:rPr lang="nl-NL" sz="1300" dirty="0">
                <a:solidFill>
                  <a:srgbClr val="1E1F20"/>
                </a:solidFill>
                <a:ea typeface="+mn-lt"/>
                <a:cs typeface="+mn-lt"/>
              </a:rPr>
              <a:t>Verdeel de klas op in groepen van 3 tot 5 leerlingen.</a:t>
            </a:r>
            <a:endParaRPr lang="en-US" sz="1300" dirty="0">
              <a:solidFill>
                <a:srgbClr val="3F5060"/>
              </a:solidFill>
              <a:ea typeface="+mn-lt"/>
              <a:cs typeface="+mn-lt"/>
            </a:endParaRPr>
          </a:p>
        </p:txBody>
      </p:sp>
      <p:pic>
        <p:nvPicPr>
          <p:cNvPr id="5" name="Tijdelijke aanduiding voor afbeelding 4" descr="Afbeelding met tekst, Landvoertuig, voertuig, wiel&#10;&#10;Door AI gegenereerde inhoud is mogelijk onjuist.">
            <a:extLst>
              <a:ext uri="{FF2B5EF4-FFF2-40B4-BE49-F238E27FC236}">
                <a16:creationId xmlns:a16="http://schemas.microsoft.com/office/drawing/2014/main" id="{7579F8CA-0F8B-EA5C-C531-EF80A4D8DDC1}"/>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655021688"/>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B4159-0982-5F5B-E9D9-F3239526D79C}"/>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7857AF10-B87E-981E-1C90-AB6D39B1A9DF}"/>
              </a:ext>
            </a:extLst>
          </p:cNvPr>
          <p:cNvSpPr txBox="1"/>
          <p:nvPr/>
        </p:nvSpPr>
        <p:spPr>
          <a:xfrm>
            <a:off x="147296" y="942974"/>
            <a:ext cx="6389688"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nl-NL" sz="1300" dirty="0">
                <a:solidFill>
                  <a:srgbClr val="1E1F20"/>
                </a:solidFill>
                <a:ea typeface="+mn-lt"/>
                <a:cs typeface="+mn-lt"/>
              </a:rPr>
              <a:t>Zoek online op wat de overheid regelt en </a:t>
            </a:r>
            <a:r>
              <a:rPr lang="nl-NL" sz="1300" b="1" u="sng" dirty="0">
                <a:solidFill>
                  <a:srgbClr val="1E1F20"/>
                </a:solidFill>
                <a:ea typeface="+mn-lt"/>
                <a:cs typeface="+mn-lt"/>
              </a:rPr>
              <a:t>noteer de belangrijkste taken*</a:t>
            </a:r>
            <a:r>
              <a:rPr lang="nl-NL" sz="1300" dirty="0">
                <a:solidFill>
                  <a:srgbClr val="1E1F20"/>
                </a:solidFill>
                <a:ea typeface="+mn-lt"/>
                <a:cs typeface="+mn-lt"/>
              </a:rPr>
              <a:t>. Probeer het zo uitgebreid en groot mogelijk te maken.</a:t>
            </a:r>
            <a:endParaRPr lang="en-US" sz="1300"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Gebruik deze bronnen:</a:t>
            </a:r>
            <a:endParaRPr lang="nl-NL" sz="1300" dirty="0">
              <a:ea typeface="+mn-lt"/>
              <a:cs typeface="+mn-lt"/>
            </a:endParaRPr>
          </a:p>
          <a:p>
            <a:pPr marL="742950" lvl="1" indent="-285750">
              <a:buFont typeface="Courier New,monospace"/>
              <a:buChar char="o"/>
            </a:pPr>
            <a:r>
              <a:rPr lang="nl-NL" sz="1300" dirty="0">
                <a:solidFill>
                  <a:srgbClr val="3F5060"/>
                </a:solidFill>
                <a:cs typeface="Poppins"/>
                <a:hlinkClick r:id="rId3"/>
              </a:rPr>
              <a:t>www.rijksoverheid.nl</a:t>
            </a:r>
            <a:r>
              <a:rPr lang="nl-NL" sz="1300" dirty="0">
                <a:solidFill>
                  <a:srgbClr val="1E1F20"/>
                </a:solidFill>
                <a:cs typeface="Poppins"/>
              </a:rPr>
              <a:t> – Welke taken horen bij de overheid?</a:t>
            </a:r>
            <a:endParaRPr lang="nl-NL" sz="1300">
              <a:solidFill>
                <a:srgbClr val="3F5060"/>
              </a:solidFill>
              <a:cs typeface="Poppins"/>
            </a:endParaRPr>
          </a:p>
          <a:p>
            <a:pPr marL="742950" lvl="1" indent="-285750">
              <a:buFont typeface="Courier New,monospace"/>
              <a:buChar char="o"/>
            </a:pPr>
            <a:r>
              <a:rPr lang="nl-NL" sz="1300" dirty="0">
                <a:cs typeface="Poppins"/>
                <a:hlinkClick r:id="rId4"/>
              </a:rPr>
              <a:t>www.overheid.nl</a:t>
            </a:r>
            <a:r>
              <a:rPr lang="nl-NL" sz="1300" dirty="0">
                <a:solidFill>
                  <a:srgbClr val="1E1F20"/>
                </a:solidFill>
                <a:cs typeface="Poppins"/>
              </a:rPr>
              <a:t> – </a:t>
            </a:r>
            <a:r>
              <a:rPr lang="nl-NL" sz="1300" dirty="0">
                <a:solidFill>
                  <a:srgbClr val="1E1F20"/>
                </a:solidFill>
                <a:ea typeface="+mn-lt"/>
                <a:cs typeface="+mn-lt"/>
              </a:rPr>
              <a:t>Overzicht van overheidsdiensten.</a:t>
            </a:r>
            <a:endParaRPr lang="nl-NL" sz="1300">
              <a:cs typeface="Poppins"/>
            </a:endParaRPr>
          </a:p>
          <a:p>
            <a:pPr marL="742950" lvl="1" indent="-285750">
              <a:buFont typeface="Courier New,monospace"/>
              <a:buChar char="o"/>
            </a:pPr>
            <a:r>
              <a:rPr lang="nl-NL" sz="1300" dirty="0">
                <a:solidFill>
                  <a:srgbClr val="1E1F20"/>
                </a:solidFill>
                <a:ea typeface="+mn-lt"/>
                <a:cs typeface="+mn-lt"/>
              </a:rPr>
              <a:t>Google: Welke taken regelt de overheid in Nederland?</a:t>
            </a:r>
            <a:endParaRPr lang="nl-NL" sz="1600" dirty="0">
              <a:solidFill>
                <a:srgbClr val="3F5060"/>
              </a:solidFill>
              <a:ea typeface="+mn-lt"/>
              <a:cs typeface="+mn-lt"/>
            </a:endParaRPr>
          </a:p>
          <a:p>
            <a:pPr marL="742950" lvl="1" indent="-285750">
              <a:buFont typeface="Courier New,monospace"/>
              <a:buChar char="o"/>
            </a:pPr>
            <a:endParaRPr lang="nl-NL" sz="1600" b="1" dirty="0">
              <a:solidFill>
                <a:srgbClr val="1E1F20"/>
              </a:solidFill>
              <a:ea typeface="+mn-lt"/>
              <a:cs typeface="+mn-lt"/>
            </a:endParaRPr>
          </a:p>
          <a:p>
            <a:r>
              <a:rPr lang="nl-NL" sz="1600" b="1" dirty="0">
                <a:solidFill>
                  <a:srgbClr val="1E1F20"/>
                </a:solidFill>
                <a:ea typeface="+mn-lt"/>
                <a:cs typeface="+mn-lt"/>
              </a:rPr>
              <a:t>🔍 Onderzoeksvragen:</a:t>
            </a:r>
            <a:endParaRPr lang="nl-NL" sz="1600" dirty="0">
              <a:solidFill>
                <a:srgbClr val="3F5060"/>
              </a:solidFill>
              <a:ea typeface="+mn-lt"/>
              <a:cs typeface="+mn-lt"/>
            </a:endParaRPr>
          </a:p>
          <a:p>
            <a:pPr marL="285750" indent="-285750">
              <a:buFont typeface="Calibri,Sans-Serif"/>
              <a:buChar char="-"/>
            </a:pPr>
            <a:r>
              <a:rPr lang="nl-NL" sz="1300" dirty="0">
                <a:solidFill>
                  <a:srgbClr val="1E1F20"/>
                </a:solidFill>
                <a:ea typeface="+mn-lt"/>
                <a:cs typeface="+mn-lt"/>
              </a:rPr>
              <a:t>Wat regelt de overheid dat bedrijven niet mogen of kunnen doen?</a:t>
            </a:r>
            <a:endParaRPr lang="nl-NL" sz="1300" dirty="0">
              <a:solidFill>
                <a:srgbClr val="3F5060"/>
              </a:solidFill>
              <a:ea typeface="+mn-lt"/>
              <a:cs typeface="+mn-lt"/>
            </a:endParaRPr>
          </a:p>
          <a:p>
            <a:pPr marL="285750" indent="-285750">
              <a:buFont typeface="Calibri,Sans-Serif"/>
              <a:buChar char="-"/>
            </a:pPr>
            <a:r>
              <a:rPr lang="nl-NL" sz="1300" dirty="0">
                <a:solidFill>
                  <a:srgbClr val="1E1F20"/>
                </a:solidFill>
                <a:ea typeface="+mn-lt"/>
                <a:cs typeface="+mn-lt"/>
              </a:rPr>
              <a:t>Welke taken van de overheid zouden in een digitale app kunnen worden aangeboden?</a:t>
            </a:r>
            <a:endParaRPr lang="nl-NL" sz="1300" dirty="0">
              <a:solidFill>
                <a:srgbClr val="3F5060"/>
              </a:solidFill>
              <a:ea typeface="+mn-lt"/>
              <a:cs typeface="+mn-lt"/>
            </a:endParaRPr>
          </a:p>
          <a:p>
            <a:pPr marL="285750" indent="-285750">
              <a:buFont typeface="Calibri,Sans-Serif"/>
              <a:buChar char="-"/>
            </a:pPr>
            <a:r>
              <a:rPr lang="nl-NL" sz="1300" dirty="0">
                <a:solidFill>
                  <a:srgbClr val="1E1F20"/>
                </a:solidFill>
                <a:ea typeface="+mn-lt"/>
                <a:cs typeface="+mn-lt"/>
              </a:rPr>
              <a:t>Zijn er digitale diensten van de overheid die je zelf gebruikt? Wat vind je daarvan?</a:t>
            </a:r>
            <a:endParaRPr lang="nl-NL" dirty="0"/>
          </a:p>
          <a:p>
            <a:endParaRPr lang="nl-NL" sz="1300" dirty="0">
              <a:solidFill>
                <a:srgbClr val="3F5060"/>
              </a:solidFill>
              <a:ea typeface="+mn-lt"/>
              <a:cs typeface="+mn-lt"/>
            </a:endParaRPr>
          </a:p>
          <a:p>
            <a:r>
              <a:rPr lang="nl-NL" sz="1600" dirty="0">
                <a:solidFill>
                  <a:srgbClr val="1E1F20"/>
                </a:solidFill>
                <a:ea typeface="+mn-lt"/>
                <a:cs typeface="+mn-lt"/>
              </a:rPr>
              <a:t>🎤</a:t>
            </a:r>
            <a:r>
              <a:rPr lang="nl-NL" sz="1600" b="1" dirty="0">
                <a:solidFill>
                  <a:srgbClr val="1E1F20"/>
                </a:solidFill>
                <a:ea typeface="+mn-lt"/>
                <a:cs typeface="+mn-lt"/>
              </a:rPr>
              <a:t> Klassikale bespreking:</a:t>
            </a:r>
            <a:endParaRPr lang="nl-NL" sz="1600">
              <a:solidFill>
                <a:srgbClr val="3F5060"/>
              </a:solidFill>
              <a:ea typeface="+mn-lt"/>
              <a:cs typeface="+mn-lt"/>
            </a:endParaRPr>
          </a:p>
          <a:p>
            <a:pPr marL="285750" indent="-285750">
              <a:buFont typeface="Calibri"/>
              <a:buChar char="-"/>
            </a:pPr>
            <a:r>
              <a:rPr lang="nl-NL" sz="1300" dirty="0">
                <a:solidFill>
                  <a:srgbClr val="1E1F20"/>
                </a:solidFill>
                <a:ea typeface="+mn-lt"/>
                <a:cs typeface="+mn-lt"/>
              </a:rPr>
              <a:t>Welke dingen regelt de overheid waar jullie niet eerder bij hadden stilgestaan?</a:t>
            </a:r>
            <a:endParaRPr lang="nl-NL" sz="1300" dirty="0">
              <a:solidFill>
                <a:srgbClr val="3F5060"/>
              </a:solidFill>
              <a:ea typeface="+mn-lt"/>
              <a:cs typeface="+mn-lt"/>
            </a:endParaRPr>
          </a:p>
          <a:p>
            <a:pPr marL="285750" indent="-285750">
              <a:buFont typeface="Calibri"/>
              <a:buChar char="-"/>
            </a:pPr>
            <a:endParaRPr lang="nl-NL" sz="1300" dirty="0">
              <a:solidFill>
                <a:srgbClr val="1E1F20"/>
              </a:solidFill>
              <a:ea typeface="+mn-lt"/>
              <a:cs typeface="+mn-lt"/>
            </a:endParaRPr>
          </a:p>
          <a:p>
            <a:r>
              <a:rPr lang="nl-NL" sz="1300" b="1" u="sng" dirty="0">
                <a:solidFill>
                  <a:srgbClr val="1E1F20"/>
                </a:solidFill>
                <a:cs typeface="Poppins"/>
              </a:rPr>
              <a:t>*Hou je notities bij de hand, deze heb je bij stap 3 nodig!</a:t>
            </a:r>
          </a:p>
          <a:p>
            <a:pPr marL="285750" indent="-285750">
              <a:buFont typeface="Calibri"/>
              <a:buChar char="-"/>
            </a:pPr>
            <a:endParaRPr lang="nl-NL" sz="1300" dirty="0">
              <a:solidFill>
                <a:srgbClr val="1E1F20"/>
              </a:solidFill>
              <a:ea typeface="+mn-lt"/>
              <a:cs typeface="+mn-lt"/>
            </a:endParaRPr>
          </a:p>
          <a:p>
            <a:endParaRPr lang="nl-NL" sz="1600" b="1" dirty="0">
              <a:solidFill>
                <a:srgbClr val="1E1F20"/>
              </a:solidFill>
              <a:ea typeface="+mn-lt"/>
              <a:cs typeface="+mn-lt"/>
            </a:endParaRPr>
          </a:p>
          <a:p>
            <a:endParaRPr lang="nl-NL" sz="1300" dirty="0">
              <a:solidFill>
                <a:srgbClr val="1E1F20"/>
              </a:solidFill>
              <a:ea typeface="+mn-lt"/>
              <a:cs typeface="+mn-lt"/>
            </a:endParaRPr>
          </a:p>
        </p:txBody>
      </p:sp>
      <p:sp>
        <p:nvSpPr>
          <p:cNvPr id="12" name="Tijdelijke aanduiding voor tekst 1">
            <a:extLst>
              <a:ext uri="{FF2B5EF4-FFF2-40B4-BE49-F238E27FC236}">
                <a16:creationId xmlns:a16="http://schemas.microsoft.com/office/drawing/2014/main" id="{081A26CB-06A5-AA64-AC86-2FE9BB714357}"/>
              </a:ext>
            </a:extLst>
          </p:cNvPr>
          <p:cNvSpPr txBox="1">
            <a:spLocks/>
          </p:cNvSpPr>
          <p:nvPr/>
        </p:nvSpPr>
        <p:spPr>
          <a:xfrm>
            <a:off x="146826" y="169843"/>
            <a:ext cx="10143694"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Stap 1: Welke diensten regelt de overheid?</a:t>
            </a:r>
            <a:endParaRPr lang="nl-NL" dirty="0"/>
          </a:p>
        </p:txBody>
      </p:sp>
      <p:pic>
        <p:nvPicPr>
          <p:cNvPr id="3" name="Afbeelding 2" descr="Afbeelding met tekst, schermopname, kleding, persoon&#10;&#10;Door AI gegenereerde inhoud is mogelijk onjuist.">
            <a:extLst>
              <a:ext uri="{FF2B5EF4-FFF2-40B4-BE49-F238E27FC236}">
                <a16:creationId xmlns:a16="http://schemas.microsoft.com/office/drawing/2014/main" id="{B267842D-AB5F-F3D5-1557-BF4E374E6E21}"/>
              </a:ext>
            </a:extLst>
          </p:cNvPr>
          <p:cNvPicPr>
            <a:picLocks noChangeAspect="1"/>
          </p:cNvPicPr>
          <p:nvPr/>
        </p:nvPicPr>
        <p:blipFill>
          <a:blip r:embed="rId5"/>
          <a:stretch>
            <a:fillRect/>
          </a:stretch>
        </p:blipFill>
        <p:spPr>
          <a:xfrm>
            <a:off x="7204796" y="940210"/>
            <a:ext cx="4147985" cy="4141840"/>
          </a:xfrm>
          <a:prstGeom prst="rect">
            <a:avLst/>
          </a:prstGeom>
        </p:spPr>
      </p:pic>
    </p:spTree>
    <p:extLst>
      <p:ext uri="{BB962C8B-B14F-4D97-AF65-F5344CB8AC3E}">
        <p14:creationId xmlns:p14="http://schemas.microsoft.com/office/powerpoint/2010/main" val="3702670866"/>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C3198-209D-0D87-3C07-87A6153E7709}"/>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AF240145-F070-D8A5-7082-B58EA0596E86}"/>
              </a:ext>
            </a:extLst>
          </p:cNvPr>
          <p:cNvSpPr txBox="1"/>
          <p:nvPr/>
        </p:nvSpPr>
        <p:spPr>
          <a:xfrm>
            <a:off x="147296" y="942974"/>
            <a:ext cx="6389688"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nl-NL" sz="1300" dirty="0">
                <a:solidFill>
                  <a:srgbClr val="1E1F20"/>
                </a:solidFill>
                <a:ea typeface="+mn-lt"/>
                <a:cs typeface="+mn-lt"/>
              </a:rPr>
              <a:t>Bekijk in de app store van een tablet of laptop welke type apps er veel gebruikt worden. </a:t>
            </a:r>
            <a:endParaRPr lang="nl-NL" sz="1300" dirty="0">
              <a:solidFill>
                <a:srgbClr val="3F5060"/>
              </a:solidFill>
              <a:ea typeface="+mn-lt"/>
              <a:cs typeface="+mn-lt"/>
            </a:endParaRPr>
          </a:p>
          <a:p>
            <a:pPr marL="285750" indent="-285750">
              <a:buFont typeface="Calibri"/>
              <a:buChar char="-"/>
            </a:pPr>
            <a:r>
              <a:rPr lang="nl-NL" sz="1300" b="1" u="sng" dirty="0">
                <a:solidFill>
                  <a:srgbClr val="1E1F20"/>
                </a:solidFill>
                <a:ea typeface="+mn-lt"/>
                <a:cs typeface="+mn-lt"/>
              </a:rPr>
              <a:t>Maak een lijst van verschillende soorten apps*</a:t>
            </a:r>
            <a:r>
              <a:rPr lang="nl-NL" sz="1300" dirty="0">
                <a:solidFill>
                  <a:srgbClr val="1E1F20"/>
                </a:solidFill>
                <a:ea typeface="+mn-lt"/>
                <a:cs typeface="+mn-lt"/>
              </a:rPr>
              <a:t>, bijvoorbeeld:</a:t>
            </a:r>
            <a:endParaRPr lang="nl-NL" sz="1300" dirty="0">
              <a:cs typeface="Poppins"/>
            </a:endParaRPr>
          </a:p>
          <a:p>
            <a:pPr lvl="1"/>
            <a:r>
              <a:rPr lang="nl-NL" sz="1300" dirty="0">
                <a:solidFill>
                  <a:srgbClr val="1E1F20"/>
                </a:solidFill>
                <a:ea typeface="+mn-lt"/>
                <a:cs typeface="+mn-lt"/>
              </a:rPr>
              <a:t>📲 Communicatie (bijv. WhatsApp, </a:t>
            </a:r>
            <a:r>
              <a:rPr lang="nl-NL" sz="1300" dirty="0" err="1">
                <a:solidFill>
                  <a:srgbClr val="1E1F20"/>
                </a:solidFill>
                <a:ea typeface="+mn-lt"/>
                <a:cs typeface="+mn-lt"/>
              </a:rPr>
              <a:t>Discord</a:t>
            </a:r>
            <a:r>
              <a:rPr lang="nl-NL" sz="1300" dirty="0">
                <a:solidFill>
                  <a:srgbClr val="1E1F20"/>
                </a:solidFill>
                <a:ea typeface="+mn-lt"/>
                <a:cs typeface="+mn-lt"/>
              </a:rPr>
              <a:t>)</a:t>
            </a:r>
            <a:endParaRPr lang="nl-NL" sz="1300" dirty="0">
              <a:solidFill>
                <a:srgbClr val="3F5060"/>
              </a:solidFill>
              <a:ea typeface="+mn-lt"/>
              <a:cs typeface="+mn-lt"/>
            </a:endParaRPr>
          </a:p>
          <a:p>
            <a:pPr lvl="1"/>
            <a:r>
              <a:rPr lang="nl-NL" sz="1300" dirty="0">
                <a:solidFill>
                  <a:srgbClr val="1E1F20"/>
                </a:solidFill>
                <a:ea typeface="+mn-lt"/>
                <a:cs typeface="+mn-lt"/>
              </a:rPr>
              <a:t>💻 Productiviteit (bijv. </a:t>
            </a:r>
            <a:r>
              <a:rPr lang="nl-NL" sz="1300" dirty="0" err="1">
                <a:solidFill>
                  <a:srgbClr val="1E1F20"/>
                </a:solidFill>
                <a:ea typeface="+mn-lt"/>
                <a:cs typeface="+mn-lt"/>
              </a:rPr>
              <a:t>Notion</a:t>
            </a:r>
            <a:r>
              <a:rPr lang="nl-NL" sz="1300" dirty="0">
                <a:solidFill>
                  <a:srgbClr val="1E1F20"/>
                </a:solidFill>
                <a:ea typeface="+mn-lt"/>
                <a:cs typeface="+mn-lt"/>
              </a:rPr>
              <a:t>, Google Drive)</a:t>
            </a:r>
            <a:endParaRPr lang="nl-NL" sz="1300" dirty="0">
              <a:solidFill>
                <a:srgbClr val="3F5060"/>
              </a:solidFill>
              <a:ea typeface="+mn-lt"/>
              <a:cs typeface="+mn-lt"/>
            </a:endParaRPr>
          </a:p>
          <a:p>
            <a:pPr lvl="1"/>
            <a:r>
              <a:rPr lang="nl-NL" sz="1300" dirty="0">
                <a:solidFill>
                  <a:srgbClr val="1E1F20"/>
                </a:solidFill>
                <a:ea typeface="+mn-lt"/>
                <a:cs typeface="+mn-lt"/>
              </a:rPr>
              <a:t>🏦 Financieel (bijv. </a:t>
            </a:r>
            <a:r>
              <a:rPr lang="nl-NL" sz="1300" dirty="0" err="1">
                <a:solidFill>
                  <a:srgbClr val="1E1F20"/>
                </a:solidFill>
                <a:ea typeface="+mn-lt"/>
                <a:cs typeface="+mn-lt"/>
              </a:rPr>
              <a:t>DigiD</a:t>
            </a:r>
            <a:r>
              <a:rPr lang="nl-NL" sz="1300" dirty="0">
                <a:solidFill>
                  <a:srgbClr val="1E1F20"/>
                </a:solidFill>
                <a:ea typeface="+mn-lt"/>
                <a:cs typeface="+mn-lt"/>
              </a:rPr>
              <a:t>, Tikkie, ING)</a:t>
            </a:r>
            <a:endParaRPr lang="nl-NL" sz="1300" dirty="0">
              <a:solidFill>
                <a:srgbClr val="3F5060"/>
              </a:solidFill>
              <a:ea typeface="+mn-lt"/>
              <a:cs typeface="+mn-lt"/>
            </a:endParaRPr>
          </a:p>
          <a:p>
            <a:pPr lvl="1"/>
            <a:r>
              <a:rPr lang="nl-NL" sz="1300" dirty="0">
                <a:solidFill>
                  <a:srgbClr val="1E1F20"/>
                </a:solidFill>
                <a:ea typeface="+mn-lt"/>
                <a:cs typeface="+mn-lt"/>
              </a:rPr>
              <a:t>🎓 Educatie (bijv. Khan Academy, </a:t>
            </a:r>
            <a:r>
              <a:rPr lang="nl-NL" sz="1300" dirty="0" err="1">
                <a:solidFill>
                  <a:srgbClr val="1E1F20"/>
                </a:solidFill>
                <a:ea typeface="+mn-lt"/>
                <a:cs typeface="+mn-lt"/>
              </a:rPr>
              <a:t>Duolingo</a:t>
            </a:r>
            <a:r>
              <a:rPr lang="nl-NL" sz="1300" dirty="0">
                <a:solidFill>
                  <a:srgbClr val="1E1F20"/>
                </a:solidFill>
                <a:ea typeface="+mn-lt"/>
                <a:cs typeface="+mn-lt"/>
              </a:rPr>
              <a:t>)</a:t>
            </a:r>
            <a:endParaRPr lang="nl-NL" sz="1300">
              <a:ea typeface="+mn-lt"/>
              <a:cs typeface="+mn-lt"/>
            </a:endParaRPr>
          </a:p>
          <a:p>
            <a:pPr lvl="1"/>
            <a:r>
              <a:rPr lang="nl-NL" sz="1300" dirty="0">
                <a:solidFill>
                  <a:srgbClr val="1E1F20"/>
                </a:solidFill>
                <a:cs typeface="Poppins"/>
              </a:rPr>
              <a:t>🏥 Gezondheid (bijv. </a:t>
            </a:r>
            <a:r>
              <a:rPr lang="nl-NL" sz="1300" dirty="0" err="1">
                <a:solidFill>
                  <a:srgbClr val="1E1F20"/>
                </a:solidFill>
                <a:cs typeface="Poppins"/>
              </a:rPr>
              <a:t>CoronaCheck</a:t>
            </a:r>
            <a:r>
              <a:rPr lang="nl-NL" sz="1300" dirty="0">
                <a:solidFill>
                  <a:srgbClr val="1E1F20"/>
                </a:solidFill>
                <a:cs typeface="Poppins"/>
              </a:rPr>
              <a:t>, </a:t>
            </a:r>
            <a:r>
              <a:rPr lang="nl-NL" sz="1300" dirty="0" err="1">
                <a:solidFill>
                  <a:srgbClr val="1E1F20"/>
                </a:solidFill>
                <a:ea typeface="+mn-lt"/>
                <a:cs typeface="+mn-lt"/>
              </a:rPr>
              <a:t>HartslagNu</a:t>
            </a:r>
            <a:r>
              <a:rPr lang="nl-NL" sz="1300" dirty="0">
                <a:solidFill>
                  <a:srgbClr val="1E1F20"/>
                </a:solidFill>
                <a:cs typeface="Poppins"/>
              </a:rPr>
              <a:t>)</a:t>
            </a:r>
            <a:endParaRPr lang="nl-NL" sz="1300" dirty="0">
              <a:cs typeface="Poppins"/>
            </a:endParaRPr>
          </a:p>
          <a:p>
            <a:pPr lvl="1"/>
            <a:r>
              <a:rPr lang="nl-NL" sz="1300" dirty="0">
                <a:solidFill>
                  <a:srgbClr val="1E1F20"/>
                </a:solidFill>
                <a:ea typeface="+mn-lt"/>
                <a:cs typeface="+mn-lt"/>
              </a:rPr>
              <a:t>🎮 Games (bijv. </a:t>
            </a:r>
            <a:r>
              <a:rPr lang="nl-NL" sz="1300" dirty="0" err="1">
                <a:solidFill>
                  <a:srgbClr val="1E1F20"/>
                </a:solidFill>
                <a:ea typeface="+mn-lt"/>
                <a:cs typeface="+mn-lt"/>
              </a:rPr>
              <a:t>Fortnite</a:t>
            </a:r>
            <a:r>
              <a:rPr lang="nl-NL" sz="1300" dirty="0">
                <a:solidFill>
                  <a:srgbClr val="1E1F20"/>
                </a:solidFill>
                <a:ea typeface="+mn-lt"/>
                <a:cs typeface="+mn-lt"/>
              </a:rPr>
              <a:t>, Candy </a:t>
            </a:r>
            <a:r>
              <a:rPr lang="nl-NL" sz="1300" dirty="0" err="1">
                <a:solidFill>
                  <a:srgbClr val="1E1F20"/>
                </a:solidFill>
                <a:ea typeface="+mn-lt"/>
                <a:cs typeface="+mn-lt"/>
              </a:rPr>
              <a:t>Crush</a:t>
            </a:r>
            <a:r>
              <a:rPr lang="nl-NL" sz="1300" dirty="0">
                <a:solidFill>
                  <a:srgbClr val="1E1F20"/>
                </a:solidFill>
                <a:ea typeface="+mn-lt"/>
                <a:cs typeface="+mn-lt"/>
              </a:rPr>
              <a:t>)</a:t>
            </a:r>
            <a:endParaRPr lang="nl-NL" dirty="0">
              <a:cs typeface="Poppins"/>
            </a:endParaRPr>
          </a:p>
          <a:p>
            <a:pPr lvl="1"/>
            <a:endParaRPr lang="nl-NL" sz="1300" dirty="0">
              <a:ea typeface="+mn-lt"/>
              <a:cs typeface="+mn-lt"/>
            </a:endParaRPr>
          </a:p>
          <a:p>
            <a:r>
              <a:rPr lang="nl-NL" sz="1600" b="1" dirty="0">
                <a:solidFill>
                  <a:srgbClr val="1E1F20"/>
                </a:solidFill>
                <a:ea typeface="+mn-lt"/>
                <a:cs typeface="+mn-lt"/>
              </a:rPr>
              <a:t>🔍 Onderzoeksvragen:</a:t>
            </a:r>
            <a:endParaRPr lang="nl-NL" sz="1600"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Welke apps zijn van commerciële bedrijven en welke van de overheid?</a:t>
            </a:r>
            <a:endParaRPr lang="nl-NL" sz="1300"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Wat is het verschil tussen commerciële en overheidsapps?</a:t>
            </a:r>
            <a:endParaRPr lang="nl-NL" sz="1300"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Zou je een overheidsversie van een bestaande app gebruiken? Waarom wel/niet?</a:t>
            </a:r>
            <a:endParaRPr lang="nl-NL" dirty="0">
              <a:cs typeface="Poppins"/>
            </a:endParaRPr>
          </a:p>
          <a:p>
            <a:endParaRPr lang="nl-NL" sz="1300" dirty="0">
              <a:solidFill>
                <a:srgbClr val="1E1F20"/>
              </a:solidFill>
              <a:ea typeface="+mn-lt"/>
              <a:cs typeface="+mn-lt"/>
            </a:endParaRPr>
          </a:p>
          <a:p>
            <a:r>
              <a:rPr lang="nl-NL" sz="1600" dirty="0">
                <a:solidFill>
                  <a:srgbClr val="1E1F20"/>
                </a:solidFill>
                <a:ea typeface="+mn-lt"/>
                <a:cs typeface="+mn-lt"/>
              </a:rPr>
              <a:t>🎤</a:t>
            </a:r>
            <a:r>
              <a:rPr lang="nl-NL" sz="1600" b="1" dirty="0">
                <a:solidFill>
                  <a:srgbClr val="1E1F20"/>
                </a:solidFill>
                <a:ea typeface="+mn-lt"/>
                <a:cs typeface="+mn-lt"/>
              </a:rPr>
              <a:t> Klassikale bespreking:</a:t>
            </a:r>
            <a:endParaRPr lang="nl-NL" sz="1600">
              <a:solidFill>
                <a:srgbClr val="3F5060"/>
              </a:solidFill>
              <a:ea typeface="+mn-lt"/>
              <a:cs typeface="+mn-lt"/>
            </a:endParaRPr>
          </a:p>
          <a:p>
            <a:pPr marL="285750" indent="-285750">
              <a:buFont typeface="Calibri"/>
              <a:buChar char="-"/>
            </a:pPr>
            <a:r>
              <a:rPr lang="nl-NL" sz="1300" dirty="0">
                <a:solidFill>
                  <a:srgbClr val="1E1F20"/>
                </a:solidFill>
                <a:ea typeface="+mn-lt"/>
                <a:cs typeface="+mn-lt"/>
              </a:rPr>
              <a:t>Wat voor overheidsapps kennen jullie al?</a:t>
            </a:r>
            <a:endParaRPr lang="nl-NL" dirty="0">
              <a:ea typeface="+mn-lt"/>
              <a:cs typeface="+mn-lt"/>
            </a:endParaRPr>
          </a:p>
          <a:p>
            <a:pPr marL="285750" indent="-285750">
              <a:buFont typeface="Calibri"/>
              <a:buChar char="-"/>
            </a:pPr>
            <a:r>
              <a:rPr lang="nl-NL" sz="1300" dirty="0">
                <a:solidFill>
                  <a:srgbClr val="1E1F20"/>
                </a:solidFill>
                <a:ea typeface="+mn-lt"/>
                <a:cs typeface="+mn-lt"/>
              </a:rPr>
              <a:t>Wat valt op als je commerciële en overheidsapps vergelijkt?</a:t>
            </a:r>
            <a:endParaRPr lang="nl-NL" dirty="0">
              <a:cs typeface="Poppins"/>
            </a:endParaRPr>
          </a:p>
          <a:p>
            <a:endParaRPr lang="nl-NL" sz="1300" dirty="0">
              <a:solidFill>
                <a:srgbClr val="1E1F20"/>
              </a:solidFill>
              <a:ea typeface="+mn-lt"/>
              <a:cs typeface="+mn-lt"/>
            </a:endParaRPr>
          </a:p>
          <a:p>
            <a:pPr marL="285750" indent="-285750">
              <a:buFont typeface="Calibri,Sans-Serif"/>
              <a:buChar char="-"/>
            </a:pPr>
            <a:endParaRPr lang="nl-NL" sz="1300" dirty="0">
              <a:solidFill>
                <a:srgbClr val="3F5060"/>
              </a:solidFill>
              <a:ea typeface="+mn-lt"/>
              <a:cs typeface="+mn-lt"/>
            </a:endParaRPr>
          </a:p>
          <a:p>
            <a:r>
              <a:rPr lang="nl-NL" sz="1300" b="1" u="sng" dirty="0">
                <a:solidFill>
                  <a:srgbClr val="1E1F20"/>
                </a:solidFill>
                <a:cs typeface="Poppins"/>
              </a:rPr>
              <a:t>*Hou je lijst bij de hand, deze heb je bij stap 3 nodig!</a:t>
            </a:r>
            <a:endParaRPr lang="nl-NL" dirty="0"/>
          </a:p>
          <a:p>
            <a:endParaRPr lang="nl-NL" sz="1600" b="1" dirty="0">
              <a:solidFill>
                <a:srgbClr val="1E1F20"/>
              </a:solidFill>
              <a:cs typeface="Poppins"/>
            </a:endParaRPr>
          </a:p>
          <a:p>
            <a:endParaRPr lang="nl-NL" sz="1300" dirty="0">
              <a:solidFill>
                <a:srgbClr val="1E1F20"/>
              </a:solidFill>
              <a:cs typeface="Poppins"/>
            </a:endParaRPr>
          </a:p>
          <a:p>
            <a:endParaRPr lang="nl-NL" sz="1300" dirty="0">
              <a:solidFill>
                <a:srgbClr val="1E1F20"/>
              </a:solidFill>
              <a:cs typeface="Poppins"/>
            </a:endParaRPr>
          </a:p>
        </p:txBody>
      </p:sp>
      <p:sp>
        <p:nvSpPr>
          <p:cNvPr id="12" name="Tijdelijke aanduiding voor tekst 1">
            <a:extLst>
              <a:ext uri="{FF2B5EF4-FFF2-40B4-BE49-F238E27FC236}">
                <a16:creationId xmlns:a16="http://schemas.microsoft.com/office/drawing/2014/main" id="{F493DE22-395D-3668-8960-A3B83B39D6D3}"/>
              </a:ext>
            </a:extLst>
          </p:cNvPr>
          <p:cNvSpPr txBox="1">
            <a:spLocks/>
          </p:cNvSpPr>
          <p:nvPr/>
        </p:nvSpPr>
        <p:spPr>
          <a:xfrm>
            <a:off x="146826" y="169843"/>
            <a:ext cx="8950484"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Stap 2: Welke soorten apps bestaan er?</a:t>
            </a:r>
            <a:endParaRPr lang="nl-NL" dirty="0"/>
          </a:p>
        </p:txBody>
      </p:sp>
      <p:pic>
        <p:nvPicPr>
          <p:cNvPr id="5" name="Afbeelding 4" descr="Afbeelding met tekst, bus, voertuig, Landvoertuig&#10;&#10;Door AI gegenereerde inhoud is mogelijk onjuist.">
            <a:extLst>
              <a:ext uri="{FF2B5EF4-FFF2-40B4-BE49-F238E27FC236}">
                <a16:creationId xmlns:a16="http://schemas.microsoft.com/office/drawing/2014/main" id="{EF5C33A9-BAD0-D535-09FC-9104F9C87C7D}"/>
              </a:ext>
            </a:extLst>
          </p:cNvPr>
          <p:cNvPicPr>
            <a:picLocks noChangeAspect="1"/>
          </p:cNvPicPr>
          <p:nvPr/>
        </p:nvPicPr>
        <p:blipFill>
          <a:blip r:embed="rId3"/>
          <a:stretch>
            <a:fillRect/>
          </a:stretch>
        </p:blipFill>
        <p:spPr>
          <a:xfrm>
            <a:off x="7214418" y="940209"/>
            <a:ext cx="4135694" cy="4135694"/>
          </a:xfrm>
          <a:prstGeom prst="rect">
            <a:avLst/>
          </a:prstGeom>
        </p:spPr>
      </p:pic>
    </p:spTree>
    <p:extLst>
      <p:ext uri="{BB962C8B-B14F-4D97-AF65-F5344CB8AC3E}">
        <p14:creationId xmlns:p14="http://schemas.microsoft.com/office/powerpoint/2010/main" val="2871730371"/>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E1549-0010-CE22-F538-90F5B821DFB7}"/>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F1301FE9-2A65-4169-C88F-304D38BDA203}"/>
              </a:ext>
            </a:extLst>
          </p:cNvPr>
          <p:cNvSpPr txBox="1"/>
          <p:nvPr/>
        </p:nvSpPr>
        <p:spPr>
          <a:xfrm>
            <a:off x="147296" y="942974"/>
            <a:ext cx="638968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Sans-Serif"/>
              <a:buChar char="-"/>
            </a:pPr>
            <a:r>
              <a:rPr lang="nl-NL" sz="1300" dirty="0">
                <a:solidFill>
                  <a:srgbClr val="1E1F20"/>
                </a:solidFill>
                <a:ea typeface="+mn-lt"/>
                <a:cs typeface="+mn-lt"/>
              </a:rPr>
              <a:t>Bekijk de lijst van overheidsdiensten (stap 1) en de soorten apps (stap 2).</a:t>
            </a:r>
            <a:endParaRPr lang="nl-NL" sz="1300" dirty="0">
              <a:solidFill>
                <a:srgbClr val="3F5060"/>
              </a:solidFill>
              <a:ea typeface="+mn-lt"/>
              <a:cs typeface="+mn-lt"/>
            </a:endParaRPr>
          </a:p>
          <a:p>
            <a:pPr marL="285750" indent="-285750">
              <a:buFont typeface="Calibri,Sans-Serif"/>
              <a:buChar char="-"/>
            </a:pPr>
            <a:r>
              <a:rPr lang="nl-NL" sz="1300" dirty="0">
                <a:solidFill>
                  <a:srgbClr val="1E1F20"/>
                </a:solidFill>
                <a:ea typeface="+mn-lt"/>
                <a:cs typeface="+mn-lt"/>
              </a:rPr>
              <a:t>Welke taken van de overheid missen nog een </a:t>
            </a:r>
            <a:r>
              <a:rPr lang="nl-NL" sz="1300" b="1" dirty="0">
                <a:solidFill>
                  <a:srgbClr val="1E1F20"/>
                </a:solidFill>
                <a:ea typeface="+mn-lt"/>
                <a:cs typeface="+mn-lt"/>
              </a:rPr>
              <a:t>digitale oplossing</a:t>
            </a:r>
            <a:r>
              <a:rPr lang="nl-NL" sz="1300" dirty="0">
                <a:solidFill>
                  <a:srgbClr val="1E1F20"/>
                </a:solidFill>
                <a:ea typeface="+mn-lt"/>
                <a:cs typeface="+mn-lt"/>
              </a:rPr>
              <a:t>?</a:t>
            </a:r>
            <a:endParaRPr lang="nl-NL" sz="1300" dirty="0">
              <a:solidFill>
                <a:srgbClr val="3F5060"/>
              </a:solidFill>
              <a:ea typeface="+mn-lt"/>
              <a:cs typeface="+mn-lt"/>
            </a:endParaRPr>
          </a:p>
          <a:p>
            <a:pPr marL="285750" indent="-285750">
              <a:buFont typeface="Calibri,Sans-Serif"/>
              <a:buChar char="-"/>
            </a:pPr>
            <a:r>
              <a:rPr lang="nl-NL" sz="1300" dirty="0">
                <a:solidFill>
                  <a:srgbClr val="1E1F20"/>
                </a:solidFill>
                <a:ea typeface="+mn-lt"/>
                <a:cs typeface="+mn-lt"/>
              </a:rPr>
              <a:t>Welke overheidsapps zouden beter kunnen?</a:t>
            </a:r>
            <a:endParaRPr lang="nl-NL" sz="1300" dirty="0">
              <a:solidFill>
                <a:srgbClr val="3F5060"/>
              </a:solidFill>
              <a:ea typeface="+mn-lt"/>
              <a:cs typeface="+mn-lt"/>
            </a:endParaRPr>
          </a:p>
          <a:p>
            <a:pPr marL="285750" indent="-285750">
              <a:buFont typeface="Calibri,Sans-Serif"/>
              <a:buChar char="-"/>
            </a:pPr>
            <a:endParaRPr lang="nl-NL" sz="1300" dirty="0">
              <a:solidFill>
                <a:srgbClr val="1E1F20"/>
              </a:solidFill>
              <a:ea typeface="+mn-lt"/>
              <a:cs typeface="+mn-lt"/>
            </a:endParaRPr>
          </a:p>
          <a:p>
            <a:r>
              <a:rPr lang="nl-NL" sz="1300" b="1" dirty="0">
                <a:solidFill>
                  <a:srgbClr val="1E1F20"/>
                </a:solidFill>
                <a:ea typeface="+mn-lt"/>
                <a:cs typeface="+mn-lt"/>
              </a:rPr>
              <a:t>Wat voor nieuwe overheidsapps zouden handig zijn?</a:t>
            </a:r>
          </a:p>
          <a:p>
            <a:pPr marL="285750" indent="-285750">
              <a:buFont typeface="Calibri,Sans-Serif"/>
              <a:buChar char="-"/>
            </a:pPr>
            <a:r>
              <a:rPr lang="nl-NL" sz="1300" dirty="0">
                <a:solidFill>
                  <a:srgbClr val="1E1F20"/>
                </a:solidFill>
                <a:ea typeface="+mn-lt"/>
                <a:cs typeface="+mn-lt"/>
              </a:rPr>
              <a:t>Kies een dienst van de overheid uit stap 1.</a:t>
            </a:r>
            <a:endParaRPr lang="nl-NL" sz="1300"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Bedenk welke soort app hier goed bij past uit stap 2.</a:t>
            </a:r>
            <a:endParaRPr lang="nl-NL" sz="1300"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Maak een kort plan:</a:t>
            </a:r>
            <a:endParaRPr lang="nl-NL" sz="1300" dirty="0">
              <a:cs typeface="Poppins"/>
            </a:endParaRPr>
          </a:p>
          <a:p>
            <a:pPr marL="742950" lvl="1" indent="-285750">
              <a:buFont typeface="Courier New,monospace"/>
              <a:buChar char="o"/>
            </a:pPr>
            <a:r>
              <a:rPr lang="nl-NL" sz="1300" dirty="0">
                <a:solidFill>
                  <a:srgbClr val="1E1F20"/>
                </a:solidFill>
                <a:ea typeface="+mn-lt"/>
                <a:cs typeface="+mn-lt"/>
              </a:rPr>
              <a:t>Wat doet de app?</a:t>
            </a:r>
            <a:endParaRPr lang="nl-NL" sz="1300" dirty="0">
              <a:solidFill>
                <a:srgbClr val="3F5060"/>
              </a:solidFill>
              <a:ea typeface="+mn-lt"/>
              <a:cs typeface="+mn-lt"/>
            </a:endParaRPr>
          </a:p>
          <a:p>
            <a:pPr marL="742950" lvl="1" indent="-285750">
              <a:buFont typeface="Courier New,monospace"/>
              <a:buChar char="o"/>
            </a:pPr>
            <a:r>
              <a:rPr lang="nl-NL" sz="1300" dirty="0">
                <a:solidFill>
                  <a:srgbClr val="1E1F20"/>
                </a:solidFill>
                <a:ea typeface="+mn-lt"/>
                <a:cs typeface="+mn-lt"/>
              </a:rPr>
              <a:t>Wie zou de app gebruiken?</a:t>
            </a:r>
            <a:endParaRPr lang="nl-NL" sz="1300" dirty="0">
              <a:solidFill>
                <a:srgbClr val="3F5060"/>
              </a:solidFill>
              <a:ea typeface="+mn-lt"/>
              <a:cs typeface="+mn-lt"/>
            </a:endParaRPr>
          </a:p>
          <a:p>
            <a:pPr marL="742950" lvl="1" indent="-285750">
              <a:buFont typeface="Courier New,monospace"/>
              <a:buChar char="o"/>
            </a:pPr>
            <a:r>
              <a:rPr lang="nl-NL" sz="1300" dirty="0">
                <a:solidFill>
                  <a:srgbClr val="1E1F20"/>
                </a:solidFill>
                <a:ea typeface="+mn-lt"/>
                <a:cs typeface="+mn-lt"/>
              </a:rPr>
              <a:t>Waarom is deze app beter dan een commerciële app?</a:t>
            </a:r>
            <a:endParaRPr lang="nl-NL" sz="1300" dirty="0">
              <a:cs typeface="Poppins"/>
            </a:endParaRPr>
          </a:p>
          <a:p>
            <a:endParaRPr lang="nl-NL" sz="1300" dirty="0">
              <a:cs typeface="Poppins"/>
            </a:endParaRPr>
          </a:p>
          <a:p>
            <a:r>
              <a:rPr lang="nl-NL" sz="1600" b="1" dirty="0">
                <a:solidFill>
                  <a:srgbClr val="1E1F20"/>
                </a:solidFill>
                <a:ea typeface="+mn-lt"/>
                <a:cs typeface="+mn-lt"/>
              </a:rPr>
              <a:t>💡 Presentatie:</a:t>
            </a:r>
            <a:endParaRPr lang="nl-NL" sz="1600" dirty="0">
              <a:solidFill>
                <a:srgbClr val="3F5060"/>
              </a:solidFill>
              <a:ea typeface="+mn-lt"/>
              <a:cs typeface="+mn-lt"/>
            </a:endParaRPr>
          </a:p>
          <a:p>
            <a:r>
              <a:rPr lang="nl-NL" sz="1300" dirty="0">
                <a:solidFill>
                  <a:srgbClr val="1E1F20"/>
                </a:solidFill>
                <a:ea typeface="+mn-lt"/>
                <a:cs typeface="+mn-lt"/>
              </a:rPr>
              <a:t>Elk groepje presenteert kort hun idee!</a:t>
            </a:r>
            <a:endParaRPr lang="nl-NL" sz="1300" dirty="0">
              <a:solidFill>
                <a:srgbClr val="3F5060"/>
              </a:solidFill>
              <a:ea typeface="+mn-lt"/>
              <a:cs typeface="+mn-lt"/>
            </a:endParaRPr>
          </a:p>
        </p:txBody>
      </p:sp>
      <p:sp>
        <p:nvSpPr>
          <p:cNvPr id="12" name="Tijdelijke aanduiding voor tekst 1">
            <a:extLst>
              <a:ext uri="{FF2B5EF4-FFF2-40B4-BE49-F238E27FC236}">
                <a16:creationId xmlns:a16="http://schemas.microsoft.com/office/drawing/2014/main" id="{EA74CC93-0E83-7E3E-3409-EA08D29FFDE8}"/>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Stap 3: Analyse – Wat mist er nog?</a:t>
            </a:r>
            <a:endParaRPr lang="nl-NL" dirty="0"/>
          </a:p>
        </p:txBody>
      </p:sp>
      <p:pic>
        <p:nvPicPr>
          <p:cNvPr id="5" name="Afbeelding 4" descr="Afbeelding met tekst, boot, tekenfilm, water&#10;&#10;Door AI gegenereerde inhoud is mogelijk onjuist.">
            <a:extLst>
              <a:ext uri="{FF2B5EF4-FFF2-40B4-BE49-F238E27FC236}">
                <a16:creationId xmlns:a16="http://schemas.microsoft.com/office/drawing/2014/main" id="{42C009EB-3790-ED2D-0546-5C4E6213E69D}"/>
              </a:ext>
            </a:extLst>
          </p:cNvPr>
          <p:cNvPicPr>
            <a:picLocks noChangeAspect="1"/>
          </p:cNvPicPr>
          <p:nvPr/>
        </p:nvPicPr>
        <p:blipFill>
          <a:blip r:embed="rId3"/>
          <a:stretch>
            <a:fillRect/>
          </a:stretch>
        </p:blipFill>
        <p:spPr>
          <a:xfrm>
            <a:off x="7195983" y="940210"/>
            <a:ext cx="4141839" cy="4141839"/>
          </a:xfrm>
          <a:prstGeom prst="rect">
            <a:avLst/>
          </a:prstGeom>
        </p:spPr>
      </p:pic>
    </p:spTree>
    <p:extLst>
      <p:ext uri="{BB962C8B-B14F-4D97-AF65-F5344CB8AC3E}">
        <p14:creationId xmlns:p14="http://schemas.microsoft.com/office/powerpoint/2010/main" val="4158362416"/>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52186-CFD0-AAD7-6AB6-7767DB3B333F}"/>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B93738F5-7AE8-0786-11AB-27EE5610F143}"/>
              </a:ext>
            </a:extLst>
          </p:cNvPr>
          <p:cNvSpPr txBox="1"/>
          <p:nvPr/>
        </p:nvSpPr>
        <p:spPr>
          <a:xfrm>
            <a:off x="147296" y="942974"/>
            <a:ext cx="5775363"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Wat neem jij mee uit de les van vandaag?</a:t>
            </a:r>
          </a:p>
          <a:p>
            <a:endParaRPr lang="nl-NL" sz="1300" dirty="0">
              <a:solidFill>
                <a:srgbClr val="1E1F20"/>
              </a:solidFill>
              <a:ea typeface="+mn-lt"/>
              <a:cs typeface="+mn-lt"/>
            </a:endParaRPr>
          </a:p>
          <a:p>
            <a:pPr marL="285750" indent="-285750">
              <a:buFont typeface="Calibri"/>
              <a:buChar char="-"/>
            </a:pPr>
            <a:r>
              <a:rPr lang="nl-NL" sz="1300" dirty="0">
                <a:solidFill>
                  <a:srgbClr val="1E1F20"/>
                </a:solidFill>
                <a:ea typeface="+mn-lt"/>
                <a:cs typeface="+mn-lt"/>
              </a:rPr>
              <a:t>Wat heb jij voor nieuws geleerd?</a:t>
            </a:r>
          </a:p>
          <a:p>
            <a:pPr marL="285750" indent="-285750">
              <a:buFont typeface="Calibri"/>
              <a:buChar char="-"/>
            </a:pPr>
            <a:r>
              <a:rPr lang="nl-NL" sz="1300" dirty="0">
                <a:solidFill>
                  <a:srgbClr val="1E1F20"/>
                </a:solidFill>
                <a:ea typeface="+mn-lt"/>
                <a:cs typeface="+mn-lt"/>
              </a:rPr>
              <a:t>Zijn er apps bedacht die jij vind dat de overheid moet gaan aanbieden?</a:t>
            </a:r>
          </a:p>
          <a:p>
            <a:pPr marL="285750" indent="-285750">
              <a:buFont typeface="Calibri"/>
              <a:buChar char="-"/>
            </a:pPr>
            <a:r>
              <a:rPr lang="nl-NL" sz="1300" dirty="0">
                <a:solidFill>
                  <a:srgbClr val="1E1F20"/>
                </a:solidFill>
                <a:ea typeface="+mn-lt"/>
                <a:cs typeface="+mn-lt"/>
              </a:rPr>
              <a:t>Is jouw mening over het aanbieden van overheidsapps veranderd?</a:t>
            </a:r>
          </a:p>
        </p:txBody>
      </p:sp>
      <p:sp>
        <p:nvSpPr>
          <p:cNvPr id="12" name="Tijdelijke aanduiding voor tekst 1">
            <a:extLst>
              <a:ext uri="{FF2B5EF4-FFF2-40B4-BE49-F238E27FC236}">
                <a16:creationId xmlns:a16="http://schemas.microsoft.com/office/drawing/2014/main" id="{2C29E5F8-A5A4-AD7A-E7C1-B69FAB85429E}"/>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Reflectie</a:t>
            </a:r>
            <a:endParaRPr lang="nl-NL" dirty="0"/>
          </a:p>
        </p:txBody>
      </p:sp>
      <p:pic>
        <p:nvPicPr>
          <p:cNvPr id="2" name="Afbeelding 1" descr="Afbeelding met tekst, poster, kunst, tekenfilm&#10;&#10;Door AI gegenereerde inhoud is mogelijk onjuist.">
            <a:extLst>
              <a:ext uri="{FF2B5EF4-FFF2-40B4-BE49-F238E27FC236}">
                <a16:creationId xmlns:a16="http://schemas.microsoft.com/office/drawing/2014/main" id="{6325E109-FA8D-7C52-3DCB-7077E14D9E6D}"/>
              </a:ext>
            </a:extLst>
          </p:cNvPr>
          <p:cNvPicPr>
            <a:picLocks noChangeAspect="1"/>
          </p:cNvPicPr>
          <p:nvPr/>
        </p:nvPicPr>
        <p:blipFill>
          <a:blip r:embed="rId3"/>
          <a:stretch>
            <a:fillRect/>
          </a:stretch>
        </p:blipFill>
        <p:spPr>
          <a:xfrm>
            <a:off x="7153634" y="940210"/>
            <a:ext cx="4215581" cy="4197146"/>
          </a:xfrm>
          <a:prstGeom prst="rect">
            <a:avLst/>
          </a:prstGeom>
        </p:spPr>
      </p:pic>
    </p:spTree>
    <p:extLst>
      <p:ext uri="{BB962C8B-B14F-4D97-AF65-F5344CB8AC3E}">
        <p14:creationId xmlns:p14="http://schemas.microsoft.com/office/powerpoint/2010/main" val="2850009300"/>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a:t>Iedere week een opdracht om te werken aan de doelen van Burgerschap! De opdracht sluit aan bij de les van Mediabegrip.</a:t>
            </a:r>
          </a:p>
          <a:p>
            <a:endParaRPr lang="nl-NL"/>
          </a:p>
        </p:txBody>
      </p:sp>
    </p:spTree>
    <p:extLst>
      <p:ext uri="{BB962C8B-B14F-4D97-AF65-F5344CB8AC3E}">
        <p14:creationId xmlns:p14="http://schemas.microsoft.com/office/powerpoint/2010/main" val="2529107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6BE58-BADC-E3D2-F8A7-818C038BC04F}"/>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76DFBF7F-526E-597E-5DF3-63495B1FC93E}"/>
              </a:ext>
            </a:extLst>
          </p:cNvPr>
          <p:cNvSpPr txBox="1"/>
          <p:nvPr/>
        </p:nvSpPr>
        <p:spPr>
          <a:xfrm>
            <a:off x="290663" y="1860003"/>
            <a:ext cx="6238916" cy="3139321"/>
          </a:xfrm>
          <a:prstGeom prst="rect">
            <a:avLst/>
          </a:prstGeom>
          <a:noFill/>
        </p:spPr>
        <p:txBody>
          <a:bodyPr wrap="square" lIns="91440" tIns="45720" rIns="91440" bIns="45720" rtlCol="0" anchor="t">
            <a:spAutoFit/>
          </a:bodyPr>
          <a:lstStyle/>
          <a:p>
            <a:r>
              <a:rPr lang="nl-NL" b="1" dirty="0">
                <a:solidFill>
                  <a:schemeClr val="bg1"/>
                </a:solidFill>
                <a:ea typeface="+mn-lt"/>
                <a:cs typeface="+mn-lt"/>
              </a:rPr>
              <a:t>Klassikale discussie:</a:t>
            </a:r>
          </a:p>
          <a:p>
            <a:endParaRPr lang="nl-NL" sz="1200" dirty="0">
              <a:solidFill>
                <a:schemeClr val="bg1"/>
              </a:solidFill>
              <a:ea typeface="+mn-lt"/>
              <a:cs typeface="+mn-lt"/>
            </a:endParaRPr>
          </a:p>
          <a:p>
            <a:r>
              <a:rPr lang="nl-NL" sz="1200" dirty="0">
                <a:solidFill>
                  <a:schemeClr val="bg1"/>
                </a:solidFill>
                <a:ea typeface="+mn-lt"/>
                <a:cs typeface="+mn-lt"/>
              </a:rPr>
              <a:t>Stel je voor:</a:t>
            </a:r>
            <a:endParaRPr lang="nl-NL" dirty="0">
              <a:solidFill>
                <a:schemeClr val="bg1"/>
              </a:solidFill>
            </a:endParaRPr>
          </a:p>
          <a:p>
            <a:pPr marL="171450" indent="-171450">
              <a:buFont typeface="Calibri"/>
              <a:buChar char="-"/>
            </a:pPr>
            <a:r>
              <a:rPr lang="nl-NL" sz="1200">
                <a:solidFill>
                  <a:schemeClr val="bg1"/>
                </a:solidFill>
                <a:ea typeface="+mn-lt"/>
                <a:cs typeface="+mn-lt"/>
              </a:rPr>
              <a:t>De overheid biedt een app waarmee je korting krijgt als je gezond leeft.</a:t>
            </a:r>
            <a:endParaRPr lang="nl-NL" dirty="0">
              <a:solidFill>
                <a:schemeClr val="bg1"/>
              </a:solidFill>
              <a:cs typeface="Poppins"/>
            </a:endParaRPr>
          </a:p>
          <a:p>
            <a:pPr marL="171450" indent="-171450">
              <a:buFont typeface="Calibri"/>
              <a:buChar char="-"/>
            </a:pPr>
            <a:r>
              <a:rPr lang="nl-NL" sz="1200" dirty="0">
                <a:solidFill>
                  <a:schemeClr val="bg1"/>
                </a:solidFill>
                <a:ea typeface="+mn-lt"/>
                <a:cs typeface="+mn-lt"/>
              </a:rPr>
              <a:t>De overheid introduceert een app die bijhoudt hoeveel energie je verbruikt en tips geeft om geld te besparen.</a:t>
            </a:r>
            <a:endParaRPr lang="nl-NL" dirty="0">
              <a:solidFill>
                <a:schemeClr val="bg1"/>
              </a:solidFill>
              <a:cs typeface="Poppins"/>
            </a:endParaRPr>
          </a:p>
          <a:p>
            <a:pPr marL="171450" indent="-171450">
              <a:buFont typeface="Calibri"/>
              <a:buChar char="-"/>
            </a:pPr>
            <a:endParaRPr lang="nl-NL" sz="1200" dirty="0">
              <a:solidFill>
                <a:schemeClr val="bg1"/>
              </a:solidFill>
              <a:ea typeface="+mn-lt"/>
              <a:cs typeface="+mn-lt"/>
            </a:endParaRPr>
          </a:p>
          <a:p>
            <a:r>
              <a:rPr lang="nl-NL" sz="1200" dirty="0">
                <a:solidFill>
                  <a:schemeClr val="bg1"/>
                </a:solidFill>
                <a:ea typeface="+mn-lt"/>
                <a:cs typeface="+mn-lt"/>
              </a:rPr>
              <a:t>A. Zou jij deze apps gebruiken? Waarom wel/niet?</a:t>
            </a:r>
            <a:endParaRPr lang="nl-NL" dirty="0">
              <a:solidFill>
                <a:schemeClr val="bg1"/>
              </a:solidFill>
              <a:ea typeface="+mn-lt"/>
              <a:cs typeface="+mn-lt"/>
            </a:endParaRPr>
          </a:p>
          <a:p>
            <a:r>
              <a:rPr lang="nl-NL" sz="1200" dirty="0">
                <a:solidFill>
                  <a:schemeClr val="bg1"/>
                </a:solidFill>
                <a:ea typeface="+mn-lt"/>
                <a:cs typeface="+mn-lt"/>
              </a:rPr>
              <a:t>Is het goed dat de overheid mensen helpt via apps, of wordt het dan te veel controle?</a:t>
            </a:r>
            <a:endParaRPr lang="nl-NL" dirty="0">
              <a:solidFill>
                <a:schemeClr val="bg1"/>
              </a:solidFill>
              <a:ea typeface="+mn-lt"/>
              <a:cs typeface="+mn-lt"/>
            </a:endParaRPr>
          </a:p>
          <a:p>
            <a:endParaRPr lang="nl-NL" sz="1200" dirty="0">
              <a:solidFill>
                <a:schemeClr val="bg1"/>
              </a:solidFill>
              <a:ea typeface="+mn-lt"/>
              <a:cs typeface="+mn-lt"/>
            </a:endParaRPr>
          </a:p>
          <a:p>
            <a:r>
              <a:rPr lang="nl-NL" sz="1200" dirty="0">
                <a:solidFill>
                  <a:schemeClr val="bg1"/>
                </a:solidFill>
                <a:ea typeface="+mn-lt"/>
                <a:cs typeface="+mn-lt"/>
              </a:rPr>
              <a:t>B. Wat als je verplicht wordt om deze apps te gebruiken vanuit maatschappelijke oogpunt? Bijvoorbeeld om ervoor te zorgen dat we CO2 uitstoot tegengaan en het CO2 verbruik eerlijk verdeeld wordt onder alle burgers?</a:t>
            </a:r>
          </a:p>
          <a:p>
            <a:r>
              <a:rPr lang="nl-NL" sz="1200" dirty="0">
                <a:solidFill>
                  <a:schemeClr val="bg1"/>
                </a:solidFill>
                <a:ea typeface="+mn-lt"/>
                <a:cs typeface="+mn-lt"/>
              </a:rPr>
              <a:t> Wat zou jij daarvan vinden?</a:t>
            </a:r>
          </a:p>
        </p:txBody>
      </p:sp>
      <p:sp>
        <p:nvSpPr>
          <p:cNvPr id="2" name="Tijdelijke aanduiding voor tekst 1">
            <a:extLst>
              <a:ext uri="{FF2B5EF4-FFF2-40B4-BE49-F238E27FC236}">
                <a16:creationId xmlns:a16="http://schemas.microsoft.com/office/drawing/2014/main" id="{7DE54529-DFF2-0D1F-F6B5-BC8FE84F4CB9}"/>
              </a:ext>
            </a:extLst>
          </p:cNvPr>
          <p:cNvSpPr>
            <a:spLocks noGrp="1"/>
          </p:cNvSpPr>
          <p:nvPr>
            <p:ph type="body" sz="quarter" idx="11"/>
          </p:nvPr>
        </p:nvSpPr>
        <p:spPr>
          <a:xfrm>
            <a:off x="148894" y="417030"/>
            <a:ext cx="11026902" cy="701041"/>
          </a:xfrm>
        </p:spPr>
        <p:txBody>
          <a:bodyPr vert="horz" lIns="91440" tIns="45720" rIns="91440" bIns="45720" rtlCol="0" anchor="t">
            <a:normAutofit/>
          </a:bodyPr>
          <a:lstStyle/>
          <a:p>
            <a:r>
              <a:rPr lang="nl-NL" b="0" dirty="0">
                <a:ea typeface="+mj-lt"/>
                <a:cs typeface="+mj-lt"/>
              </a:rPr>
              <a:t>Hoeveel grip mag de overheid op ons digitale leven hebben?</a:t>
            </a:r>
            <a:endParaRPr lang="nl-NL" dirty="0"/>
          </a:p>
        </p:txBody>
      </p:sp>
      <p:sp>
        <p:nvSpPr>
          <p:cNvPr id="4" name="Tekstvak 3">
            <a:extLst>
              <a:ext uri="{FF2B5EF4-FFF2-40B4-BE49-F238E27FC236}">
                <a16:creationId xmlns:a16="http://schemas.microsoft.com/office/drawing/2014/main" id="{D897BAE8-62A2-349C-676C-F0F808C9894D}"/>
              </a:ext>
            </a:extLst>
          </p:cNvPr>
          <p:cNvSpPr txBox="1"/>
          <p:nvPr/>
        </p:nvSpPr>
        <p:spPr>
          <a:xfrm>
            <a:off x="290662" y="1098001"/>
            <a:ext cx="6856958" cy="584775"/>
          </a:xfrm>
          <a:prstGeom prst="rect">
            <a:avLst/>
          </a:prstGeom>
          <a:noFill/>
        </p:spPr>
        <p:txBody>
          <a:bodyPr wrap="square" lIns="91440" tIns="45720" rIns="91440" bIns="45720" rtlCol="0" anchor="t">
            <a:spAutoFit/>
          </a:bodyPr>
          <a:lstStyle/>
          <a:p>
            <a:r>
              <a:rPr lang="nl-NL" sz="1600" dirty="0">
                <a:solidFill>
                  <a:schemeClr val="bg1"/>
                </a:solidFill>
                <a:ea typeface="+mn-lt"/>
                <a:cs typeface="+mn-lt"/>
              </a:rPr>
              <a:t>De overheid biedt steeds meer digitale diensten. Maar hoe ver mogen ze gaan?</a:t>
            </a:r>
            <a:endParaRPr lang="nl-NL" sz="1600">
              <a:solidFill>
                <a:schemeClr val="bg1"/>
              </a:solidFill>
              <a:cs typeface="Poppins"/>
            </a:endParaRPr>
          </a:p>
        </p:txBody>
      </p:sp>
      <p:pic>
        <p:nvPicPr>
          <p:cNvPr id="3" name="Afbeelding 2" descr="Afbeelding met kleding, schoeisel, person, gebouw&#10;&#10;Door AI gegenereerde inhoud is mogelijk onjuist.">
            <a:extLst>
              <a:ext uri="{FF2B5EF4-FFF2-40B4-BE49-F238E27FC236}">
                <a16:creationId xmlns:a16="http://schemas.microsoft.com/office/drawing/2014/main" id="{4176C635-E269-8C44-1E47-97FBA36B8AD1}"/>
              </a:ext>
            </a:extLst>
          </p:cNvPr>
          <p:cNvPicPr>
            <a:picLocks noChangeAspect="1"/>
          </p:cNvPicPr>
          <p:nvPr/>
        </p:nvPicPr>
        <p:blipFill>
          <a:blip r:embed="rId3"/>
          <a:stretch>
            <a:fillRect/>
          </a:stretch>
        </p:blipFill>
        <p:spPr>
          <a:xfrm>
            <a:off x="7122241" y="1118419"/>
            <a:ext cx="4055807" cy="4055807"/>
          </a:xfrm>
          <a:prstGeom prst="rect">
            <a:avLst/>
          </a:prstGeom>
        </p:spPr>
      </p:pic>
    </p:spTree>
    <p:extLst>
      <p:ext uri="{BB962C8B-B14F-4D97-AF65-F5344CB8AC3E}">
        <p14:creationId xmlns:p14="http://schemas.microsoft.com/office/powerpoint/2010/main" val="1501698227"/>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err="1"/>
              <a:t>Melles</a:t>
            </a:r>
            <a:r>
              <a:rPr lang="nl-NL"/>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143487" y="312736"/>
            <a:ext cx="8384366" cy="5078313"/>
          </a:xfrm>
          <a:prstGeom prst="rect">
            <a:avLst/>
          </a:prstGeom>
          <a:noFill/>
        </p:spPr>
        <p:txBody>
          <a:bodyPr wrap="square" lIns="91440" tIns="45720" rIns="91440" bIns="45720" rtlCol="0" anchor="t">
            <a:spAutoFit/>
          </a:bodyPr>
          <a:lstStyle/>
          <a:p>
            <a:r>
              <a:rPr lang="nl-NL" sz="1500" dirty="0" err="1">
                <a:solidFill>
                  <a:schemeClr val="bg2">
                    <a:lumMod val="10000"/>
                  </a:schemeClr>
                </a:solidFill>
                <a:ea typeface="+mn-lt"/>
                <a:cs typeface="+mn-lt"/>
              </a:rPr>
              <a:t>Heeej</a:t>
            </a:r>
            <a:r>
              <a:rPr lang="nl-NL" sz="1500" dirty="0">
                <a:solidFill>
                  <a:schemeClr val="bg2">
                    <a:lumMod val="10000"/>
                  </a:schemeClr>
                </a:solidFill>
                <a:ea typeface="+mn-lt"/>
                <a:cs typeface="+mn-lt"/>
              </a:rPr>
              <a:t> allemaal,</a:t>
            </a:r>
            <a:endParaRPr lang="nl-NL" dirty="0">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dirty="0">
                <a:solidFill>
                  <a:schemeClr val="bg2">
                    <a:lumMod val="10000"/>
                  </a:schemeClr>
                </a:solidFill>
                <a:ea typeface="+mn-lt"/>
                <a:cs typeface="+mn-lt"/>
              </a:rPr>
              <a:t>Gisteren ging ik met een vriend naar de stad, en toen gebeurde er iets vreemds. We stonden bij de bushalte en opeens kwam er een knaloranje fiets voorbij. Mijn vriend riep: "Kijk, een deelfiets van de gemeente!"</a:t>
            </a:r>
            <a:endParaRPr lang="nl-NL" dirty="0">
              <a:solidFill>
                <a:schemeClr val="bg2">
                  <a:lumMod val="10000"/>
                </a:schemeClr>
              </a:solidFill>
              <a:cs typeface="Poppins"/>
            </a:endParaRPr>
          </a:p>
          <a:p>
            <a:endParaRPr lang="nl-NL"/>
          </a:p>
          <a:p>
            <a:r>
              <a:rPr lang="nl-NL" sz="1500" dirty="0">
                <a:solidFill>
                  <a:schemeClr val="bg2">
                    <a:lumMod val="10000"/>
                  </a:schemeClr>
                </a:solidFill>
                <a:ea typeface="+mn-lt"/>
                <a:cs typeface="+mn-lt"/>
              </a:rPr>
              <a:t>Ik wist niet eens dat de gemeente fietsen regelde! Ik dacht altijd dat de overheid alleen dingen zoals politie en vuilnis regelde. Maar blijkbaar zorgen ze ook voor deelfietsen en openbaar vervoer. Dat zette me aan het denken...</a:t>
            </a:r>
            <a:endParaRPr lang="nl-NL" dirty="0"/>
          </a:p>
          <a:p>
            <a:endParaRPr lang="nl-NL"/>
          </a:p>
          <a:p>
            <a:r>
              <a:rPr lang="nl-NL" sz="1500" dirty="0">
                <a:solidFill>
                  <a:schemeClr val="bg2">
                    <a:lumMod val="10000"/>
                  </a:schemeClr>
                </a:solidFill>
                <a:ea typeface="+mn-lt"/>
                <a:cs typeface="+mn-lt"/>
              </a:rPr>
              <a:t>Sommige dingen verwachten we van de overheid, zoals wegen en scholen. Maar bij andere dingen sta je nooit stil. Moeten zij ook zorgen voor een gratis internetnetwerk? Of een app waarmee je ziet waar je buurman op stemt (oké, dat zou raar zijn 🤣).</a:t>
            </a:r>
            <a:endParaRPr lang="nl-NL" dirty="0">
              <a:solidFill>
                <a:schemeClr val="bg2">
                  <a:lumMod val="10000"/>
                </a:schemeClr>
              </a:solidFill>
            </a:endParaRPr>
          </a:p>
          <a:p>
            <a:endParaRPr lang="nl-NL"/>
          </a:p>
          <a:p>
            <a:r>
              <a:rPr lang="nl-NL" sz="1500" dirty="0">
                <a:solidFill>
                  <a:schemeClr val="bg2">
                    <a:lumMod val="10000"/>
                  </a:schemeClr>
                </a:solidFill>
                <a:ea typeface="+mn-lt"/>
                <a:cs typeface="+mn-lt"/>
              </a:rPr>
              <a:t>Ik vraag me af: Wat voor dingen regelen ze nu al die we misschien niet eens weten? En wat missen we nog?</a:t>
            </a:r>
            <a:endParaRPr lang="nl-NL" dirty="0">
              <a:solidFill>
                <a:schemeClr val="bg2">
                  <a:lumMod val="10000"/>
                </a:schemeClr>
              </a:solidFill>
              <a:ea typeface="+mn-lt"/>
              <a:cs typeface="+mn-lt"/>
            </a:endParaRPr>
          </a:p>
          <a:p>
            <a:endParaRPr lang="nl-NL" sz="1500">
              <a:solidFill>
                <a:schemeClr val="bg2">
                  <a:lumMod val="10000"/>
                </a:schemeClr>
              </a:solidFill>
              <a:cs typeface="Poppins"/>
            </a:endParaRPr>
          </a:p>
          <a:p>
            <a:r>
              <a:rPr lang="nl-NL" sz="1500" dirty="0">
                <a:solidFill>
                  <a:schemeClr val="bg2">
                    <a:lumMod val="10000"/>
                  </a:schemeClr>
                </a:solidFill>
                <a:ea typeface="+mn-lt"/>
                <a:cs typeface="+mn-lt"/>
              </a:rPr>
              <a:t>Liefs, </a:t>
            </a:r>
            <a:endParaRPr lang="nl-NL" dirty="0">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dirty="0">
                <a:solidFill>
                  <a:schemeClr val="bg2">
                    <a:lumMod val="10000"/>
                  </a:schemeClr>
                </a:solidFill>
                <a:ea typeface="+mn-lt"/>
                <a:cs typeface="+mn-lt"/>
              </a:rPr>
              <a:t>Melle</a:t>
            </a:r>
            <a:endParaRPr lang="nl-NL" dirty="0">
              <a:solidFill>
                <a:schemeClr val="bg2">
                  <a:lumMod val="10000"/>
                </a:schemeClr>
              </a:solidFill>
              <a:cs typeface="Poppins"/>
            </a:endParaRPr>
          </a:p>
          <a:p>
            <a:endParaRPr lang="nl-NL" sz="1500">
              <a:solidFill>
                <a:schemeClr val="bg2">
                  <a:lumMod val="10000"/>
                </a:schemeClr>
              </a:solidFill>
              <a:latin typeface="Poppins"/>
              <a:ea typeface="+mn-lt"/>
              <a:cs typeface="+mn-lt"/>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67799"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78729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1">
            <a:extLst>
              <a:ext uri="{FF2B5EF4-FFF2-40B4-BE49-F238E27FC236}">
                <a16:creationId xmlns:a16="http://schemas.microsoft.com/office/drawing/2014/main" id="{D8EDC1B0-94CB-04BA-7976-F0440E22E549}"/>
              </a:ext>
            </a:extLst>
          </p:cNvPr>
          <p:cNvSpPr txBox="1">
            <a:spLocks/>
          </p:cNvSpPr>
          <p:nvPr/>
        </p:nvSpPr>
        <p:spPr>
          <a:xfrm>
            <a:off x="592092" y="169843"/>
            <a:ext cx="11482771" cy="137625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accent1"/>
                </a:solidFill>
                <a:ea typeface="+mj-lt"/>
                <a:cs typeface="+mj-lt"/>
              </a:rPr>
              <a:t>Nu in de media: </a:t>
            </a:r>
            <a:r>
              <a:rPr lang="nl-NL" b="0" dirty="0">
                <a:solidFill>
                  <a:schemeClr val="accent1"/>
                </a:solidFill>
                <a:ea typeface="+mj-lt"/>
                <a:cs typeface="+mj-lt"/>
              </a:rPr>
              <a:t>KNMI hoeft vernieuwde </a:t>
            </a:r>
            <a:r>
              <a:rPr lang="nl-NL" b="0" dirty="0" err="1">
                <a:solidFill>
                  <a:schemeClr val="accent1"/>
                </a:solidFill>
                <a:ea typeface="+mj-lt"/>
                <a:cs typeface="+mj-lt"/>
              </a:rPr>
              <a:t>weerapp</a:t>
            </a:r>
            <a:r>
              <a:rPr lang="nl-NL" b="0" dirty="0">
                <a:solidFill>
                  <a:schemeClr val="accent1"/>
                </a:solidFill>
                <a:ea typeface="+mj-lt"/>
                <a:cs typeface="+mj-lt"/>
              </a:rPr>
              <a:t> niet aan te passen van rechter</a:t>
            </a:r>
            <a:endParaRPr lang="nl-NL" dirty="0" err="1">
              <a:solidFill>
                <a:schemeClr val="accent1"/>
              </a:solidFill>
            </a:endParaRPr>
          </a:p>
        </p:txBody>
      </p:sp>
      <p:sp>
        <p:nvSpPr>
          <p:cNvPr id="11" name="Tekstvak 10">
            <a:extLst>
              <a:ext uri="{FF2B5EF4-FFF2-40B4-BE49-F238E27FC236}">
                <a16:creationId xmlns:a16="http://schemas.microsoft.com/office/drawing/2014/main" id="{C137E973-ADFD-41E9-C1B6-6DB82D3603A3}"/>
              </a:ext>
            </a:extLst>
          </p:cNvPr>
          <p:cNvSpPr txBox="1"/>
          <p:nvPr/>
        </p:nvSpPr>
        <p:spPr>
          <a:xfrm>
            <a:off x="591505" y="1094379"/>
            <a:ext cx="5586062" cy="43849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pPr>
            <a:endParaRPr lang="nl-NL" sz="110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Het KNMI hoeft zijn </a:t>
            </a:r>
            <a:r>
              <a:rPr lang="nl-NL" sz="1100" err="1">
                <a:solidFill>
                  <a:schemeClr val="bg2">
                    <a:lumMod val="10000"/>
                  </a:schemeClr>
                </a:solidFill>
                <a:ea typeface="+mn-lt"/>
                <a:cs typeface="+mn-lt"/>
              </a:rPr>
              <a:t>weerapp</a:t>
            </a:r>
            <a:r>
              <a:rPr lang="nl-NL" sz="1100" dirty="0">
                <a:solidFill>
                  <a:schemeClr val="bg2">
                    <a:lumMod val="10000"/>
                  </a:schemeClr>
                </a:solidFill>
                <a:ea typeface="+mn-lt"/>
                <a:cs typeface="+mn-lt"/>
              </a:rPr>
              <a:t> niet aan te passen, heeft de rechtbank donderdag geoordeeld. De Nederlandse Vereniging van Weerbedrijven had het weerinstituut aangeklaagd omdat het onlangs een vernieuwde </a:t>
            </a:r>
            <a:r>
              <a:rPr lang="nl-NL" sz="1100" err="1">
                <a:solidFill>
                  <a:schemeClr val="bg2">
                    <a:lumMod val="10000"/>
                  </a:schemeClr>
                </a:solidFill>
                <a:ea typeface="+mn-lt"/>
                <a:cs typeface="+mn-lt"/>
              </a:rPr>
              <a:t>weerapp</a:t>
            </a:r>
            <a:r>
              <a:rPr lang="nl-NL" sz="1100" dirty="0">
                <a:solidFill>
                  <a:schemeClr val="bg2">
                    <a:lumMod val="10000"/>
                  </a:schemeClr>
                </a:solidFill>
                <a:ea typeface="+mn-lt"/>
                <a:cs typeface="+mn-lt"/>
              </a:rPr>
              <a:t> uitbracht. Die heeft vergelijkbare functies als commerciële apps zoals Buienradar en Buienalarm.</a:t>
            </a:r>
            <a:endParaRPr lang="nl-NL" dirty="0">
              <a:solidFill>
                <a:schemeClr val="bg2">
                  <a:lumMod val="10000"/>
                </a:schemeClr>
              </a:solidFill>
              <a:cs typeface="Poppins"/>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De Nederlandse Vereniging van Weerbedrijven (NVWB) vindt dat de weersvoorspellingsapp niet binnen de wettelijke taken van het KNMI valt. De app bevat onder andere lokale voorspellingen en kan radarbeelden weergeven. Dat zijn functies die commerciële weerapps ook aanbieden.</a:t>
            </a:r>
            <a:endParaRPr lang="nl-NL"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De app van het KNMI is gratis, advertentievrij en wordt gefinancierd met overheidsgeld. Dat zorgt voor oneerlijke concurrentie, vindt de NVWB. Die wil dat het KNMI alleen een beperkt weerbericht beschikbaar stelt in de app.</a:t>
            </a:r>
            <a:endParaRPr lang="nl-NL">
              <a:solidFill>
                <a:schemeClr val="bg2">
                  <a:lumMod val="10000"/>
                </a:schemeClr>
              </a:solidFill>
              <a:ea typeface="+mn-lt"/>
              <a:cs typeface="+mn-lt"/>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Wat vind jij? Moet de overheid alleen basisdiensten aanbieden, of mag ze ook concurreren met commerciële apps?</a:t>
            </a:r>
            <a:endParaRPr lang="nl-NL" dirty="0">
              <a:solidFill>
                <a:schemeClr val="bg2">
                  <a:lumMod val="10000"/>
                </a:schemeClr>
              </a:solidFill>
              <a:ea typeface="+mn-lt"/>
              <a:cs typeface="+mn-lt"/>
            </a:endParaRPr>
          </a:p>
        </p:txBody>
      </p:sp>
      <p:sp>
        <p:nvSpPr>
          <p:cNvPr id="3" name="Tijdelijke aanduiding voor tekst 2">
            <a:extLst>
              <a:ext uri="{FF2B5EF4-FFF2-40B4-BE49-F238E27FC236}">
                <a16:creationId xmlns:a16="http://schemas.microsoft.com/office/drawing/2014/main" id="{16F4EEA2-AC13-E598-5619-46C12F4737E7}"/>
              </a:ext>
            </a:extLst>
          </p:cNvPr>
          <p:cNvSpPr txBox="1">
            <a:spLocks/>
          </p:cNvSpPr>
          <p:nvPr/>
        </p:nvSpPr>
        <p:spPr>
          <a:xfrm>
            <a:off x="591060" y="5492541"/>
            <a:ext cx="5722722" cy="834879"/>
          </a:xfrm>
          <a:prstGeom prst="rect">
            <a:avLst/>
          </a:prstGeom>
        </p:spPr>
        <p:txBody>
          <a:bodyPr vert="horz" lIns="91440" tIns="45720" rIns="91440" bIns="45720" rtlCol="0"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b="1" i="1" dirty="0">
                <a:solidFill>
                  <a:srgbClr val="000000"/>
                </a:solidFill>
              </a:rPr>
              <a:t>Bron: Nu.nl</a:t>
            </a:r>
            <a:endParaRPr lang="nl-NL" sz="1200" b="1" i="1" dirty="0">
              <a:solidFill>
                <a:srgbClr val="000000"/>
              </a:solidFill>
              <a:cs typeface="Poppins"/>
            </a:endParaRPr>
          </a:p>
          <a:p>
            <a:pPr>
              <a:spcBef>
                <a:spcPts val="0"/>
              </a:spcBef>
            </a:pPr>
            <a:r>
              <a:rPr lang="nl-NL" sz="1200" dirty="0">
                <a:solidFill>
                  <a:srgbClr val="000000"/>
                </a:solidFill>
                <a:ea typeface="+mn-lt"/>
                <a:cs typeface="+mn-lt"/>
                <a:hlinkClick r:id="rId3"/>
              </a:rPr>
              <a:t>https://www.nu.nl/economie/6346600/knmi-hoeft-vernieuwde-weerapp-niet-aan-te-passen-van-rechter.html</a:t>
            </a:r>
            <a:endParaRPr lang="nl-NL"/>
          </a:p>
        </p:txBody>
      </p:sp>
      <p:pic>
        <p:nvPicPr>
          <p:cNvPr id="2" name="Afbeelding 1" descr="Afbeelding met tekst, hemel, kleding, persoon&#10;&#10;Door AI gegenereerde inhoud is mogelijk onjuist.">
            <a:extLst>
              <a:ext uri="{FF2B5EF4-FFF2-40B4-BE49-F238E27FC236}">
                <a16:creationId xmlns:a16="http://schemas.microsoft.com/office/drawing/2014/main" id="{EDE60B03-EC69-FF40-FF0C-4AB8858FA98A}"/>
              </a:ext>
            </a:extLst>
          </p:cNvPr>
          <p:cNvPicPr>
            <a:picLocks noChangeAspect="1"/>
          </p:cNvPicPr>
          <p:nvPr/>
        </p:nvPicPr>
        <p:blipFill>
          <a:blip r:embed="rId4"/>
          <a:stretch>
            <a:fillRect/>
          </a:stretch>
        </p:blipFill>
        <p:spPr>
          <a:xfrm>
            <a:off x="6894871" y="1112274"/>
            <a:ext cx="4596580" cy="4633451"/>
          </a:xfrm>
          <a:prstGeom prst="rect">
            <a:avLst/>
          </a:prstGeom>
        </p:spPr>
      </p:pic>
    </p:spTree>
    <p:extLst>
      <p:ext uri="{BB962C8B-B14F-4D97-AF65-F5344CB8AC3E}">
        <p14:creationId xmlns:p14="http://schemas.microsoft.com/office/powerpoint/2010/main" val="2713666180"/>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92EF9-729F-B0ED-2DC7-FA6E6EDDE3CB}"/>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0159E2DB-14C9-E58B-D7B9-626D7DD74B3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b="0" dirty="0">
                <a:solidFill>
                  <a:srgbClr val="FFFFFF"/>
                </a:solidFill>
                <a:ea typeface="+mj-lt"/>
                <a:cs typeface="+mj-lt"/>
              </a:rPr>
              <a:t>Wat zijn (digitale) overheidsdiensten?</a:t>
            </a:r>
            <a:endParaRPr lang="nl-NL" dirty="0"/>
          </a:p>
        </p:txBody>
      </p:sp>
      <p:sp>
        <p:nvSpPr>
          <p:cNvPr id="9" name="Tekstvak 8">
            <a:extLst>
              <a:ext uri="{FF2B5EF4-FFF2-40B4-BE49-F238E27FC236}">
                <a16:creationId xmlns:a16="http://schemas.microsoft.com/office/drawing/2014/main" id="{0526B066-7076-EC7C-B235-25FF97D633A1}"/>
              </a:ext>
            </a:extLst>
          </p:cNvPr>
          <p:cNvSpPr txBox="1"/>
          <p:nvPr/>
        </p:nvSpPr>
        <p:spPr>
          <a:xfrm>
            <a:off x="147296" y="942974"/>
            <a:ext cx="492475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De overheid regelt dingen zoals wegen, paspoorten en post, zodat alles goed werkt. Ze maken ook apps, zoals </a:t>
            </a:r>
            <a:r>
              <a:rPr lang="nl-NL" sz="1300" dirty="0" err="1">
                <a:solidFill>
                  <a:srgbClr val="1E1F20"/>
                </a:solidFill>
                <a:ea typeface="+mn-lt"/>
                <a:cs typeface="+mn-lt"/>
              </a:rPr>
              <a:t>DigiD</a:t>
            </a:r>
            <a:r>
              <a:rPr lang="nl-NL" sz="1300" dirty="0">
                <a:solidFill>
                  <a:srgbClr val="1E1F20"/>
                </a:solidFill>
                <a:ea typeface="+mn-lt"/>
                <a:cs typeface="+mn-lt"/>
              </a:rPr>
              <a:t> om in te loggen en de KNMI-</a:t>
            </a:r>
            <a:r>
              <a:rPr lang="nl-NL" sz="1300" dirty="0" err="1">
                <a:solidFill>
                  <a:srgbClr val="1E1F20"/>
                </a:solidFill>
                <a:ea typeface="+mn-lt"/>
                <a:cs typeface="+mn-lt"/>
              </a:rPr>
              <a:t>weerapp</a:t>
            </a:r>
            <a:r>
              <a:rPr lang="nl-NL" sz="1300" dirty="0">
                <a:solidFill>
                  <a:srgbClr val="1E1F20"/>
                </a:solidFill>
                <a:ea typeface="+mn-lt"/>
                <a:cs typeface="+mn-lt"/>
              </a:rPr>
              <a:t> voor weersinformatie.</a:t>
            </a:r>
            <a:endParaRPr lang="nl-NL" dirty="0">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Maar welke apps zou de overheid nog meer moeten maken? Een app voor huisartsafspraken of informatie over jouw buurt?</a:t>
            </a:r>
            <a:endParaRPr lang="nl-NL" dirty="0">
              <a:ea typeface="+mn-lt"/>
              <a:cs typeface="+mn-lt"/>
            </a:endParaRPr>
          </a:p>
          <a:p>
            <a:endParaRPr lang="nl-NL" sz="1300" dirty="0">
              <a:solidFill>
                <a:srgbClr val="1E1F20"/>
              </a:solidFill>
              <a:cs typeface="Poppins"/>
            </a:endParaRPr>
          </a:p>
          <a:p>
            <a:r>
              <a:rPr lang="nl-NL" sz="1300" dirty="0">
                <a:solidFill>
                  <a:srgbClr val="1E1F20"/>
                </a:solidFill>
                <a:ea typeface="+mn-lt"/>
                <a:cs typeface="+mn-lt"/>
              </a:rPr>
              <a:t>Soms is het onduidelijk wat de overheid moet regelen en wat bedrijven kunnen doen. Moet de overheid bijvoorbeeld een </a:t>
            </a:r>
            <a:r>
              <a:rPr lang="nl-NL" sz="1300" dirty="0" err="1">
                <a:solidFill>
                  <a:srgbClr val="1E1F20"/>
                </a:solidFill>
                <a:ea typeface="+mn-lt"/>
                <a:cs typeface="+mn-lt"/>
              </a:rPr>
              <a:t>weerapp</a:t>
            </a:r>
            <a:r>
              <a:rPr lang="nl-NL" sz="1300" dirty="0">
                <a:solidFill>
                  <a:srgbClr val="1E1F20"/>
                </a:solidFill>
                <a:ea typeface="+mn-lt"/>
                <a:cs typeface="+mn-lt"/>
              </a:rPr>
              <a:t> maken als er al Buienradar bestaat? Of moeten ze alleen echt noodzakelijke apps maken?</a:t>
            </a:r>
            <a:endParaRPr lang="nl-NL" dirty="0">
              <a:ea typeface="+mn-lt"/>
              <a:cs typeface="+mn-lt"/>
            </a:endParaRPr>
          </a:p>
          <a:p>
            <a:endParaRPr lang="nl-NL" sz="1300" dirty="0">
              <a:solidFill>
                <a:srgbClr val="1E1F20"/>
              </a:solidFill>
              <a:cs typeface="Poppins"/>
            </a:endParaRPr>
          </a:p>
          <a:p>
            <a:r>
              <a:rPr lang="nl-NL" sz="1300" dirty="0">
                <a:solidFill>
                  <a:srgbClr val="1E1F20"/>
                </a:solidFill>
                <a:ea typeface="+mn-lt"/>
                <a:cs typeface="+mn-lt"/>
              </a:rPr>
              <a:t>Wat vind jij? Welke apps zou de overheid moeten ontwikkelen?</a:t>
            </a:r>
            <a:endParaRPr lang="nl-NL">
              <a:ea typeface="+mn-lt"/>
              <a:cs typeface="+mn-lt"/>
            </a:endParaRPr>
          </a:p>
          <a:p>
            <a:pPr marL="285750" indent="-285750">
              <a:buFont typeface="Arial"/>
              <a:buChar char="•"/>
            </a:pPr>
            <a:endParaRPr lang="nl-NL" sz="1300" dirty="0">
              <a:solidFill>
                <a:srgbClr val="1E1F20"/>
              </a:solidFill>
              <a:ea typeface="+mn-lt"/>
              <a:cs typeface="+mn-lt"/>
            </a:endParaRPr>
          </a:p>
          <a:p>
            <a:pPr marL="285750" indent="-285750">
              <a:buFont typeface="Arial"/>
              <a:buChar char="•"/>
            </a:pPr>
            <a:r>
              <a:rPr lang="nl-NL" sz="1300" dirty="0">
                <a:solidFill>
                  <a:srgbClr val="1E1F20"/>
                </a:solidFill>
                <a:ea typeface="+mn-lt"/>
                <a:cs typeface="+mn-lt"/>
              </a:rPr>
              <a:t>De overheid biedt diensten die belangrijk zijn voor iedereen.</a:t>
            </a:r>
            <a:endParaRPr lang="nl-NL" dirty="0">
              <a:ea typeface="+mn-lt"/>
              <a:cs typeface="+mn-lt"/>
            </a:endParaRPr>
          </a:p>
          <a:p>
            <a:pPr marL="285750" indent="-285750">
              <a:buFont typeface="Arial"/>
              <a:buChar char="•"/>
            </a:pPr>
            <a:r>
              <a:rPr lang="nl-NL" sz="1300" dirty="0">
                <a:solidFill>
                  <a:srgbClr val="1E1F20"/>
                </a:solidFill>
                <a:ea typeface="+mn-lt"/>
                <a:cs typeface="+mn-lt"/>
              </a:rPr>
              <a:t>Apps zoals </a:t>
            </a:r>
            <a:r>
              <a:rPr lang="nl-NL" sz="1300" dirty="0" err="1">
                <a:solidFill>
                  <a:srgbClr val="1E1F20"/>
                </a:solidFill>
                <a:ea typeface="+mn-lt"/>
                <a:cs typeface="+mn-lt"/>
              </a:rPr>
              <a:t>DigiD</a:t>
            </a:r>
            <a:r>
              <a:rPr lang="nl-NL" sz="1300" dirty="0">
                <a:solidFill>
                  <a:srgbClr val="1E1F20"/>
                </a:solidFill>
                <a:ea typeface="+mn-lt"/>
                <a:cs typeface="+mn-lt"/>
              </a:rPr>
              <a:t> en belastingportals zijn noodzakelijk, maar de KNMI-app zorgt voor discussie.</a:t>
            </a:r>
            <a:endParaRPr lang="nl-NL" dirty="0">
              <a:ea typeface="+mn-lt"/>
              <a:cs typeface="+mn-lt"/>
            </a:endParaRPr>
          </a:p>
          <a:p>
            <a:pPr marL="285750" indent="-285750">
              <a:buFont typeface="Arial"/>
              <a:buChar char="•"/>
            </a:pPr>
            <a:r>
              <a:rPr lang="nl-NL" sz="1300" dirty="0">
                <a:solidFill>
                  <a:srgbClr val="1E1F20"/>
                </a:solidFill>
                <a:ea typeface="+mn-lt"/>
                <a:cs typeface="+mn-lt"/>
              </a:rPr>
              <a:t>Waar ligt de grens? Wat hoort bij de overheid en wat bij bedrijven?</a:t>
            </a:r>
            <a:endParaRPr lang="nl-NL" dirty="0">
              <a:cs typeface="Poppins"/>
            </a:endParaRPr>
          </a:p>
        </p:txBody>
      </p:sp>
      <p:pic>
        <p:nvPicPr>
          <p:cNvPr id="2" name="Tijdelijke aanduiding voor afbeelding 1" descr="Afbeelding met tekst, schermopname, kleding, persoon&#10;&#10;Door AI gegenereerde inhoud is mogelijk onjuist.">
            <a:extLst>
              <a:ext uri="{FF2B5EF4-FFF2-40B4-BE49-F238E27FC236}">
                <a16:creationId xmlns:a16="http://schemas.microsoft.com/office/drawing/2014/main" id="{C857F645-455E-49D7-3301-3A0EA0DC29BC}"/>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139908629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74F8D-C5C2-5503-9067-8A7CD780E2A7}"/>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89116556-B591-4A60-4307-9795CD0AADE3}"/>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Wat zijn (digitale) overheidsdiensten?</a:t>
            </a:r>
            <a:endParaRPr lang="nl-NL" b="0" dirty="0">
              <a:solidFill>
                <a:srgbClr val="000000"/>
              </a:solidFill>
              <a:ea typeface="+mj-lt"/>
              <a:cs typeface="+mj-lt"/>
            </a:endParaRPr>
          </a:p>
        </p:txBody>
      </p:sp>
      <p:sp>
        <p:nvSpPr>
          <p:cNvPr id="9" name="Tekstvak 8">
            <a:extLst>
              <a:ext uri="{FF2B5EF4-FFF2-40B4-BE49-F238E27FC236}">
                <a16:creationId xmlns:a16="http://schemas.microsoft.com/office/drawing/2014/main" id="{1A3B7073-D6A9-7AF8-A5E2-0BB76BB4DE1D}"/>
              </a:ext>
            </a:extLst>
          </p:cNvPr>
          <p:cNvSpPr txBox="1"/>
          <p:nvPr/>
        </p:nvSpPr>
        <p:spPr>
          <a:xfrm>
            <a:off x="147296" y="942974"/>
            <a:ext cx="4924758" cy="50937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De overheid regelt wegen, paspoorten, politie en post, maar ook digitale diensten zoals </a:t>
            </a:r>
            <a:r>
              <a:rPr lang="nl-NL" sz="1300" dirty="0" err="1">
                <a:solidFill>
                  <a:srgbClr val="1E1F20"/>
                </a:solidFill>
                <a:ea typeface="+mn-lt"/>
                <a:cs typeface="+mn-lt"/>
              </a:rPr>
              <a:t>DigiD</a:t>
            </a:r>
            <a:r>
              <a:rPr lang="nl-NL" sz="1300" dirty="0">
                <a:solidFill>
                  <a:srgbClr val="1E1F20"/>
                </a:solidFill>
                <a:ea typeface="+mn-lt"/>
                <a:cs typeface="+mn-lt"/>
              </a:rPr>
              <a:t> en de KNMI-weerapp.</a:t>
            </a:r>
            <a:endParaRPr lang="nl-NL" dirty="0">
              <a:ea typeface="+mn-lt"/>
              <a:cs typeface="+mn-lt"/>
            </a:endParaRPr>
          </a:p>
          <a:p>
            <a:endParaRPr lang="nl-NL"/>
          </a:p>
          <a:p>
            <a:r>
              <a:rPr lang="nl-NL" sz="1300" dirty="0">
                <a:solidFill>
                  <a:srgbClr val="1E1F20"/>
                </a:solidFill>
                <a:ea typeface="+mn-lt"/>
                <a:cs typeface="+mn-lt"/>
              </a:rPr>
              <a:t>De vraag is: waar ligt de grens tussen overheid en bedrijven? Buienradar en </a:t>
            </a:r>
            <a:r>
              <a:rPr lang="nl-NL" sz="1300" dirty="0" err="1">
                <a:solidFill>
                  <a:srgbClr val="1E1F20"/>
                </a:solidFill>
                <a:ea typeface="+mn-lt"/>
                <a:cs typeface="+mn-lt"/>
              </a:rPr>
              <a:t>WeerOnline</a:t>
            </a:r>
            <a:r>
              <a:rPr lang="nl-NL" sz="1300" dirty="0">
                <a:solidFill>
                  <a:srgbClr val="1E1F20"/>
                </a:solidFill>
                <a:ea typeface="+mn-lt"/>
                <a:cs typeface="+mn-lt"/>
              </a:rPr>
              <a:t> zijn commerciële weerapps, maar de overheid heeft ook een officiële weerapp. Moet de overheid concurreren met bedrijven?</a:t>
            </a:r>
            <a:endParaRPr lang="nl-NL">
              <a:ea typeface="+mn-lt"/>
              <a:cs typeface="+mn-lt"/>
            </a:endParaRPr>
          </a:p>
          <a:p>
            <a:endParaRPr lang="nl-NL"/>
          </a:p>
          <a:p>
            <a:r>
              <a:rPr lang="nl-NL" sz="1300" dirty="0">
                <a:solidFill>
                  <a:srgbClr val="1E1F20"/>
                </a:solidFill>
                <a:ea typeface="+mn-lt"/>
                <a:cs typeface="+mn-lt"/>
              </a:rPr>
              <a:t>Sommigen vinden dat de overheid alleen essentiële apps moet maken, terwijl anderen vinden dat de overheid een gratis, betrouwbare optie moet bieden.</a:t>
            </a:r>
            <a:endParaRPr lang="nl-NL" dirty="0"/>
          </a:p>
          <a:p>
            <a:endParaRPr lang="nl-NL"/>
          </a:p>
          <a:p>
            <a:r>
              <a:rPr lang="nl-NL" sz="1300" dirty="0">
                <a:solidFill>
                  <a:srgbClr val="1E1F20"/>
                </a:solidFill>
                <a:ea typeface="+mn-lt"/>
                <a:cs typeface="+mn-lt"/>
              </a:rPr>
              <a:t>Wat vind jij? Wanneer moet de overheid digitale diensten aanbieden en wanneer niet?</a:t>
            </a:r>
            <a:endParaRPr lang="nl-NL" dirty="0">
              <a:ea typeface="+mn-lt"/>
              <a:cs typeface="+mn-lt"/>
            </a:endParaRPr>
          </a:p>
          <a:p>
            <a:pPr marL="285750" indent="-285750">
              <a:buFont typeface="Arial,Sans-Serif"/>
              <a:buChar char="•"/>
            </a:pPr>
            <a:endParaRPr lang="nl-NL" sz="1300" dirty="0">
              <a:solidFill>
                <a:srgbClr val="3F5060"/>
              </a:solidFill>
              <a:ea typeface="+mn-lt"/>
              <a:cs typeface="+mn-lt"/>
            </a:endParaRPr>
          </a:p>
          <a:p>
            <a:pPr marL="285750" indent="-285750">
              <a:buFont typeface="Arial,Sans-Serif"/>
              <a:buChar char="•"/>
            </a:pPr>
            <a:r>
              <a:rPr lang="nl-NL" sz="1300" dirty="0">
                <a:solidFill>
                  <a:srgbClr val="1E1F20"/>
                </a:solidFill>
                <a:ea typeface="+mn-lt"/>
                <a:cs typeface="+mn-lt"/>
              </a:rPr>
              <a:t>De overheid biedt diensten die belangrijk zijn voor iedereen.</a:t>
            </a:r>
            <a:endParaRPr lang="nl-NL" sz="1300" dirty="0">
              <a:cs typeface="Poppins"/>
            </a:endParaRPr>
          </a:p>
          <a:p>
            <a:pPr marL="285750" indent="-285750">
              <a:buFont typeface="Arial,Sans-Serif"/>
              <a:buChar char="•"/>
            </a:pPr>
            <a:r>
              <a:rPr lang="nl-NL" sz="1300" dirty="0">
                <a:solidFill>
                  <a:srgbClr val="1E1F20"/>
                </a:solidFill>
                <a:ea typeface="+mn-lt"/>
                <a:cs typeface="+mn-lt"/>
              </a:rPr>
              <a:t>Apps zoals </a:t>
            </a:r>
            <a:r>
              <a:rPr lang="nl-NL" sz="1300" dirty="0" err="1">
                <a:solidFill>
                  <a:srgbClr val="1E1F20"/>
                </a:solidFill>
                <a:ea typeface="+mn-lt"/>
                <a:cs typeface="+mn-lt"/>
              </a:rPr>
              <a:t>DigiD</a:t>
            </a:r>
            <a:r>
              <a:rPr lang="nl-NL" sz="1300" dirty="0">
                <a:solidFill>
                  <a:srgbClr val="1E1F20"/>
                </a:solidFill>
                <a:ea typeface="+mn-lt"/>
                <a:cs typeface="+mn-lt"/>
              </a:rPr>
              <a:t> en belastingportals zijn noodzakelijk, maar de KNMI-app zorgt voor discussie.</a:t>
            </a:r>
            <a:endParaRPr lang="nl-NL" sz="1300" dirty="0">
              <a:cs typeface="Poppins"/>
            </a:endParaRPr>
          </a:p>
          <a:p>
            <a:pPr marL="285750" indent="-285750">
              <a:buFont typeface="Arial,Sans-Serif"/>
              <a:buChar char="•"/>
            </a:pPr>
            <a:r>
              <a:rPr lang="nl-NL" sz="1300" dirty="0">
                <a:solidFill>
                  <a:srgbClr val="1E1F20"/>
                </a:solidFill>
                <a:ea typeface="+mn-lt"/>
                <a:cs typeface="+mn-lt"/>
              </a:rPr>
              <a:t>Waar ligt de grens? Wat hoort bij de overheid en wat bij bedrijven?</a:t>
            </a:r>
            <a:endParaRPr lang="nl-NL" sz="1300" dirty="0">
              <a:solidFill>
                <a:srgbClr val="3F5060"/>
              </a:solidFill>
              <a:ea typeface="+mn-lt"/>
              <a:cs typeface="+mn-lt"/>
            </a:endParaRPr>
          </a:p>
          <a:p>
            <a:endParaRPr lang="nl-NL" sz="1300" dirty="0">
              <a:solidFill>
                <a:srgbClr val="1E1F20"/>
              </a:solidFill>
              <a:cs typeface="Poppins"/>
            </a:endParaRPr>
          </a:p>
        </p:txBody>
      </p:sp>
      <p:pic>
        <p:nvPicPr>
          <p:cNvPr id="2" name="Tijdelijke aanduiding voor afbeelding 1">
            <a:extLst>
              <a:ext uri="{FF2B5EF4-FFF2-40B4-BE49-F238E27FC236}">
                <a16:creationId xmlns:a16="http://schemas.microsoft.com/office/drawing/2014/main" id="{152EB091-FD12-6C4C-9804-C573322B0340}"/>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4198016264"/>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E9D6B-3F4B-DA22-7320-5839E35FEF07}"/>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2C7A0F7D-1BD1-E2CE-36EE-0997FAFD11D2}"/>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Privaat vs. Overheid – Waar ligt de grens?</a:t>
            </a:r>
            <a:endParaRPr lang="nl-NL" b="0" dirty="0">
              <a:solidFill>
                <a:srgbClr val="000000"/>
              </a:solidFill>
              <a:ea typeface="+mj-lt"/>
              <a:cs typeface="+mj-lt"/>
            </a:endParaRPr>
          </a:p>
        </p:txBody>
      </p:sp>
      <p:sp>
        <p:nvSpPr>
          <p:cNvPr id="9" name="Tekstvak 8">
            <a:extLst>
              <a:ext uri="{FF2B5EF4-FFF2-40B4-BE49-F238E27FC236}">
                <a16:creationId xmlns:a16="http://schemas.microsoft.com/office/drawing/2014/main" id="{9DA63A05-B92F-8244-6DA6-848DFFD49A6C}"/>
              </a:ext>
            </a:extLst>
          </p:cNvPr>
          <p:cNvSpPr txBox="1"/>
          <p:nvPr/>
        </p:nvSpPr>
        <p:spPr>
          <a:xfrm>
            <a:off x="147296" y="942974"/>
            <a:ext cx="4924758"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De overheid biedt apps zoals die </a:t>
            </a:r>
            <a:r>
              <a:rPr lang="nl-NL" sz="1300" dirty="0" err="1">
                <a:solidFill>
                  <a:srgbClr val="1E1F20"/>
                </a:solidFill>
                <a:ea typeface="+mn-lt"/>
                <a:cs typeface="+mn-lt"/>
              </a:rPr>
              <a:t>KopieID</a:t>
            </a:r>
            <a:r>
              <a:rPr lang="nl-NL" sz="1300" dirty="0">
                <a:solidFill>
                  <a:srgbClr val="1E1F20"/>
                </a:solidFill>
                <a:ea typeface="+mn-lt"/>
                <a:cs typeface="+mn-lt"/>
              </a:rPr>
              <a:t>, </a:t>
            </a:r>
            <a:r>
              <a:rPr lang="nl-NL" sz="1300" dirty="0" err="1">
                <a:solidFill>
                  <a:srgbClr val="1E1F20"/>
                </a:solidFill>
                <a:ea typeface="+mn-lt"/>
                <a:cs typeface="+mn-lt"/>
              </a:rPr>
              <a:t>DigiD</a:t>
            </a:r>
            <a:r>
              <a:rPr lang="nl-NL" sz="1300" dirty="0">
                <a:solidFill>
                  <a:srgbClr val="1E1F20"/>
                </a:solidFill>
                <a:ea typeface="+mn-lt"/>
                <a:cs typeface="+mn-lt"/>
              </a:rPr>
              <a:t> en de Reisapp. Maar mogen ze ook een taxi-app maken, of een overheidsversie van sociale media?</a:t>
            </a:r>
            <a:endParaRPr lang="nl-NL" sz="1300" dirty="0">
              <a:solidFill>
                <a:srgbClr val="3F5060"/>
              </a:solidFill>
              <a:ea typeface="+mn-lt"/>
              <a:cs typeface="+mn-lt"/>
            </a:endParaRPr>
          </a:p>
          <a:p>
            <a:pPr>
              <a:buFont typeface="Arial"/>
              <a:buChar char="•"/>
            </a:pPr>
            <a:endParaRPr lang="nl-NL"/>
          </a:p>
          <a:p>
            <a:r>
              <a:rPr lang="nl-NL" sz="1300" dirty="0">
                <a:solidFill>
                  <a:srgbClr val="1E1F20"/>
                </a:solidFill>
                <a:ea typeface="+mn-lt"/>
                <a:cs typeface="+mn-lt"/>
              </a:rPr>
              <a:t>Overheidsapps zijn vaak gratis, betrouwbaar en zonder reclame, maar ze kosten ook belastinggeld en kunnen marktverstoring veroorzaken. Moet de overheid concurreren met bedrijven?</a:t>
            </a:r>
            <a:endParaRPr lang="nl-NL" dirty="0">
              <a:ea typeface="+mn-lt"/>
              <a:cs typeface="+mn-lt"/>
            </a:endParaRPr>
          </a:p>
          <a:p>
            <a:pPr>
              <a:buFont typeface="Arial"/>
              <a:buChar char="•"/>
            </a:pPr>
            <a:endParaRPr lang="nl-NL"/>
          </a:p>
          <a:p>
            <a:r>
              <a:rPr lang="nl-NL" sz="1300" dirty="0">
                <a:solidFill>
                  <a:srgbClr val="1E1F20"/>
                </a:solidFill>
                <a:ea typeface="+mn-lt"/>
                <a:cs typeface="+mn-lt"/>
              </a:rPr>
              <a:t>Wie bepaalt welke digitale diensten de overheid mag aanbieden? Waar ligt de grens tussen noodzakelijke overheidstaken en commerciële diensten?</a:t>
            </a:r>
            <a:endParaRPr lang="en-US" dirty="0">
              <a:ea typeface="+mn-lt"/>
              <a:cs typeface="+mn-lt"/>
            </a:endParaRPr>
          </a:p>
          <a:p>
            <a:pPr marL="285750" indent="-285750">
              <a:buFont typeface="Arial,Sans-Serif"/>
              <a:buChar char="•"/>
            </a:pPr>
            <a:endParaRPr lang="nl-NL" sz="1300" dirty="0">
              <a:solidFill>
                <a:srgbClr val="1E1F20"/>
              </a:solidFill>
              <a:ea typeface="+mn-lt"/>
              <a:cs typeface="+mn-lt"/>
            </a:endParaRPr>
          </a:p>
          <a:p>
            <a:pPr marL="285750" indent="-285750">
              <a:buFont typeface="Arial,Sans-Serif"/>
              <a:buChar char="•"/>
            </a:pPr>
            <a:r>
              <a:rPr lang="nl-NL" sz="1300" b="1" dirty="0">
                <a:solidFill>
                  <a:srgbClr val="1E1F20"/>
                </a:solidFill>
                <a:ea typeface="+mn-lt"/>
                <a:cs typeface="+mn-lt"/>
              </a:rPr>
              <a:t>Voordelen van overheidsapps:</a:t>
            </a:r>
            <a:r>
              <a:rPr lang="nl-NL" sz="1300" dirty="0">
                <a:solidFill>
                  <a:srgbClr val="1E1F20"/>
                </a:solidFill>
                <a:ea typeface="+mn-lt"/>
                <a:cs typeface="+mn-lt"/>
              </a:rPr>
              <a:t> Gratis, betrouwbaar, geen reclame.</a:t>
            </a:r>
            <a:endParaRPr lang="nl-NL" sz="1300">
              <a:solidFill>
                <a:srgbClr val="3F5060"/>
              </a:solidFill>
              <a:ea typeface="+mn-lt"/>
              <a:cs typeface="+mn-lt"/>
            </a:endParaRPr>
          </a:p>
          <a:p>
            <a:pPr marL="285750" indent="-285750">
              <a:buFont typeface="Arial,Sans-Serif"/>
              <a:buChar char="•"/>
            </a:pPr>
            <a:r>
              <a:rPr lang="nl-NL" sz="1300" b="1" dirty="0">
                <a:solidFill>
                  <a:srgbClr val="1E1F20"/>
                </a:solidFill>
                <a:ea typeface="+mn-lt"/>
                <a:cs typeface="+mn-lt"/>
              </a:rPr>
              <a:t>Nadelen:</a:t>
            </a:r>
            <a:r>
              <a:rPr lang="nl-NL" sz="1300" dirty="0">
                <a:solidFill>
                  <a:srgbClr val="1E1F20"/>
                </a:solidFill>
                <a:ea typeface="+mn-lt"/>
                <a:cs typeface="+mn-lt"/>
              </a:rPr>
              <a:t> Kost belastinggeld, kan bedrijven schade doen.</a:t>
            </a:r>
            <a:endParaRPr lang="nl-NL" sz="1300">
              <a:solidFill>
                <a:srgbClr val="3F5060"/>
              </a:solidFill>
              <a:ea typeface="+mn-lt"/>
              <a:cs typeface="+mn-lt"/>
            </a:endParaRPr>
          </a:p>
          <a:p>
            <a:pPr marL="285750" indent="-285750">
              <a:buFont typeface="Arial,Sans-Serif"/>
              <a:buChar char="•"/>
            </a:pPr>
            <a:r>
              <a:rPr lang="nl-NL" sz="1300" b="1" dirty="0">
                <a:solidFill>
                  <a:srgbClr val="1E1F20"/>
                </a:solidFill>
                <a:ea typeface="+mn-lt"/>
                <a:cs typeface="+mn-lt"/>
              </a:rPr>
              <a:t>Wie bepaalt welke apps de overheid mag maken?</a:t>
            </a:r>
            <a:endParaRPr lang="nl-NL" sz="1300" dirty="0">
              <a:ea typeface="+mn-lt"/>
              <a:cs typeface="+mn-lt"/>
            </a:endParaRPr>
          </a:p>
        </p:txBody>
      </p:sp>
      <p:pic>
        <p:nvPicPr>
          <p:cNvPr id="2" name="Tijdelijke aanduiding voor afbeelding 1" descr="Afbeelding met tekst, poster, kunst, tekenfilm&#10;&#10;Door AI gegenereerde inhoud is mogelijk onjuist.">
            <a:extLst>
              <a:ext uri="{FF2B5EF4-FFF2-40B4-BE49-F238E27FC236}">
                <a16:creationId xmlns:a16="http://schemas.microsoft.com/office/drawing/2014/main" id="{89C7A31D-CD48-D3C2-2348-5B17BF3982C6}"/>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4121559542"/>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Jouw digitale overheid</a:t>
            </a:r>
            <a:endParaRPr lang="nl-NL" dirty="0"/>
          </a:p>
        </p:txBody>
      </p:sp>
      <p:sp>
        <p:nvSpPr>
          <p:cNvPr id="9" name="Tekstvak 8">
            <a:extLst>
              <a:ext uri="{FF2B5EF4-FFF2-40B4-BE49-F238E27FC236}">
                <a16:creationId xmlns:a16="http://schemas.microsoft.com/office/drawing/2014/main" id="{DD7128F3-08B7-7F55-1608-1F973E776AF7}"/>
              </a:ext>
            </a:extLst>
          </p:cNvPr>
          <p:cNvSpPr txBox="1"/>
          <p:nvPr/>
        </p:nvSpPr>
        <p:spPr>
          <a:xfrm>
            <a:off x="147296" y="942974"/>
            <a:ext cx="4924758"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Wat wil je dat de overheid digitaal aanbied? Je gaat vandaag in groepjes aan de slag met het bedenken van je eigen overheids-app.</a:t>
            </a:r>
            <a:endParaRPr lang="nl-NL">
              <a:solidFill>
                <a:srgbClr val="3F5060"/>
              </a:solidFill>
              <a:ea typeface="+mn-lt"/>
              <a:cs typeface="+mn-lt"/>
            </a:endParaRPr>
          </a:p>
          <a:p>
            <a:endParaRPr lang="nl-NL" sz="1300" dirty="0">
              <a:solidFill>
                <a:srgbClr val="1E1F20"/>
              </a:solidFill>
              <a:cs typeface="Poppins"/>
            </a:endParaRPr>
          </a:p>
          <a:p>
            <a:r>
              <a:rPr lang="nl-NL" sz="1300" dirty="0">
                <a:solidFill>
                  <a:srgbClr val="1E1F20"/>
                </a:solidFill>
                <a:cs typeface="Poppins"/>
              </a:rPr>
              <a:t>Voordat je aan de slag gaat met het bedenken waarvoor jouw app dient, doe je eerst onderzoek naar:</a:t>
            </a:r>
          </a:p>
          <a:p>
            <a:endParaRPr lang="nl-NL" sz="1300" dirty="0">
              <a:solidFill>
                <a:srgbClr val="1E1F20"/>
              </a:solidFill>
              <a:cs typeface="Poppins"/>
            </a:endParaRPr>
          </a:p>
          <a:p>
            <a:pPr marL="342900" indent="-342900">
              <a:buAutoNum type="arabicPeriod"/>
            </a:pPr>
            <a:r>
              <a:rPr lang="nl-NL" sz="1300" dirty="0">
                <a:solidFill>
                  <a:srgbClr val="1E1F20"/>
                </a:solidFill>
                <a:ea typeface="+mn-lt"/>
                <a:cs typeface="+mn-lt"/>
              </a:rPr>
              <a:t>Welke diensten de overheid regelt (dus niet alleen digitaal, maar in het algemeen).</a:t>
            </a:r>
            <a:endParaRPr lang="nl-NL" dirty="0">
              <a:cs typeface="Poppins"/>
            </a:endParaRPr>
          </a:p>
          <a:p>
            <a:pPr marL="342900" indent="-342900">
              <a:buAutoNum type="arabicPeriod"/>
            </a:pPr>
            <a:r>
              <a:rPr lang="nl-NL" sz="1300" dirty="0">
                <a:solidFill>
                  <a:srgbClr val="1E1F20"/>
                </a:solidFill>
                <a:ea typeface="+mn-lt"/>
                <a:cs typeface="+mn-lt"/>
              </a:rPr>
              <a:t>Welke soorten apps er bestaan (denk aan games, sociale media, productiviteit, overheidsapps, etc.).</a:t>
            </a:r>
            <a:endParaRPr lang="nl-NL" dirty="0">
              <a:cs typeface="Poppins"/>
            </a:endParaRPr>
          </a:p>
          <a:p>
            <a:endParaRPr lang="nl-NL" sz="1300" dirty="0">
              <a:solidFill>
                <a:srgbClr val="1E1F20"/>
              </a:solidFill>
              <a:ea typeface="+mn-lt"/>
              <a:cs typeface="+mn-lt"/>
            </a:endParaRPr>
          </a:p>
          <a:p>
            <a:r>
              <a:rPr lang="nl-NL" sz="1300" dirty="0">
                <a:solidFill>
                  <a:srgbClr val="1E1F20"/>
                </a:solidFill>
                <a:ea typeface="+mn-lt"/>
                <a:cs typeface="+mn-lt"/>
              </a:rPr>
              <a:t>Hierdoor krijgen je een breed beeld van wat er al is en waar nog kansen liggen.</a:t>
            </a:r>
            <a:endParaRPr lang="nl-NL" dirty="0">
              <a:solidFill>
                <a:srgbClr val="3F5060"/>
              </a:solidFill>
              <a:ea typeface="+mn-lt"/>
              <a:cs typeface="+mn-lt"/>
            </a:endParaRPr>
          </a:p>
          <a:p>
            <a:endParaRPr lang="nl-NL" sz="1300" b="1" u="sng" dirty="0">
              <a:solidFill>
                <a:srgbClr val="1E1F20"/>
              </a:solidFill>
              <a:cs typeface="Poppins"/>
            </a:endParaRPr>
          </a:p>
          <a:p>
            <a:r>
              <a:rPr lang="nl-NL" sz="1300" b="1" u="sng" dirty="0">
                <a:solidFill>
                  <a:srgbClr val="1E1F20"/>
                </a:solidFill>
                <a:cs typeface="Poppins"/>
              </a:rPr>
              <a:t>Verdeel de klas op in groepen van 2 tot 4 leerlingen.</a:t>
            </a:r>
          </a:p>
        </p:txBody>
      </p:sp>
      <p:pic>
        <p:nvPicPr>
          <p:cNvPr id="5" name="Tijdelijke aanduiding voor afbeelding 4" descr="Afbeelding met tekst, Landvoertuig, voertuig, wiel&#10;&#10;Door AI gegenereerde inhoud is mogelijk onjuist.">
            <a:extLst>
              <a:ext uri="{FF2B5EF4-FFF2-40B4-BE49-F238E27FC236}">
                <a16:creationId xmlns:a16="http://schemas.microsoft.com/office/drawing/2014/main" id="{6FF8B62E-6BB6-BBEA-6115-BA582889B3EA}"/>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2470076238"/>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8D0C8-2DCD-CF3F-A3B8-6947FFF081E5}"/>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19452986-A68E-927C-46E5-BCC7D0C0198A}"/>
              </a:ext>
            </a:extLst>
          </p:cNvPr>
          <p:cNvSpPr txBox="1"/>
          <p:nvPr/>
        </p:nvSpPr>
        <p:spPr>
          <a:xfrm>
            <a:off x="147296" y="942974"/>
            <a:ext cx="6389688"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nl-NL" sz="1300" b="1" u="sng" dirty="0">
                <a:solidFill>
                  <a:srgbClr val="1E1F20"/>
                </a:solidFill>
                <a:ea typeface="+mn-lt"/>
                <a:cs typeface="+mn-lt"/>
              </a:rPr>
              <a:t>Maak een </a:t>
            </a:r>
            <a:r>
              <a:rPr lang="nl-NL" sz="1300" b="1" u="sng" dirty="0" err="1">
                <a:solidFill>
                  <a:srgbClr val="1E1F20"/>
                </a:solidFill>
                <a:ea typeface="+mn-lt"/>
                <a:cs typeface="+mn-lt"/>
              </a:rPr>
              <a:t>woordweb</a:t>
            </a:r>
            <a:r>
              <a:rPr lang="nl-NL" sz="1300" b="1" u="sng" dirty="0">
                <a:solidFill>
                  <a:srgbClr val="1E1F20"/>
                </a:solidFill>
                <a:ea typeface="+mn-lt"/>
                <a:cs typeface="+mn-lt"/>
              </a:rPr>
              <a:t> of lijst*</a:t>
            </a:r>
            <a:r>
              <a:rPr lang="nl-NL" sz="1300" dirty="0">
                <a:solidFill>
                  <a:srgbClr val="1E1F20"/>
                </a:solidFill>
                <a:ea typeface="+mn-lt"/>
                <a:cs typeface="+mn-lt"/>
              </a:rPr>
              <a:t> van dingen die de overheid regelt (bijvoorbeeld wegen, politie, afval, paspoorten, post, ziekenhuizen). Probeer het zo uitgebreid en groot mogelijk te maken.</a:t>
            </a:r>
          </a:p>
          <a:p>
            <a:pPr marL="285750" indent="-285750">
              <a:buFont typeface="Calibri"/>
              <a:buChar char="-"/>
            </a:pPr>
            <a:r>
              <a:rPr lang="nl-NL" sz="1300" dirty="0">
                <a:solidFill>
                  <a:srgbClr val="1E1F20"/>
                </a:solidFill>
                <a:ea typeface="+mn-lt"/>
                <a:cs typeface="+mn-lt"/>
              </a:rPr>
              <a:t>Gebruik deze bronnen om ideeën te vinden:</a:t>
            </a:r>
            <a:endParaRPr lang="nl-NL" dirty="0">
              <a:solidFill>
                <a:srgbClr val="3F5060"/>
              </a:solidFill>
              <a:ea typeface="+mn-lt"/>
              <a:cs typeface="+mn-lt"/>
            </a:endParaRPr>
          </a:p>
          <a:p>
            <a:pPr marL="742950" lvl="1" indent="-285750">
              <a:buFont typeface="Courier New"/>
              <a:buChar char="o"/>
            </a:pPr>
            <a:r>
              <a:rPr lang="nl-NL" sz="1300" dirty="0">
                <a:solidFill>
                  <a:srgbClr val="1E1F20"/>
                </a:solidFill>
                <a:ea typeface="+mn-lt"/>
                <a:cs typeface="+mn-lt"/>
              </a:rPr>
              <a:t>De website van de overheid: </a:t>
            </a:r>
            <a:r>
              <a:rPr lang="nl-NL" sz="1300" dirty="0">
                <a:solidFill>
                  <a:srgbClr val="1E1F20"/>
                </a:solidFill>
                <a:ea typeface="+mn-lt"/>
                <a:cs typeface="+mn-lt"/>
                <a:hlinkClick r:id="rId3"/>
              </a:rPr>
              <a:t>www.rijksoverheid.nl</a:t>
            </a:r>
            <a:endParaRPr lang="nl-NL">
              <a:solidFill>
                <a:srgbClr val="3F5060"/>
              </a:solidFill>
              <a:ea typeface="+mn-lt"/>
              <a:cs typeface="+mn-lt"/>
            </a:endParaRPr>
          </a:p>
          <a:p>
            <a:pPr marL="742950" lvl="1" indent="-285750">
              <a:buFont typeface="Courier New"/>
              <a:buChar char="o"/>
            </a:pPr>
            <a:r>
              <a:rPr lang="nl-NL" sz="1300" dirty="0">
                <a:solidFill>
                  <a:srgbClr val="1E1F20"/>
                </a:solidFill>
                <a:ea typeface="+mn-lt"/>
                <a:cs typeface="+mn-lt"/>
              </a:rPr>
              <a:t>Praat met je groepje: welke dingen regelt de overheid bij jullie in de buurt?</a:t>
            </a:r>
            <a:endParaRPr lang="nl-NL" dirty="0">
              <a:cs typeface="Poppins"/>
            </a:endParaRPr>
          </a:p>
          <a:p>
            <a:endParaRPr lang="nl-NL" sz="1300" dirty="0">
              <a:solidFill>
                <a:srgbClr val="1E1F20"/>
              </a:solidFill>
              <a:ea typeface="+mn-lt"/>
              <a:cs typeface="+mn-lt"/>
            </a:endParaRPr>
          </a:p>
          <a:p>
            <a:r>
              <a:rPr lang="nl-NL" sz="1600" dirty="0">
                <a:solidFill>
                  <a:srgbClr val="1E1F20"/>
                </a:solidFill>
                <a:ea typeface="+mn-lt"/>
                <a:cs typeface="+mn-lt"/>
              </a:rPr>
              <a:t>🎤</a:t>
            </a:r>
            <a:r>
              <a:rPr lang="nl-NL" sz="1600" b="1" dirty="0">
                <a:solidFill>
                  <a:srgbClr val="1E1F20"/>
                </a:solidFill>
                <a:ea typeface="+mn-lt"/>
                <a:cs typeface="+mn-lt"/>
              </a:rPr>
              <a:t> Klassikale bespreking:</a:t>
            </a:r>
            <a:endParaRPr lang="nl-NL" sz="1400" dirty="0">
              <a:cs typeface="Poppins"/>
            </a:endParaRPr>
          </a:p>
          <a:p>
            <a:pPr marL="285750" indent="-285750">
              <a:buFont typeface="Calibri"/>
              <a:buChar char="-"/>
            </a:pPr>
            <a:r>
              <a:rPr lang="nl-NL" sz="1300" dirty="0">
                <a:solidFill>
                  <a:srgbClr val="1E1F20"/>
                </a:solidFill>
                <a:ea typeface="+mn-lt"/>
                <a:cs typeface="+mn-lt"/>
              </a:rPr>
              <a:t>Welke dingen vinden jullie het belangrijkst?</a:t>
            </a:r>
            <a:endParaRPr lang="nl-NL" dirty="0">
              <a:cs typeface="Poppins"/>
            </a:endParaRPr>
          </a:p>
          <a:p>
            <a:pPr marL="285750" indent="-285750">
              <a:buFont typeface="Calibri"/>
              <a:buChar char="-"/>
            </a:pPr>
            <a:r>
              <a:rPr lang="nl-NL" sz="1300" dirty="0">
                <a:solidFill>
                  <a:srgbClr val="1E1F20"/>
                </a:solidFill>
                <a:ea typeface="+mn-lt"/>
                <a:cs typeface="+mn-lt"/>
              </a:rPr>
              <a:t>Zouden deze dingen ook als digitale app kunnen werken?</a:t>
            </a:r>
          </a:p>
          <a:p>
            <a:pPr marL="285750" indent="-285750">
              <a:buFont typeface="Calibri"/>
              <a:buChar char="-"/>
            </a:pPr>
            <a:endParaRPr lang="nl-NL" sz="1300" dirty="0">
              <a:solidFill>
                <a:srgbClr val="1E1F20"/>
              </a:solidFill>
              <a:ea typeface="+mn-lt"/>
              <a:cs typeface="+mn-lt"/>
            </a:endParaRPr>
          </a:p>
          <a:p>
            <a:r>
              <a:rPr lang="nl-NL" sz="1300" b="1" u="sng" dirty="0">
                <a:solidFill>
                  <a:srgbClr val="1E1F20"/>
                </a:solidFill>
                <a:ea typeface="+mn-lt"/>
                <a:cs typeface="+mn-lt"/>
              </a:rPr>
              <a:t>*Hou je </a:t>
            </a:r>
            <a:r>
              <a:rPr lang="nl-NL" sz="1300" b="1" u="sng" dirty="0" err="1">
                <a:solidFill>
                  <a:srgbClr val="1E1F20"/>
                </a:solidFill>
                <a:ea typeface="+mn-lt"/>
                <a:cs typeface="+mn-lt"/>
              </a:rPr>
              <a:t>woordweb</a:t>
            </a:r>
            <a:r>
              <a:rPr lang="nl-NL" sz="1300" b="1" u="sng" dirty="0">
                <a:solidFill>
                  <a:srgbClr val="1E1F20"/>
                </a:solidFill>
                <a:ea typeface="+mn-lt"/>
                <a:cs typeface="+mn-lt"/>
              </a:rPr>
              <a:t> of lijst bij de hand, deze heb je bij stap 3 nodig!</a:t>
            </a:r>
            <a:endParaRPr lang="nl-NL" sz="1300" dirty="0">
              <a:solidFill>
                <a:srgbClr val="1E1F20"/>
              </a:solidFill>
              <a:ea typeface="+mn-lt"/>
              <a:cs typeface="+mn-lt"/>
            </a:endParaRPr>
          </a:p>
        </p:txBody>
      </p:sp>
      <p:sp>
        <p:nvSpPr>
          <p:cNvPr id="12" name="Tijdelijke aanduiding voor tekst 1">
            <a:extLst>
              <a:ext uri="{FF2B5EF4-FFF2-40B4-BE49-F238E27FC236}">
                <a16:creationId xmlns:a16="http://schemas.microsoft.com/office/drawing/2014/main" id="{A6C454D4-00E6-24C3-A18C-1565BC6DB65A}"/>
              </a:ext>
            </a:extLst>
          </p:cNvPr>
          <p:cNvSpPr txBox="1">
            <a:spLocks/>
          </p:cNvSpPr>
          <p:nvPr/>
        </p:nvSpPr>
        <p:spPr>
          <a:xfrm>
            <a:off x="146826" y="169843"/>
            <a:ext cx="10143694"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Stap 1: Wat doet de overheid?</a:t>
            </a:r>
            <a:endParaRPr lang="nl-NL" dirty="0"/>
          </a:p>
        </p:txBody>
      </p:sp>
      <p:pic>
        <p:nvPicPr>
          <p:cNvPr id="6" name="Afbeelding 5" descr="Afbeelding met tekst, schermopname, kleding, persoon&#10;&#10;Door AI gegenereerde inhoud is mogelijk onjuist.">
            <a:extLst>
              <a:ext uri="{FF2B5EF4-FFF2-40B4-BE49-F238E27FC236}">
                <a16:creationId xmlns:a16="http://schemas.microsoft.com/office/drawing/2014/main" id="{CBAE7C7E-CC43-FE13-45AD-A5664706DDB6}"/>
              </a:ext>
            </a:extLst>
          </p:cNvPr>
          <p:cNvPicPr>
            <a:picLocks noChangeAspect="1"/>
          </p:cNvPicPr>
          <p:nvPr/>
        </p:nvPicPr>
        <p:blipFill>
          <a:blip r:embed="rId4"/>
          <a:stretch>
            <a:fillRect/>
          </a:stretch>
        </p:blipFill>
        <p:spPr>
          <a:xfrm>
            <a:off x="7204796" y="940210"/>
            <a:ext cx="4147985" cy="4141840"/>
          </a:xfrm>
          <a:prstGeom prst="rect">
            <a:avLst/>
          </a:prstGeom>
        </p:spPr>
      </p:pic>
    </p:spTree>
    <p:extLst>
      <p:ext uri="{BB962C8B-B14F-4D97-AF65-F5344CB8AC3E}">
        <p14:creationId xmlns:p14="http://schemas.microsoft.com/office/powerpoint/2010/main" val="3334063899"/>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417F5-29C3-C879-2E2E-06B8C46F083E}"/>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0367D850-0CAF-AB67-805E-629A8BD17C43}"/>
              </a:ext>
            </a:extLst>
          </p:cNvPr>
          <p:cNvSpPr txBox="1"/>
          <p:nvPr/>
        </p:nvSpPr>
        <p:spPr>
          <a:xfrm>
            <a:off x="147296" y="942974"/>
            <a:ext cx="6389688" cy="3339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nl-NL" sz="1300" dirty="0">
                <a:solidFill>
                  <a:srgbClr val="1E1F20"/>
                </a:solidFill>
                <a:ea typeface="+mn-lt"/>
                <a:cs typeface="+mn-lt"/>
              </a:rPr>
              <a:t>Bekijk in de app store van een tablet of laptop welke type apps er veel gebruikt worden. Tip: neem eens een kijkje naar de verschillende categorieën.</a:t>
            </a:r>
            <a:endParaRPr lang="nl-NL" dirty="0">
              <a:cs typeface="Poppins"/>
            </a:endParaRPr>
          </a:p>
          <a:p>
            <a:pPr marL="285750" indent="-285750">
              <a:buFont typeface="Calibri"/>
              <a:buChar char="-"/>
            </a:pPr>
            <a:r>
              <a:rPr lang="nl-NL" sz="1300" b="1" u="sng" dirty="0">
                <a:solidFill>
                  <a:srgbClr val="1E1F20"/>
                </a:solidFill>
                <a:ea typeface="+mn-lt"/>
                <a:cs typeface="+mn-lt"/>
              </a:rPr>
              <a:t>Maak een lijst van verschillende soorten apps</a:t>
            </a:r>
            <a:r>
              <a:rPr lang="nl-NL" sz="1300" dirty="0">
                <a:solidFill>
                  <a:srgbClr val="1E1F20"/>
                </a:solidFill>
                <a:ea typeface="+mn-lt"/>
                <a:cs typeface="+mn-lt"/>
              </a:rPr>
              <a:t>, bijvoorbeeld:</a:t>
            </a:r>
            <a:endParaRPr lang="nl-NL" dirty="0">
              <a:cs typeface="Poppins"/>
            </a:endParaRPr>
          </a:p>
          <a:p>
            <a:pPr lvl="1"/>
            <a:r>
              <a:rPr lang="nl-NL" sz="1300" dirty="0">
                <a:solidFill>
                  <a:srgbClr val="1E1F20"/>
                </a:solidFill>
                <a:ea typeface="+mn-lt"/>
                <a:cs typeface="+mn-lt"/>
              </a:rPr>
              <a:t>🎮 Games (bijv. </a:t>
            </a:r>
            <a:r>
              <a:rPr lang="nl-NL" sz="1300" dirty="0" err="1">
                <a:solidFill>
                  <a:srgbClr val="1E1F20"/>
                </a:solidFill>
                <a:ea typeface="+mn-lt"/>
                <a:cs typeface="+mn-lt"/>
              </a:rPr>
              <a:t>Minecraft</a:t>
            </a:r>
            <a:r>
              <a:rPr lang="nl-NL" sz="1300" dirty="0">
                <a:solidFill>
                  <a:srgbClr val="1E1F20"/>
                </a:solidFill>
                <a:ea typeface="+mn-lt"/>
                <a:cs typeface="+mn-lt"/>
              </a:rPr>
              <a:t>, </a:t>
            </a:r>
            <a:r>
              <a:rPr lang="nl-NL" sz="1300" dirty="0" err="1">
                <a:solidFill>
                  <a:srgbClr val="1E1F20"/>
                </a:solidFill>
                <a:ea typeface="+mn-lt"/>
                <a:cs typeface="+mn-lt"/>
              </a:rPr>
              <a:t>Roblox</a:t>
            </a:r>
            <a:r>
              <a:rPr lang="nl-NL" sz="1300" dirty="0">
                <a:solidFill>
                  <a:srgbClr val="1E1F20"/>
                </a:solidFill>
                <a:ea typeface="+mn-lt"/>
                <a:cs typeface="+mn-lt"/>
              </a:rPr>
              <a:t>)</a:t>
            </a:r>
            <a:endParaRPr lang="nl-NL" dirty="0">
              <a:cs typeface="Poppins"/>
            </a:endParaRPr>
          </a:p>
          <a:p>
            <a:pPr lvl="1"/>
            <a:r>
              <a:rPr lang="nl-NL" sz="1300" dirty="0">
                <a:solidFill>
                  <a:srgbClr val="1E1F20"/>
                </a:solidFill>
                <a:ea typeface="+mn-lt"/>
                <a:cs typeface="+mn-lt"/>
              </a:rPr>
              <a:t>📲 </a:t>
            </a:r>
            <a:r>
              <a:rPr lang="nl-NL" sz="1300" dirty="0" err="1">
                <a:solidFill>
                  <a:srgbClr val="1E1F20"/>
                </a:solidFill>
                <a:ea typeface="+mn-lt"/>
                <a:cs typeface="+mn-lt"/>
              </a:rPr>
              <a:t>Social</a:t>
            </a:r>
            <a:r>
              <a:rPr lang="nl-NL" sz="1300" dirty="0">
                <a:solidFill>
                  <a:srgbClr val="1E1F20"/>
                </a:solidFill>
                <a:ea typeface="+mn-lt"/>
                <a:cs typeface="+mn-lt"/>
              </a:rPr>
              <a:t> media (bijv. </a:t>
            </a:r>
            <a:r>
              <a:rPr lang="nl-NL" sz="1300" dirty="0" err="1">
                <a:solidFill>
                  <a:srgbClr val="1E1F20"/>
                </a:solidFill>
                <a:ea typeface="+mn-lt"/>
                <a:cs typeface="+mn-lt"/>
              </a:rPr>
              <a:t>TikTok</a:t>
            </a:r>
            <a:r>
              <a:rPr lang="nl-NL" sz="1300" dirty="0">
                <a:solidFill>
                  <a:srgbClr val="1E1F20"/>
                </a:solidFill>
                <a:ea typeface="+mn-lt"/>
                <a:cs typeface="+mn-lt"/>
              </a:rPr>
              <a:t>, WhatsApp)</a:t>
            </a:r>
            <a:endParaRPr lang="nl-NL" dirty="0">
              <a:cs typeface="Poppins"/>
            </a:endParaRPr>
          </a:p>
          <a:p>
            <a:pPr lvl="1"/>
            <a:r>
              <a:rPr lang="nl-NL" sz="1300" dirty="0">
                <a:solidFill>
                  <a:srgbClr val="1E1F20"/>
                </a:solidFill>
                <a:ea typeface="+mn-lt"/>
                <a:cs typeface="+mn-lt"/>
              </a:rPr>
              <a:t>🎓 Educatie (bijv. </a:t>
            </a:r>
            <a:r>
              <a:rPr lang="nl-NL" sz="1300" dirty="0" err="1">
                <a:solidFill>
                  <a:srgbClr val="1E1F20"/>
                </a:solidFill>
                <a:ea typeface="+mn-lt"/>
                <a:cs typeface="+mn-lt"/>
              </a:rPr>
              <a:t>Squla</a:t>
            </a:r>
            <a:r>
              <a:rPr lang="nl-NL" sz="1300" dirty="0">
                <a:solidFill>
                  <a:srgbClr val="1E1F20"/>
                </a:solidFill>
                <a:ea typeface="+mn-lt"/>
                <a:cs typeface="+mn-lt"/>
              </a:rPr>
              <a:t>, </a:t>
            </a:r>
            <a:r>
              <a:rPr lang="nl-NL" sz="1300" dirty="0" err="1">
                <a:solidFill>
                  <a:srgbClr val="1E1F20"/>
                </a:solidFill>
                <a:ea typeface="+mn-lt"/>
                <a:cs typeface="+mn-lt"/>
              </a:rPr>
              <a:t>Duolingo</a:t>
            </a:r>
            <a:r>
              <a:rPr lang="nl-NL" sz="1300" dirty="0">
                <a:solidFill>
                  <a:srgbClr val="1E1F20"/>
                </a:solidFill>
                <a:ea typeface="+mn-lt"/>
                <a:cs typeface="+mn-lt"/>
              </a:rPr>
              <a:t>)</a:t>
            </a:r>
            <a:endParaRPr lang="nl-NL" dirty="0">
              <a:cs typeface="Poppins"/>
            </a:endParaRPr>
          </a:p>
          <a:p>
            <a:pPr lvl="1"/>
            <a:r>
              <a:rPr lang="nl-NL" sz="1300" dirty="0">
                <a:solidFill>
                  <a:srgbClr val="1E1F20"/>
                </a:solidFill>
                <a:ea typeface="+mn-lt"/>
                <a:cs typeface="+mn-lt"/>
              </a:rPr>
              <a:t>🏆 Sport en gezondheid (bijv. </a:t>
            </a:r>
            <a:r>
              <a:rPr lang="nl-NL" sz="1300" dirty="0" err="1">
                <a:solidFill>
                  <a:srgbClr val="1E1F20"/>
                </a:solidFill>
                <a:ea typeface="+mn-lt"/>
                <a:cs typeface="+mn-lt"/>
              </a:rPr>
              <a:t>Strava</a:t>
            </a:r>
            <a:r>
              <a:rPr lang="nl-NL" sz="1300" dirty="0">
                <a:solidFill>
                  <a:srgbClr val="1E1F20"/>
                </a:solidFill>
                <a:ea typeface="+mn-lt"/>
                <a:cs typeface="+mn-lt"/>
              </a:rPr>
              <a:t>, Samsung Health)</a:t>
            </a:r>
            <a:endParaRPr lang="nl-NL" dirty="0">
              <a:cs typeface="Poppins"/>
            </a:endParaRPr>
          </a:p>
          <a:p>
            <a:pPr lvl="1"/>
            <a:r>
              <a:rPr lang="nl-NL" sz="1300" dirty="0">
                <a:solidFill>
                  <a:srgbClr val="1E1F20"/>
                </a:solidFill>
                <a:ea typeface="+mn-lt"/>
                <a:cs typeface="+mn-lt"/>
              </a:rPr>
              <a:t>🚗 Navigatie (bijv. Google </a:t>
            </a:r>
            <a:r>
              <a:rPr lang="nl-NL" sz="1300" dirty="0" err="1">
                <a:solidFill>
                  <a:srgbClr val="1E1F20"/>
                </a:solidFill>
                <a:ea typeface="+mn-lt"/>
                <a:cs typeface="+mn-lt"/>
              </a:rPr>
              <a:t>Maps</a:t>
            </a:r>
            <a:r>
              <a:rPr lang="nl-NL" sz="1300" dirty="0">
                <a:solidFill>
                  <a:srgbClr val="1E1F20"/>
                </a:solidFill>
                <a:ea typeface="+mn-lt"/>
                <a:cs typeface="+mn-lt"/>
              </a:rPr>
              <a:t>)</a:t>
            </a:r>
            <a:endParaRPr lang="nl-NL" dirty="0">
              <a:cs typeface="Poppins"/>
            </a:endParaRPr>
          </a:p>
          <a:p>
            <a:pPr lvl="1"/>
            <a:r>
              <a:rPr lang="nl-NL" sz="1300" dirty="0">
                <a:solidFill>
                  <a:srgbClr val="1E1F20"/>
                </a:solidFill>
                <a:ea typeface="+mn-lt"/>
                <a:cs typeface="+mn-lt"/>
              </a:rPr>
              <a:t>💰 Financieel (bijv. Tikkie, ING Bankieren)</a:t>
            </a:r>
            <a:endParaRPr lang="nl-NL" dirty="0">
              <a:cs typeface="Poppins"/>
            </a:endParaRPr>
          </a:p>
          <a:p>
            <a:pPr lvl="1"/>
            <a:endParaRPr lang="nl-NL" sz="1300" dirty="0">
              <a:solidFill>
                <a:srgbClr val="1E1F20"/>
              </a:solidFill>
              <a:ea typeface="+mn-lt"/>
              <a:cs typeface="+mn-lt"/>
            </a:endParaRPr>
          </a:p>
          <a:p>
            <a:r>
              <a:rPr lang="nl-NL" sz="1600" dirty="0">
                <a:solidFill>
                  <a:srgbClr val="1E1F20"/>
                </a:solidFill>
                <a:ea typeface="+mn-lt"/>
                <a:cs typeface="+mn-lt"/>
              </a:rPr>
              <a:t>🎤</a:t>
            </a:r>
            <a:r>
              <a:rPr lang="nl-NL" sz="1600" b="1" dirty="0">
                <a:solidFill>
                  <a:srgbClr val="1E1F20"/>
                </a:solidFill>
                <a:ea typeface="+mn-lt"/>
                <a:cs typeface="+mn-lt"/>
              </a:rPr>
              <a:t> Klassikale bespreking:</a:t>
            </a:r>
            <a:endParaRPr lang="nl-NL" dirty="0">
              <a:ea typeface="+mn-lt"/>
              <a:cs typeface="+mn-lt"/>
            </a:endParaRPr>
          </a:p>
          <a:p>
            <a:r>
              <a:rPr lang="nl-NL" sz="1300" dirty="0">
                <a:solidFill>
                  <a:srgbClr val="1E1F20"/>
                </a:solidFill>
                <a:ea typeface="+mn-lt"/>
                <a:cs typeface="+mn-lt"/>
              </a:rPr>
              <a:t>Welke soorten apps missen we nog?</a:t>
            </a:r>
            <a:endParaRPr lang="nl-NL" dirty="0">
              <a:cs typeface="Poppins"/>
            </a:endParaRPr>
          </a:p>
          <a:p>
            <a:r>
              <a:rPr lang="nl-NL" sz="1300" dirty="0">
                <a:solidFill>
                  <a:srgbClr val="1E1F20"/>
                </a:solidFill>
                <a:ea typeface="+mn-lt"/>
                <a:cs typeface="+mn-lt"/>
              </a:rPr>
              <a:t>Welke soorten apps heeft de overheid al?</a:t>
            </a:r>
            <a:endParaRPr lang="nl-NL" b="1" dirty="0">
              <a:solidFill>
                <a:srgbClr val="3F5060"/>
              </a:solidFill>
              <a:ea typeface="+mn-lt"/>
              <a:cs typeface="+mn-lt"/>
            </a:endParaRPr>
          </a:p>
          <a:p>
            <a:endParaRPr lang="nl-NL" sz="1300" dirty="0">
              <a:solidFill>
                <a:srgbClr val="1E1F20"/>
              </a:solidFill>
              <a:cs typeface="Poppins"/>
            </a:endParaRPr>
          </a:p>
          <a:p>
            <a:r>
              <a:rPr lang="nl-NL" sz="1300" b="1" u="sng" dirty="0">
                <a:solidFill>
                  <a:srgbClr val="1E1F20"/>
                </a:solidFill>
                <a:cs typeface="Poppins"/>
              </a:rPr>
              <a:t>*Hou je lijst bij de hand, deze heb je bij stap 3 nodig!</a:t>
            </a:r>
            <a:endParaRPr lang="nl-NL" dirty="0"/>
          </a:p>
        </p:txBody>
      </p:sp>
      <p:sp>
        <p:nvSpPr>
          <p:cNvPr id="12" name="Tijdelijke aanduiding voor tekst 1">
            <a:extLst>
              <a:ext uri="{FF2B5EF4-FFF2-40B4-BE49-F238E27FC236}">
                <a16:creationId xmlns:a16="http://schemas.microsoft.com/office/drawing/2014/main" id="{382506FE-21FA-9ACD-1AEE-505D2BEA6483}"/>
              </a:ext>
            </a:extLst>
          </p:cNvPr>
          <p:cNvSpPr txBox="1">
            <a:spLocks/>
          </p:cNvSpPr>
          <p:nvPr/>
        </p:nvSpPr>
        <p:spPr>
          <a:xfrm>
            <a:off x="146826" y="169843"/>
            <a:ext cx="8950484"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Stap 2: Wat voor soorten apps zijn er?</a:t>
            </a:r>
            <a:endParaRPr lang="nl-NL" dirty="0"/>
          </a:p>
        </p:txBody>
      </p:sp>
      <p:pic>
        <p:nvPicPr>
          <p:cNvPr id="6" name="Afbeelding 5" descr="Afbeelding met tekst, bus, voertuig, Landvoertuig&#10;&#10;Door AI gegenereerde inhoud is mogelijk onjuist.">
            <a:extLst>
              <a:ext uri="{FF2B5EF4-FFF2-40B4-BE49-F238E27FC236}">
                <a16:creationId xmlns:a16="http://schemas.microsoft.com/office/drawing/2014/main" id="{8F932B2B-D542-15D7-8317-D2EBF51DC36C}"/>
              </a:ext>
            </a:extLst>
          </p:cNvPr>
          <p:cNvPicPr>
            <a:picLocks noChangeAspect="1"/>
          </p:cNvPicPr>
          <p:nvPr/>
        </p:nvPicPr>
        <p:blipFill>
          <a:blip r:embed="rId3"/>
          <a:stretch>
            <a:fillRect/>
          </a:stretch>
        </p:blipFill>
        <p:spPr>
          <a:xfrm>
            <a:off x="7214418" y="940209"/>
            <a:ext cx="4135694" cy="4135694"/>
          </a:xfrm>
          <a:prstGeom prst="rect">
            <a:avLst/>
          </a:prstGeom>
        </p:spPr>
      </p:pic>
    </p:spTree>
    <p:extLst>
      <p:ext uri="{BB962C8B-B14F-4D97-AF65-F5344CB8AC3E}">
        <p14:creationId xmlns:p14="http://schemas.microsoft.com/office/powerpoint/2010/main" val="3182261494"/>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2.xml><?xml version="1.0" encoding="utf-8"?>
<ds:datastoreItem xmlns:ds="http://schemas.openxmlformats.org/officeDocument/2006/customXml" ds:itemID="{B732330B-E44B-4E1E-B382-F72A7AD021C8}">
  <ds:schemaRefs>
    <ds:schemaRef ds:uri="http://schemas.microsoft.com/office/2006/metadata/properties"/>
    <ds:schemaRef ds:uri="http://schemas.microsoft.com/office/infopath/2007/PartnerControls"/>
    <ds:schemaRef ds:uri="http://www.w3.org/2000/xmlns/"/>
  </ds:schemaRefs>
</ds:datastoreItem>
</file>

<file path=customXml/itemProps3.xml><?xml version="1.0" encoding="utf-8"?>
<ds:datastoreItem xmlns:ds="http://schemas.openxmlformats.org/officeDocument/2006/customXml" ds:itemID="{E66179BF-8340-46C4-8488-7D7DEB84B228}">
  <ds:schemaRefs>
    <ds:schemaRef ds:uri="fbfab6ac-ae00-4ce7-a5ca-dcaf2687e7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Kantoorthema</Template>
  <TotalTime>0</TotalTime>
  <Words>1970</Words>
  <Application>Microsoft Office PowerPoint</Application>
  <PresentationFormat>Widescreen</PresentationFormat>
  <Paragraphs>193</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Calibri</vt:lpstr>
      <vt:lpstr>Courier New,monospace</vt:lpstr>
      <vt:lpstr>Courier New</vt:lpstr>
      <vt:lpstr>Arial</vt:lpstr>
      <vt:lpstr>Arial,Sans-Serif</vt:lpstr>
      <vt:lpstr>Poppins</vt:lpstr>
      <vt:lpstr>Calibri,Sans-Serif</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Huy Minh Le | KidsKonnect</cp:lastModifiedBy>
  <cp:revision>1139</cp:revision>
  <dcterms:created xsi:type="dcterms:W3CDTF">2022-01-30T11:55:21Z</dcterms:created>
  <dcterms:modified xsi:type="dcterms:W3CDTF">2025-03-04T09:03:37Z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y fmtid="{D5CDD505-2E9C-101B-9397-08002B2CF9AE}" pid="3" name="MSIP_Label_26857517-a601-4e6c-bfb3-251e05123f50_Enabled">
    <vt:lpwstr>true</vt:lpwstr>
  </property>
  <property fmtid="{D5CDD505-2E9C-101B-9397-08002B2CF9AE}" pid="4" name="MSIP_Label_26857517-a601-4e6c-bfb3-251e05123f50_SetDate">
    <vt:lpwstr>2025-03-04T09:00:03Z</vt:lpwstr>
  </property>
  <property fmtid="{D5CDD505-2E9C-101B-9397-08002B2CF9AE}" pid="5" name="MSIP_Label_26857517-a601-4e6c-bfb3-251e05123f50_Method">
    <vt:lpwstr>Standard</vt:lpwstr>
  </property>
  <property fmtid="{D5CDD505-2E9C-101B-9397-08002B2CF9AE}" pid="6" name="MSIP_Label_26857517-a601-4e6c-bfb3-251e05123f50_Name">
    <vt:lpwstr>Beschermd</vt:lpwstr>
  </property>
  <property fmtid="{D5CDD505-2E9C-101B-9397-08002B2CF9AE}" pid="7" name="MSIP_Label_26857517-a601-4e6c-bfb3-251e05123f50_SiteId">
    <vt:lpwstr>7b775fdb-ccca-4138-8f0f-4acc5785f9f2</vt:lpwstr>
  </property>
  <property fmtid="{D5CDD505-2E9C-101B-9397-08002B2CF9AE}" pid="8" name="MSIP_Label_26857517-a601-4e6c-bfb3-251e05123f50_ActionId">
    <vt:lpwstr>ed9507e1-ea88-4667-95e0-38a8a9698113</vt:lpwstr>
  </property>
  <property fmtid="{D5CDD505-2E9C-101B-9397-08002B2CF9AE}" pid="9" name="MSIP_Label_26857517-a601-4e6c-bfb3-251e05123f50_ContentBits">
    <vt:lpwstr>0</vt:lpwstr>
  </property>
  <property fmtid="{D5CDD505-2E9C-101B-9397-08002B2CF9AE}" pid="10" name="MSIP_Label_26857517-a601-4e6c-bfb3-251e05123f50_Tag">
    <vt:lpwstr>10, 3, 0, 1</vt:lpwstr>
  </property>
</Properties>
</file>