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1_53645CD6.xml" ContentType="application/vnd.ms-powerpoint.comments+xml"/>
  <Override PartName="/ppt/comments/modernComment_1BF_A8B08DE3.xml" ContentType="application/vnd.ms-powerpoint.comments+xml"/>
  <Override PartName="/ppt/comments/modernComment_1C2_270AD678.xml" ContentType="application/vnd.ms-powerpoint.comments+xml"/>
  <Override PartName="/ppt/comments/modernComment_1CE_DCB24612.xml" ContentType="application/vnd.ms-powerpoint.comments+xml"/>
  <Override PartName="/ppt/comments/modernComment_1CD_AB2B20C3.xml" ContentType="application/vnd.ms-powerpoint.comments+xml"/>
  <Override PartName="/ppt/comments/modernComment_1CC_F7DB9330.xml" ContentType="application/vnd.ms-powerpoint.comments+xml"/>
  <Override PartName="/ppt/comments/modernComment_1CB_9452DAE8.xml" ContentType="application/vnd.ms-powerpoint.comments+xml"/>
  <Override PartName="/ppt/comments/modernComment_1C7_598218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49" r:id="rId8"/>
    <p:sldId id="447" r:id="rId9"/>
    <p:sldId id="450" r:id="rId10"/>
    <p:sldId id="462" r:id="rId11"/>
    <p:sldId id="461" r:id="rId12"/>
    <p:sldId id="460" r:id="rId13"/>
    <p:sldId id="459"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14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Hoe beïnvloedt anonimiteit op het internet de manier waarop mensen zich gedragen? En wie is er verantwoordelijk voor wat er online wordt gezegd?
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 Leerlingen ontdekken hoe mensen online anders kunnen reageren dan in het echt.
- Ze leren dat woorden online echte impact kunnen hebben op anderen.
- Ze denken na over hoe ze zelf respectvol online kunnen blijven.
Groep 7-8 PO:
- Leerlingen analyseren hoe anonimiteit invloed heeft op gedrag op het internet.
- Ze ontdekken hoe online scheldpartijen en ‘grappen’ kunnen leiden tot cyberpesten.
- Ze leren nadenken over hun eigen online gedrag en hoe ze verantwoordelijkheid kunnen nemen.
Klas 1-2 VO:
- Leerlingen onderzoeken hoe online anonimiteit invloed heeft op online haat en cancel culture.
- Ze bespreken de ethische vraag of mensen altijd verantwoordelijk moeten worden gehouden voor wat ze online zeggen.
- Ze ontwikkelen een kritische houding tegenover digitale identiteiten en de gevolgen van online acties.</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Online anonimiteit kan ervoor zorgen dat mensen zich anders gedragen dan in het echte leven. Dit komt doordat:
- Er geen directe gevolgen zijn: Mensen voelen zich minder verantwoordelijk omdat ze denken dat hun woorden geen echte impact hebben.
- Sociale remmingen verminderen: Zonder oogcontact en lichaamstaal zijn mensen eerder geneigd om grof of direct te zijn.
- Groepsdruk en trends een rol spelen: Wanneer anderen grof zijn, kan het ‘normaal’ lijken om mee te doen.
De Beef Live trend op TikTok laat zien hoe jongeren in een veilige omgeving expres beledigingen en bedreigingen uiten, zogenaamd ‘voor de grap’. Dit soort trends laat zien hoe digitale anonimiteit kan leiden tot:
- Online haat en cyberpesten: Wat begint als een grap, kan echt kwetsend zijn voor anderen.
- Grenzen die vervagen: Sommige deelnemers nemen het ‘spel’ te serieus en beledigen mensen buiten de groep.
- Cancel culture: Wat als een uitspraak uit een oude Beef Live sessie jaren later wordt teruggevonden? Moet iemand daar dan verantwoordelijk voor worden gehouden?
Belangrijke discussiepunten voor de docent:
Is online anonimiteit een goed of slecht iets?
Moeten mensen altijd verantwoordelijk worden gehouden voor wat ze online zeggen?
Hoe kunnen jongeren leren om digitaal respectvol te blijven?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BF_A8B08DE3.xml><?xml version="1.0" encoding="utf-8"?>
<p188:cmLst xmlns:a="http://schemas.openxmlformats.org/drawingml/2006/main" xmlns:r="http://schemas.openxmlformats.org/officeDocument/2006/relationships" xmlns:p188="http://schemas.microsoft.com/office/powerpoint/2018/8/main">
  <p188:cm id="{347877A3-F5EE-49F0-86CA-78D9D96BA38C}" authorId="{4DBF06C3-06A7-47B8-D723-6C8A6BED412D}" created="2025-02-02T21:06:11.268">
    <pc:sldMkLst xmlns:pc="http://schemas.microsoft.com/office/powerpoint/2013/main/command">
      <pc:docMk/>
      <pc:sldMk cId="2830142947" sldId="447"/>
    </pc:sldMkLst>
    <p188:txBody>
      <a:bodyPr/>
      <a:lstStyle/>
      <a:p>
        <a:r>
          <a:rPr lang="nl-NL"/>
          <a:t>Theorie 2 (PO 5-8)</a:t>
        </a:r>
      </a:p>
    </p188:txBody>
  </p188:cm>
</p188:cmLst>
</file>

<file path=ppt/comments/modernComment_1C1_53645CD6.xml><?xml version="1.0" encoding="utf-8"?>
<p188:cmLst xmlns:a="http://schemas.openxmlformats.org/drawingml/2006/main" xmlns:r="http://schemas.openxmlformats.org/officeDocument/2006/relationships" xmlns:p188="http://schemas.microsoft.com/office/powerpoint/2018/8/main">
  <p188:cm id="{974EF277-C1FF-4582-AAE6-52229A2F5660}" authorId="{4DBF06C3-06A7-47B8-D723-6C8A6BED412D}" created="2025-02-02T21:06:03.971">
    <pc:sldMkLst xmlns:pc="http://schemas.microsoft.com/office/powerpoint/2013/main/command">
      <pc:docMk/>
      <pc:sldMk cId="1399086294" sldId="449"/>
    </pc:sldMkLst>
    <p188:txBody>
      <a:bodyPr/>
      <a:lstStyle/>
      <a:p>
        <a:r>
          <a:rPr lang="nl-NL"/>
          <a:t>Theorie 1 (PO 5-8)</a:t>
        </a:r>
      </a:p>
    </p188:txBody>
  </p188:cm>
</p188:cmLst>
</file>

<file path=ppt/comments/modernComment_1C2_270AD678.xml><?xml version="1.0" encoding="utf-8"?>
<p188:cmLst xmlns:a="http://schemas.openxmlformats.org/drawingml/2006/main" xmlns:r="http://schemas.openxmlformats.org/officeDocument/2006/relationships" xmlns:p188="http://schemas.microsoft.com/office/powerpoint/2018/8/main">
  <p188:cm id="{4315E697-FED3-4BB7-97BC-76C3B372DFF7}" authorId="{4DBF06C3-06A7-47B8-D723-6C8A6BED412D}" created="2025-02-02T21:07:34.162">
    <pc:sldMkLst xmlns:pc="http://schemas.microsoft.com/office/powerpoint/2013/main/command">
      <pc:docMk/>
      <pc:sldMk cId="655021688" sldId="450"/>
    </pc:sldMkLst>
    <p188:txBody>
      <a:bodyPr/>
      <a:lstStyle/>
      <a:p>
        <a:r>
          <a:rPr lang="nl-NL"/>
          <a:t>Verwerkingsopdracht PO 7-8. (15-20 minuten)</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ontdekken dat anonimiteit niet alleen negatief hoeft te zijn.
- Ze leren voorbeelden bedenken van onzichtbare goede daden in het dagelijks leven.
- Ze denken na over waarom mensen iets goeds doen zonder erkenning te willen.</a:t>
        </a:r>
      </a:p>
    </p188:txBody>
  </p188:cm>
</p188:cmLst>
</file>

<file path=ppt/comments/modernComment_1CB_9452DAE8.xml><?xml version="1.0" encoding="utf-8"?>
<p188:cmLst xmlns:a="http://schemas.openxmlformats.org/drawingml/2006/main" xmlns:r="http://schemas.openxmlformats.org/officeDocument/2006/relationships" xmlns:p188="http://schemas.microsoft.com/office/powerpoint/2018/8/main">
  <p188:cm id="{2F2CE75B-093B-4082-8116-B7CD9FD4BB0F}" authorId="{4DBF06C3-06A7-47B8-D723-6C8A6BED412D}" created="2025-02-16T22:48:09.402">
    <pc:sldMkLst xmlns:pc="http://schemas.microsoft.com/office/powerpoint/2013/main/command">
      <pc:docMk/>
      <pc:sldMk cId="2488457960" sldId="459"/>
    </pc:sldMkLst>
    <p188:txBody>
      <a:bodyPr/>
      <a:lstStyle/>
      <a:p>
        <a:r>
          <a:rPr lang="nl-NL"/>
          <a:t>Klassikale reflectie PO 7-8 (10 minuten)</a:t>
        </a:r>
      </a:p>
    </p188:txBody>
  </p188:cm>
</p188:cmLst>
</file>

<file path=ppt/comments/modernComment_1CC_F7DB9330.xml><?xml version="1.0" encoding="utf-8"?>
<p188:cmLst xmlns:a="http://schemas.openxmlformats.org/drawingml/2006/main" xmlns:r="http://schemas.openxmlformats.org/officeDocument/2006/relationships" xmlns:p188="http://schemas.microsoft.com/office/powerpoint/2018/8/main">
  <p188:cm id="{A3BC0DF1-AEF2-42D9-B130-EA412AEBE042}" authorId="{4DBF06C3-06A7-47B8-D723-6C8A6BED412D}" created="2025-02-16T22:47:47.698">
    <pc:sldMkLst xmlns:pc="http://schemas.microsoft.com/office/powerpoint/2013/main/command">
      <pc:docMk/>
      <pc:sldMk cId="4158362416" sldId="460"/>
    </pc:sldMkLst>
    <p188:txBody>
      <a:bodyPr/>
      <a:lstStyle/>
      <a:p>
        <a:r>
          <a:rPr lang="nl-NL"/>
          <a:t>Verwerkingsopdracht PO 7-8 (3)</a:t>
        </a:r>
      </a:p>
    </p188:txBody>
  </p188:cm>
</p188:cmLst>
</file>

<file path=ppt/comments/modernComment_1CD_AB2B20C3.xml><?xml version="1.0" encoding="utf-8"?>
<p188:cmLst xmlns:a="http://schemas.openxmlformats.org/drawingml/2006/main" xmlns:r="http://schemas.openxmlformats.org/officeDocument/2006/relationships" xmlns:p188="http://schemas.microsoft.com/office/powerpoint/2018/8/main">
  <p188:cm id="{B232D0AB-77D8-403C-BCA5-6A792F0FC060}" authorId="{4DBF06C3-06A7-47B8-D723-6C8A6BED412D}" created="2025-02-16T22:47:42.369">
    <pc:sldMkLst xmlns:pc="http://schemas.microsoft.com/office/powerpoint/2013/main/command">
      <pc:docMk/>
      <pc:sldMk cId="2871730371" sldId="461"/>
    </pc:sldMkLst>
    <p188:txBody>
      <a:bodyPr/>
      <a:lstStyle/>
      <a:p>
        <a:r>
          <a:rPr lang="nl-NL"/>
          <a:t>Verwerkingsopdracht PO 7-8 (2)</a:t>
        </a:r>
      </a:p>
    </p188:txBody>
  </p188:cm>
</p188:cmLst>
</file>

<file path=ppt/comments/modernComment_1CE_DCB24612.xml><?xml version="1.0" encoding="utf-8"?>
<p188:cmLst xmlns:a="http://schemas.openxmlformats.org/drawingml/2006/main" xmlns:r="http://schemas.openxmlformats.org/officeDocument/2006/relationships" xmlns:p188="http://schemas.microsoft.com/office/powerpoint/2018/8/main">
  <p188:cm id="{8FD0AA47-7A92-4D59-9979-1A9DD34E96E3}" authorId="{4DBF06C3-06A7-47B8-D723-6C8A6BED412D}" created="2025-02-16T22:47:35.165">
    <pc:sldMkLst xmlns:pc="http://schemas.microsoft.com/office/powerpoint/2013/main/command">
      <pc:docMk/>
      <pc:sldMk cId="3702670866" sldId="462"/>
    </pc:sldMkLst>
    <p188:txBody>
      <a:bodyPr/>
      <a:lstStyle/>
      <a:p>
        <a:r>
          <a:rPr lang="nl-NL"/>
          <a:t>Verwerkingsopdracht PO 7-8 (1)</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21/02/2025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CB_9452DA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82_A1BF4284.xml"/><Relationship Id="rId2" Type="http://schemas.openxmlformats.org/officeDocument/2006/relationships/slideLayout" Target="../slideLayouts/slideLayout13.xml"/><Relationship Id="rId1" Type="http://schemas.openxmlformats.org/officeDocument/2006/relationships/video" Target="https://www.youtube.com/embed/Lwyslv831lg?feature=oembed" TargetMode="External"/><Relationship Id="rId5" Type="http://schemas.openxmlformats.org/officeDocument/2006/relationships/image" Target="../media/image13.jpeg"/><Relationship Id="rId4" Type="http://schemas.openxmlformats.org/officeDocument/2006/relationships/hyperlink" Target="https://www.youtube.com/watch?app=desktop&amp;v=Lwyslv831l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1_53645CD6.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BF_A8B08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C2_270AD678.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CE_DCB24612.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CD_AB2B20C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CC_F7DB9330.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Schuil achter een scherm</a:t>
            </a:r>
            <a:endParaRPr lang="nl-NL" b="0" dirty="0">
              <a:cs typeface="Poppins"/>
            </a:endParaRP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8 2025</a:t>
            </a:r>
          </a:p>
        </p:txBody>
      </p:sp>
      <p:pic>
        <p:nvPicPr>
          <p:cNvPr id="2" name="Tijdelijke aanduiding voor afbeelding 1" descr="Afbeelding met tekst, Tekenfilm, illustratie, Menselijk gezicht&#10;&#10;Door AI gegenereerde inhoud is mogelijk onjuist.">
            <a:extLst>
              <a:ext uri="{FF2B5EF4-FFF2-40B4-BE49-F238E27FC236}">
                <a16:creationId xmlns:a16="http://schemas.microsoft.com/office/drawing/2014/main" id="{75645CE8-5BEE-E26B-6980-6AE2563DF601}"/>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6E9E0-F3C1-ED6C-BAB4-5CD03FA4C48E}"/>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7428647E-1C98-28DC-E177-9CB531F285DF}"/>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FFFFFF"/>
                </a:solidFill>
                <a:ea typeface="+mj-lt"/>
                <a:cs typeface="+mj-lt"/>
              </a:rPr>
              <a:t>Reflectie!</a:t>
            </a:r>
            <a:endParaRPr lang="nl-NL">
              <a:cs typeface="Poppins"/>
            </a:endParaRPr>
          </a:p>
        </p:txBody>
      </p:sp>
      <p:sp>
        <p:nvSpPr>
          <p:cNvPr id="9" name="Tekstvak 8">
            <a:extLst>
              <a:ext uri="{FF2B5EF4-FFF2-40B4-BE49-F238E27FC236}">
                <a16:creationId xmlns:a16="http://schemas.microsoft.com/office/drawing/2014/main" id="{FDBE5586-418F-B9AF-6F1A-53E52BCF7E28}"/>
              </a:ext>
            </a:extLst>
          </p:cNvPr>
          <p:cNvSpPr txBox="1"/>
          <p:nvPr/>
        </p:nvSpPr>
        <p:spPr>
          <a:xfrm>
            <a:off x="147296" y="942974"/>
            <a:ext cx="4924758"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Waarom gedragen mensen zich online anders dan in het echt?</a:t>
            </a:r>
            <a:endParaRPr lang="nl-NL" dirty="0"/>
          </a:p>
          <a:p>
            <a:endParaRPr lang="nl-NL" sz="1300" dirty="0">
              <a:solidFill>
                <a:srgbClr val="1E1F20"/>
              </a:solidFill>
              <a:ea typeface="+mn-lt"/>
              <a:cs typeface="+mn-lt"/>
            </a:endParaRPr>
          </a:p>
          <a:p>
            <a:r>
              <a:rPr lang="nl-NL" sz="1300" dirty="0">
                <a:solidFill>
                  <a:srgbClr val="1E1F20"/>
                </a:solidFill>
                <a:ea typeface="+mn-lt"/>
                <a:cs typeface="+mn-lt"/>
              </a:rPr>
              <a:t>Wat zijn de gevolgen als je anoniem iets zegt?</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Hoe kun je respectvol blijven, ook als je het ergens niet mee eens bent?</a:t>
            </a:r>
            <a:endParaRPr lang="nl-NL">
              <a:cs typeface="Poppins"/>
            </a:endParaRPr>
          </a:p>
          <a:p>
            <a:endParaRPr lang="nl-NL" sz="1300" dirty="0">
              <a:solidFill>
                <a:srgbClr val="1E1F20"/>
              </a:solidFill>
              <a:ea typeface="+mn-lt"/>
              <a:cs typeface="+mn-lt"/>
            </a:endParaRPr>
          </a:p>
          <a:p>
            <a:r>
              <a:rPr lang="nl-NL" sz="1300" dirty="0">
                <a:solidFill>
                  <a:srgbClr val="1E1F20"/>
                </a:solidFill>
                <a:ea typeface="+mn-lt"/>
                <a:cs typeface="+mn-lt"/>
              </a:rPr>
              <a:t>Wat zou je anders doen na deze opdracht?</a:t>
            </a:r>
            <a:endParaRPr lang="nl-NL" dirty="0">
              <a:ea typeface="+mn-lt"/>
              <a:cs typeface="+mn-lt"/>
            </a:endParaRPr>
          </a:p>
        </p:txBody>
      </p:sp>
      <p:pic>
        <p:nvPicPr>
          <p:cNvPr id="2" name="Tijdelijke aanduiding voor afbeelding 1" descr="Afbeelding met tekst, schermopname, gadget, automaat&#10;&#10;Door AI gegenereerde inhoud is mogelijk onjuist.">
            <a:extLst>
              <a:ext uri="{FF2B5EF4-FFF2-40B4-BE49-F238E27FC236}">
                <a16:creationId xmlns:a16="http://schemas.microsoft.com/office/drawing/2014/main" id="{3DB39814-30A7-78B4-256B-496072E1D1EA}"/>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48845796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1860003"/>
            <a:ext cx="6238916" cy="3323987"/>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a:t>
            </a:r>
          </a:p>
          <a:p>
            <a:endParaRPr lang="nl-NL" sz="1200" dirty="0">
              <a:solidFill>
                <a:schemeClr val="bg1"/>
              </a:solidFill>
              <a:ea typeface="+mn-lt"/>
              <a:cs typeface="+mn-lt"/>
            </a:endParaRPr>
          </a:p>
          <a:p>
            <a:r>
              <a:rPr lang="nl-NL" sz="1200" dirty="0">
                <a:solidFill>
                  <a:schemeClr val="bg1"/>
                </a:solidFill>
                <a:ea typeface="+mn-lt"/>
                <a:cs typeface="+mn-lt"/>
              </a:rPr>
              <a:t>1. Denk na: </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Kan je iets goeds doen zonder dat iemand weet dat jij het hebt gedaan?</a:t>
            </a:r>
            <a:endParaRPr lang="nl-NL">
              <a:solidFill>
                <a:schemeClr val="bg1"/>
              </a:solidFill>
              <a:ea typeface="+mn-lt"/>
              <a:cs typeface="+mn-lt"/>
            </a:endParaRPr>
          </a:p>
          <a:p>
            <a:endParaRPr lang="nl-NL" sz="1200" dirty="0">
              <a:solidFill>
                <a:schemeClr val="bg1"/>
              </a:solidFill>
              <a:ea typeface="+mn-lt"/>
              <a:cs typeface="+mn-lt"/>
            </a:endParaRPr>
          </a:p>
          <a:p>
            <a:r>
              <a:rPr lang="nl-NL" sz="1200" dirty="0">
                <a:solidFill>
                  <a:schemeClr val="bg1"/>
                </a:solidFill>
                <a:ea typeface="+mn-lt"/>
                <a:cs typeface="+mn-lt"/>
              </a:rPr>
              <a:t>2. In duo’s of groepjes (3 min):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Bedenk een voorbeeld van een onzichtbare held (iemand die iets goeds doet zonder erkenning).</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Verzinnen jullie een fictieve held? Wat doet hij of zij?</a:t>
            </a:r>
            <a:endParaRPr lang="nl-NL" dirty="0">
              <a:solidFill>
                <a:schemeClr val="bg1"/>
              </a:solidFill>
              <a:ea typeface="+mn-lt"/>
              <a:cs typeface="+mn-lt"/>
            </a:endParaRPr>
          </a:p>
          <a:p>
            <a:pPr lvl="1"/>
            <a:endParaRPr lang="nl-NL" sz="1200" dirty="0">
              <a:solidFill>
                <a:schemeClr val="bg1"/>
              </a:solidFill>
              <a:ea typeface="+mn-lt"/>
              <a:cs typeface="+mn-lt"/>
            </a:endParaRPr>
          </a:p>
          <a:p>
            <a:r>
              <a:rPr lang="nl-NL" sz="1200" dirty="0">
                <a:solidFill>
                  <a:schemeClr val="bg1"/>
                </a:solidFill>
                <a:ea typeface="+mn-lt"/>
                <a:cs typeface="+mn-lt"/>
              </a:rPr>
              <a:t>3. Deel kort jullie ideeën met de klas.</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4. Klassikale vragen: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Waarom zou iemand anoniem iets goeds doen?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Is erkenning belangrijk als je iets goeds doet?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In een wereld vol </a:t>
            </a:r>
            <a:r>
              <a:rPr lang="nl-NL" sz="1200" dirty="0" err="1">
                <a:solidFill>
                  <a:schemeClr val="bg1"/>
                </a:solidFill>
                <a:ea typeface="+mn-lt"/>
                <a:cs typeface="+mn-lt"/>
              </a:rPr>
              <a:t>social</a:t>
            </a:r>
            <a:r>
              <a:rPr lang="nl-NL" sz="1200" dirty="0">
                <a:solidFill>
                  <a:schemeClr val="bg1"/>
                </a:solidFill>
                <a:ea typeface="+mn-lt"/>
                <a:cs typeface="+mn-lt"/>
              </a:rPr>
              <a:t> media en </a:t>
            </a:r>
            <a:r>
              <a:rPr lang="nl-NL" sz="1200" dirty="0" err="1">
                <a:solidFill>
                  <a:schemeClr val="bg1"/>
                </a:solidFill>
                <a:ea typeface="+mn-lt"/>
                <a:cs typeface="+mn-lt"/>
              </a:rPr>
              <a:t>likes</a:t>
            </a:r>
            <a:r>
              <a:rPr lang="nl-NL" sz="1200" dirty="0">
                <a:solidFill>
                  <a:schemeClr val="bg1"/>
                </a:solidFill>
                <a:ea typeface="+mn-lt"/>
                <a:cs typeface="+mn-lt"/>
              </a:rPr>
              <a:t>: zou jij iets goeds doen zonder dat iemand het weet?</a:t>
            </a:r>
            <a:endParaRPr lang="nl-NL" dirty="0">
              <a:solidFill>
                <a:schemeClr val="bg1"/>
              </a:solidFill>
              <a:cs typeface="Poppins"/>
            </a:endParaRP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Onzichtbare Held</a:t>
            </a:r>
            <a:endParaRPr lang="nl-NL" dirty="0"/>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830997"/>
          </a:xfrm>
          <a:prstGeom prst="rect">
            <a:avLst/>
          </a:prstGeom>
          <a:noFill/>
        </p:spPr>
        <p:txBody>
          <a:bodyPr wrap="square" lIns="91440" tIns="45720" rIns="91440" bIns="45720" rtlCol="0" anchor="t">
            <a:spAutoFit/>
          </a:bodyPr>
          <a:lstStyle/>
          <a:p>
            <a:r>
              <a:rPr lang="nl-NL" sz="1200" dirty="0">
                <a:solidFill>
                  <a:schemeClr val="bg1"/>
                </a:solidFill>
                <a:ea typeface="+mn-lt"/>
                <a:cs typeface="+mn-lt"/>
              </a:rPr>
              <a:t>Niet alle anonieme acties zijn negatief. Sommige mensen doen iets goeds zonder dat ze daar erkenning voor krijgen. Denk aan iemand die anoniem een donatie doet of stilletjes afval opruimt in het park. Maar waarom zou je iets goeds doen als niemand weet dat jij het was?</a:t>
            </a:r>
            <a:endParaRPr lang="nl-NL" dirty="0">
              <a:solidFill>
                <a:schemeClr val="bg1"/>
              </a:solidFill>
            </a:endParaRPr>
          </a:p>
        </p:txBody>
      </p:sp>
      <p:pic>
        <p:nvPicPr>
          <p:cNvPr id="3" name="Afbeelding 2" descr="Afbeelding met kleding, buitenshuis, persoon, auto&#10;&#10;Door AI gegenereerde inhoud is mogelijk onjuist.">
            <a:extLst>
              <a:ext uri="{FF2B5EF4-FFF2-40B4-BE49-F238E27FC236}">
                <a16:creationId xmlns:a16="http://schemas.microsoft.com/office/drawing/2014/main" id="{69F37844-9A68-8DD9-AFFC-7C8018AC0F21}"/>
              </a:ext>
            </a:extLst>
          </p:cNvPr>
          <p:cNvPicPr>
            <a:picLocks noChangeAspect="1"/>
          </p:cNvPicPr>
          <p:nvPr/>
        </p:nvPicPr>
        <p:blipFill>
          <a:blip r:embed="rId3"/>
          <a:stretch>
            <a:fillRect/>
          </a:stretch>
        </p:blipFill>
        <p:spPr>
          <a:xfrm>
            <a:off x="7725697" y="1095068"/>
            <a:ext cx="4114800" cy="4114800"/>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6232475"/>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Oké, dus ik had vorige week een mega awkward moment. Ik zat in een groepschat met wat vrienden, gewoon te kletsen over school en onzin, en ineens stuurde iemand een voicebericht waarin hij keihard begon te lachen en iets super grofs zei over iemand anders uit de klas. Echt iets waarvan je weet: dit kan je gewoon niet zeggen in het echt. Maar ja, het was een privéchat, dus het was “voor de grap”, toch?</a:t>
            </a:r>
            <a:endParaRPr lang="nl-NL"/>
          </a:p>
          <a:p>
            <a:endParaRPr lang="nl-NL"/>
          </a:p>
          <a:p>
            <a:r>
              <a:rPr lang="nl-NL" sz="1500">
                <a:solidFill>
                  <a:schemeClr val="bg2">
                    <a:lumMod val="10000"/>
                  </a:schemeClr>
                </a:solidFill>
                <a:ea typeface="+mn-lt"/>
                <a:cs typeface="+mn-lt"/>
              </a:rPr>
              <a:t>Ik wist niet zo goed wat ik ermee moest. Iedereen stuurde lachende emoji’s en gifs, dus ik dacht: oké, blijkbaar is dit gewoon humor? Maar ergens voelde het toch een beetje raar. Want wat als iemand dat voicebericht doorstuurt? Wat als diegene waar het over ging, het ineens hoort? Het is toch anders dan als je het in iemand z’n gezicht zou zeggen.</a:t>
            </a:r>
            <a:endParaRPr lang="nl-NL"/>
          </a:p>
          <a:p>
            <a:endParaRPr lang="nl-NL"/>
          </a:p>
          <a:p>
            <a:r>
              <a:rPr lang="nl-NL" sz="1500" dirty="0">
                <a:solidFill>
                  <a:schemeClr val="bg2">
                    <a:lumMod val="10000"/>
                  </a:schemeClr>
                </a:solidFill>
                <a:ea typeface="+mn-lt"/>
                <a:cs typeface="+mn-lt"/>
              </a:rPr>
              <a:t>En eerlijk gezegd, ik heb zelf ook weleens iets in een chat gezegd wat ik in het echt niet zo zou doen. Niks gemeens ofzo, maar gewoon... anders. Soms voel ik me online net een andere versie van mezelf. Hebben jullie dat ook? Dat je in een game, een chat of op </a:t>
            </a:r>
            <a:r>
              <a:rPr lang="nl-NL" sz="1500" dirty="0" err="1">
                <a:solidFill>
                  <a:schemeClr val="bg2">
                    <a:lumMod val="10000"/>
                  </a:schemeClr>
                </a:solidFill>
                <a:ea typeface="+mn-lt"/>
                <a:cs typeface="+mn-lt"/>
              </a:rPr>
              <a:t>social</a:t>
            </a:r>
            <a:r>
              <a:rPr lang="nl-NL" sz="1500" dirty="0">
                <a:solidFill>
                  <a:schemeClr val="bg2">
                    <a:lumMod val="10000"/>
                  </a:schemeClr>
                </a:solidFill>
                <a:ea typeface="+mn-lt"/>
                <a:cs typeface="+mn-lt"/>
              </a:rPr>
              <a:t> media anders praat dan in het echt? Waarom is dat eigenlijk?</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Nou ja, ik ben benieuwd of jullie dit herkennen. En ik vraag me af: wie ben jij eigenlijk als je online bent?</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‘Beef-</a:t>
            </a:r>
            <a:r>
              <a:rPr lang="nl-NL" b="0" dirty="0" err="1">
                <a:solidFill>
                  <a:schemeClr val="accent1"/>
                </a:solidFill>
                <a:ea typeface="+mj-lt"/>
                <a:cs typeface="+mj-lt"/>
              </a:rPr>
              <a:t>lives</a:t>
            </a:r>
            <a:r>
              <a:rPr lang="nl-NL" b="0" dirty="0">
                <a:solidFill>
                  <a:schemeClr val="accent1"/>
                </a:solidFill>
                <a:ea typeface="+mj-lt"/>
                <a:cs typeface="+mj-lt"/>
              </a:rPr>
              <a:t>’: jongeren schelden elkaar uit voor </a:t>
            </a:r>
            <a:r>
              <a:rPr lang="nl-NL" b="0" dirty="0" err="1">
                <a:solidFill>
                  <a:schemeClr val="accent1"/>
                </a:solidFill>
                <a:ea typeface="+mj-lt"/>
                <a:cs typeface="+mj-lt"/>
              </a:rPr>
              <a:t>likes</a:t>
            </a:r>
            <a:r>
              <a:rPr lang="nl-NL" b="0" dirty="0">
                <a:solidFill>
                  <a:schemeClr val="accent1"/>
                </a:solidFill>
                <a:ea typeface="+mj-lt"/>
                <a:cs typeface="+mj-lt"/>
              </a:rPr>
              <a:t> en volgers</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Deze week kwam in NOS </a:t>
            </a:r>
            <a:r>
              <a:rPr lang="nl-NL" sz="1100" dirty="0" err="1">
                <a:solidFill>
                  <a:schemeClr val="bg2">
                    <a:lumMod val="10000"/>
                  </a:schemeClr>
                </a:solidFill>
                <a:ea typeface="+mn-lt"/>
                <a:cs typeface="+mn-lt"/>
              </a:rPr>
              <a:t>Stories</a:t>
            </a:r>
            <a:r>
              <a:rPr lang="nl-NL" sz="1100" dirty="0">
                <a:solidFill>
                  <a:schemeClr val="bg2">
                    <a:lumMod val="10000"/>
                  </a:schemeClr>
                </a:solidFill>
                <a:ea typeface="+mn-lt"/>
                <a:cs typeface="+mn-lt"/>
              </a:rPr>
              <a:t> de groeiende trend 'Beef-</a:t>
            </a:r>
            <a:r>
              <a:rPr lang="nl-NL" sz="1100" dirty="0" err="1">
                <a:solidFill>
                  <a:schemeClr val="bg2">
                    <a:lumMod val="10000"/>
                  </a:schemeClr>
                </a:solidFill>
                <a:ea typeface="+mn-lt"/>
                <a:cs typeface="+mn-lt"/>
              </a:rPr>
              <a:t>lives</a:t>
            </a:r>
            <a:r>
              <a:rPr lang="nl-NL" sz="1100" dirty="0">
                <a:solidFill>
                  <a:schemeClr val="bg2">
                    <a:lumMod val="10000"/>
                  </a:schemeClr>
                </a:solidFill>
                <a:ea typeface="+mn-lt"/>
                <a:cs typeface="+mn-lt"/>
              </a:rPr>
              <a:t>' langs. In deze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live-events geven jongeren er elkaar een half uur lang verbaal van langs. Hierbij wordt niks achterwege gelaten; anderen in dit live event worden uitgescholden, beledigd en bedreigd.</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De meeste mensen online gaan aardig en netjes met elkaar om. Steeds vaker worden anoniem negatieve uitingen gepost onder video's en berichten. Omdat niemand weet wie het is voelen mensen zich vrijer om extremere uitlatingen te doen.</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Tijdens de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t>
            </a:r>
            <a:r>
              <a:rPr lang="nl-NL" sz="1100" dirty="0" err="1">
                <a:solidFill>
                  <a:schemeClr val="bg2">
                    <a:lumMod val="10000"/>
                  </a:schemeClr>
                </a:solidFill>
                <a:cs typeface="Poppins"/>
              </a:rPr>
              <a:t>exposen</a:t>
            </a:r>
            <a:r>
              <a:rPr lang="nl-NL" sz="1100" dirty="0">
                <a:solidFill>
                  <a:schemeClr val="bg2">
                    <a:lumMod val="10000"/>
                  </a:schemeClr>
                </a:solidFill>
                <a:cs typeface="Poppins"/>
              </a:rPr>
              <a:t> regelmatig jongeren elkaars naam en adres. Dit weerhoudt hen er niet van om mee te doen. Ze zien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als een grap waarin je alles kan zeggen en doen, het is een uitlaatklep.</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Wat vind jij van dit soort content? Zou je het bekijken of er zelfs aan meedoen en waarom?</a:t>
            </a: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NOS </a:t>
            </a:r>
            <a:r>
              <a:rPr lang="nl-NL" sz="1200" b="1" i="1" dirty="0" err="1">
                <a:solidFill>
                  <a:srgbClr val="000000"/>
                </a:solidFill>
              </a:rPr>
              <a:t>Stories</a:t>
            </a:r>
            <a:endParaRPr lang="nl-NL" sz="1200" b="1" i="1" dirty="0" err="1">
              <a:solidFill>
                <a:srgbClr val="000000"/>
              </a:solidFill>
              <a:cs typeface="Poppins"/>
            </a:endParaRPr>
          </a:p>
          <a:p>
            <a:pPr>
              <a:spcBef>
                <a:spcPts val="0"/>
              </a:spcBef>
            </a:pPr>
            <a:r>
              <a:rPr lang="nl-NL" sz="1200" dirty="0">
                <a:solidFill>
                  <a:srgbClr val="000000"/>
                </a:solidFill>
                <a:ea typeface="+mn-lt"/>
                <a:cs typeface="+mn-lt"/>
                <a:hlinkClick r:id="rId4"/>
              </a:rPr>
              <a:t>https://www.youtube.com/watch?app=desktop&amp;v=Lwyslv831lg</a:t>
            </a:r>
            <a:endParaRPr lang="nl-NL"/>
          </a:p>
        </p:txBody>
      </p:sp>
      <p:pic>
        <p:nvPicPr>
          <p:cNvPr id="4" name="Onlinemedia 3" title="‘Beef-lives’: jongeren schelden elkaar uit voor likes en volgers">
            <a:hlinkClick r:id="" action="ppaction://media"/>
            <a:extLst>
              <a:ext uri="{FF2B5EF4-FFF2-40B4-BE49-F238E27FC236}">
                <a16:creationId xmlns:a16="http://schemas.microsoft.com/office/drawing/2014/main" id="{0F9D911C-D862-DD4F-8765-CAFF7BCF1A07}"/>
              </a:ext>
            </a:extLst>
          </p:cNvPr>
          <p:cNvPicPr>
            <a:picLocks noRot="1" noChangeAspect="1"/>
          </p:cNvPicPr>
          <p:nvPr>
            <a:videoFile r:link="rId1"/>
          </p:nvPr>
        </p:nvPicPr>
        <p:blipFill>
          <a:blip r:embed="rId5"/>
          <a:stretch>
            <a:fillRect/>
          </a:stretch>
        </p:blipFill>
        <p:spPr>
          <a:xfrm>
            <a:off x="6486820" y="2516963"/>
            <a:ext cx="5469529" cy="308226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92EF9-729F-B0ED-2DC7-FA6E6EDDE3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0159E2DB-14C9-E58B-D7B9-626D7DD74B34}"/>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Anonimiteit Gedrag Verandert</a:t>
            </a:r>
            <a:endParaRPr lang="nl-NL" dirty="0"/>
          </a:p>
        </p:txBody>
      </p:sp>
      <p:sp>
        <p:nvSpPr>
          <p:cNvPr id="9" name="Tekstvak 8">
            <a:extLst>
              <a:ext uri="{FF2B5EF4-FFF2-40B4-BE49-F238E27FC236}">
                <a16:creationId xmlns:a16="http://schemas.microsoft.com/office/drawing/2014/main" id="{0526B066-7076-EC7C-B235-25FF97D633A1}"/>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Heb je weleens iets online gezegd wat je in het echt misschien niet zou durven zeggen? Op internet voelen mensen zich vaak anders. Ze zeggen dingen die ze in het echte leven misschien niet hardop zouden uitspreken. Dit komt omdat ze zich veilig voelen achter een scherm. Maar waarom is dat eigenlijk? In deze dia leer je hoe anonimiteit ervoor kan zorgen dat mensen online anders praten en zich anders gedragen.</a:t>
            </a:r>
            <a:endParaRPr lang="nl-NL" dirty="0">
              <a:ea typeface="+mn-lt"/>
              <a:cs typeface="+mn-lt"/>
            </a:endParaRPr>
          </a:p>
          <a:p>
            <a:endParaRPr lang="nl-NL" sz="130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Het ‘maskereffect’</a:t>
            </a:r>
            <a:r>
              <a:rPr lang="nl-NL" sz="1300" dirty="0">
                <a:solidFill>
                  <a:srgbClr val="1E1F20"/>
                </a:solidFill>
                <a:ea typeface="+mn-lt"/>
                <a:cs typeface="+mn-lt"/>
              </a:rPr>
              <a:t>: Mensen durven meer te zeggen als ze anoniem zijn.</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Geen direct gevolg</a:t>
            </a:r>
            <a:r>
              <a:rPr lang="nl-NL" sz="1300" dirty="0">
                <a:solidFill>
                  <a:srgbClr val="1E1F20"/>
                </a:solidFill>
                <a:ea typeface="+mn-lt"/>
                <a:cs typeface="+mn-lt"/>
              </a:rPr>
              <a:t>: Online reacties voelen minder echt dan face-</a:t>
            </a:r>
            <a:r>
              <a:rPr lang="nl-NL" sz="1300" dirty="0" err="1">
                <a:solidFill>
                  <a:srgbClr val="1E1F20"/>
                </a:solidFill>
                <a:ea typeface="+mn-lt"/>
                <a:cs typeface="+mn-lt"/>
              </a:rPr>
              <a:t>to</a:t>
            </a:r>
            <a:r>
              <a:rPr lang="nl-NL" sz="1300" dirty="0">
                <a:solidFill>
                  <a:srgbClr val="1E1F20"/>
                </a:solidFill>
                <a:ea typeface="+mn-lt"/>
                <a:cs typeface="+mn-lt"/>
              </a:rPr>
              <a:t>-face.</a:t>
            </a:r>
            <a:endParaRPr lang="nl-NL" dirty="0">
              <a:ea typeface="+mn-lt"/>
              <a:cs typeface="+mn-lt"/>
            </a:endParaRPr>
          </a:p>
          <a:p>
            <a:pPr marL="285750" indent="-285750">
              <a:buFont typeface="Calibri"/>
              <a:buChar char="-"/>
            </a:pPr>
            <a:r>
              <a:rPr lang="nl-NL" sz="1300" b="1" dirty="0">
                <a:solidFill>
                  <a:srgbClr val="1E1F20"/>
                </a:solidFill>
                <a:ea typeface="+mn-lt"/>
                <a:cs typeface="+mn-lt"/>
              </a:rPr>
              <a:t>Sociale media versterken extremen</a:t>
            </a:r>
            <a:r>
              <a:rPr lang="nl-NL" sz="1300" dirty="0">
                <a:solidFill>
                  <a:srgbClr val="1E1F20"/>
                </a:solidFill>
                <a:ea typeface="+mn-lt"/>
                <a:cs typeface="+mn-lt"/>
              </a:rPr>
              <a:t>: Schreeuwerige reacties krijgen meer aandacht.</a:t>
            </a:r>
            <a:endParaRPr lang="nl-NL" dirty="0">
              <a:ea typeface="+mn-lt"/>
              <a:cs typeface="+mn-lt"/>
            </a:endParaRPr>
          </a:p>
          <a:p>
            <a:pPr marL="285750" indent="-285750">
              <a:buFont typeface="Calibri"/>
              <a:buChar char="-"/>
            </a:pPr>
            <a:r>
              <a:rPr lang="nl-NL" sz="1300" b="1" dirty="0">
                <a:solidFill>
                  <a:srgbClr val="1E1F20"/>
                </a:solidFill>
                <a:ea typeface="+mn-lt"/>
                <a:cs typeface="+mn-lt"/>
              </a:rPr>
              <a:t>Normen vervagen</a:t>
            </a:r>
            <a:r>
              <a:rPr lang="nl-NL" sz="1300" dirty="0">
                <a:solidFill>
                  <a:srgbClr val="1E1F20"/>
                </a:solidFill>
                <a:ea typeface="+mn-lt"/>
                <a:cs typeface="+mn-lt"/>
              </a:rPr>
              <a:t>: Wat normaal niet kan, lijkt op het internet ineens wel oké.</a:t>
            </a:r>
            <a:endParaRPr lang="nl-NL" dirty="0">
              <a:ea typeface="+mn-lt"/>
              <a:cs typeface="+mn-lt"/>
            </a:endParaRPr>
          </a:p>
        </p:txBody>
      </p:sp>
      <p:pic>
        <p:nvPicPr>
          <p:cNvPr id="2" name="Tijdelijke aanduiding voor afbeelding 1" descr="Afbeelding met kleding, Menselijk gezicht, tekst, tekenfilm&#10;&#10;Door AI gegenereerde inhoud is mogelijk onjuist.">
            <a:extLst>
              <a:ext uri="{FF2B5EF4-FFF2-40B4-BE49-F238E27FC236}">
                <a16:creationId xmlns:a16="http://schemas.microsoft.com/office/drawing/2014/main" id="{1D279B16-C2C1-5A86-F98F-49F5CE83D433}"/>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139908629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3C126-F712-20BE-CF9C-8A94A8E0806A}"/>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A7EECE1D-6A0B-85AE-F44A-3237D0C3E640}"/>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Wanneer Word Je Verantwoordelijk Gehouden?</a:t>
            </a:r>
            <a:endParaRPr lang="nl-NL" dirty="0">
              <a:ea typeface="+mj-lt"/>
              <a:cs typeface="+mj-lt"/>
            </a:endParaRPr>
          </a:p>
        </p:txBody>
      </p:sp>
      <p:sp>
        <p:nvSpPr>
          <p:cNvPr id="9" name="Tekstvak 8">
            <a:extLst>
              <a:ext uri="{FF2B5EF4-FFF2-40B4-BE49-F238E27FC236}">
                <a16:creationId xmlns:a16="http://schemas.microsoft.com/office/drawing/2014/main" id="{93339241-AD40-7275-00A2-F11F6F37F569}"/>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1300" dirty="0">
              <a:solidFill>
                <a:srgbClr val="1E1F20"/>
              </a:solidFill>
              <a:ea typeface="+mn-lt"/>
              <a:cs typeface="+mn-lt"/>
            </a:endParaRPr>
          </a:p>
          <a:p>
            <a:r>
              <a:rPr lang="nl-NL" sz="1300" dirty="0">
                <a:solidFill>
                  <a:srgbClr val="1E1F20"/>
                </a:solidFill>
                <a:ea typeface="+mn-lt"/>
                <a:cs typeface="+mn-lt"/>
              </a:rPr>
              <a:t>Soms zeggen mensen online dingen waarvan ze denken: </a:t>
            </a:r>
            <a:r>
              <a:rPr lang="nl-NL" sz="1300" i="1" dirty="0">
                <a:solidFill>
                  <a:srgbClr val="1E1F20"/>
                </a:solidFill>
                <a:ea typeface="+mn-lt"/>
                <a:cs typeface="+mn-lt"/>
              </a:rPr>
              <a:t>“Ach, het maakt toch niet uit?” </a:t>
            </a:r>
            <a:r>
              <a:rPr lang="nl-NL" sz="1300" dirty="0">
                <a:solidFill>
                  <a:srgbClr val="1E1F20"/>
                </a:solidFill>
                <a:ea typeface="+mn-lt"/>
                <a:cs typeface="+mn-lt"/>
              </a:rPr>
              <a:t>Maar wat als iemand later jouw woorden terugvindt? Dingen die je online zegt of deelt, kunnen lang blijven bestaan. Zelfs als je het verwijdert, kan iemand een screenshot maken. In deze dia leer je over de gevolgen van online gedrag en wanneer je er verantwoordelijk voor gehouden wordt.</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Cancel culture</a:t>
            </a:r>
            <a:r>
              <a:rPr lang="nl-NL" sz="1300" dirty="0">
                <a:solidFill>
                  <a:srgbClr val="1E1F20"/>
                </a:solidFill>
                <a:ea typeface="+mn-lt"/>
                <a:cs typeface="+mn-lt"/>
              </a:rPr>
              <a:t>: Oude berichten kunnen later tegen iemand gebruikt worden.</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Reputatie en gevolgen</a:t>
            </a:r>
            <a:r>
              <a:rPr lang="nl-NL" sz="1300" dirty="0">
                <a:solidFill>
                  <a:srgbClr val="1E1F20"/>
                </a:solidFill>
                <a:ea typeface="+mn-lt"/>
                <a:cs typeface="+mn-lt"/>
              </a:rPr>
              <a:t>: Online gedrag kan invloed hebben op school en werk.</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Juridische gevolgen</a:t>
            </a:r>
            <a:r>
              <a:rPr lang="nl-NL" sz="1300" dirty="0">
                <a:solidFill>
                  <a:srgbClr val="1E1F20"/>
                </a:solidFill>
                <a:ea typeface="+mn-lt"/>
                <a:cs typeface="+mn-lt"/>
              </a:rPr>
              <a:t>: Online bedreigingen zijn strafbaar.</a:t>
            </a:r>
            <a:endParaRPr lang="nl-NL" dirty="0">
              <a:ea typeface="+mn-lt"/>
              <a:cs typeface="+mn-lt"/>
            </a:endParaRPr>
          </a:p>
          <a:p>
            <a:pPr marL="285750" indent="-285750">
              <a:buFont typeface="Calibri"/>
              <a:buChar char="-"/>
            </a:pPr>
            <a:r>
              <a:rPr lang="nl-NL" sz="1300" b="1" dirty="0">
                <a:solidFill>
                  <a:srgbClr val="1E1F20"/>
                </a:solidFill>
                <a:ea typeface="+mn-lt"/>
                <a:cs typeface="+mn-lt"/>
              </a:rPr>
              <a:t>Verwijderde berichten blijven bestaan</a:t>
            </a:r>
            <a:r>
              <a:rPr lang="nl-NL" sz="1300" dirty="0">
                <a:solidFill>
                  <a:srgbClr val="1E1F20"/>
                </a:solidFill>
                <a:ea typeface="+mn-lt"/>
                <a:cs typeface="+mn-lt"/>
              </a:rPr>
              <a:t>: Screenshots maken alles permanent.</a:t>
            </a:r>
            <a:endParaRPr lang="nl-NL" dirty="0">
              <a:ea typeface="+mn-lt"/>
              <a:cs typeface="+mn-lt"/>
            </a:endParaRPr>
          </a:p>
        </p:txBody>
      </p:sp>
      <p:pic>
        <p:nvPicPr>
          <p:cNvPr id="2" name="Tijdelijke aanduiding voor afbeelding 1" descr="Afbeelding met tekst, tekenfilm, fictie, Tekenfilm&#10;&#10;Door AI gegenereerde inhoud is mogelijk onjuist.">
            <a:extLst>
              <a:ext uri="{FF2B5EF4-FFF2-40B4-BE49-F238E27FC236}">
                <a16:creationId xmlns:a16="http://schemas.microsoft.com/office/drawing/2014/main" id="{412753A3-7BCD-3254-59B2-3F8BCF997934}"/>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283014294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A2AD0-4B7B-B25F-BF5A-03EC95F5D06F}"/>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1F93C09F-703C-F437-C7EA-4CEDAE99CBCB}"/>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Schuil achter je scherm!</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36C027DA-9CF3-1887-FB42-4A539550BD19}"/>
              </a:ext>
            </a:extLst>
          </p:cNvPr>
          <p:cNvSpPr txBox="1"/>
          <p:nvPr/>
        </p:nvSpPr>
        <p:spPr>
          <a:xfrm>
            <a:off x="147296" y="942974"/>
            <a:ext cx="4924758" cy="21698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Op internet gedragen mensen zich vaak anders dan in het echte leven. Soms zeggen ze dingen die ze in een face-</a:t>
            </a:r>
            <a:r>
              <a:rPr lang="nl-NL" sz="1300" dirty="0" err="1">
                <a:solidFill>
                  <a:srgbClr val="1E1F20"/>
                </a:solidFill>
                <a:ea typeface="+mn-lt"/>
                <a:cs typeface="+mn-lt"/>
              </a:rPr>
              <a:t>to</a:t>
            </a:r>
            <a:r>
              <a:rPr lang="nl-NL" sz="1300" dirty="0">
                <a:solidFill>
                  <a:srgbClr val="1E1F20"/>
                </a:solidFill>
                <a:ea typeface="+mn-lt"/>
                <a:cs typeface="+mn-lt"/>
              </a:rPr>
              <a:t>-face gesprek nooit zouden durven zeggen. Maar waarom is dat? En welke gevolgen kan dat hebben?</a:t>
            </a:r>
            <a:endParaRPr lang="nl-NL" dirty="0">
              <a:ea typeface="+mn-lt"/>
              <a:cs typeface="+mn-lt"/>
            </a:endParaRPr>
          </a:p>
          <a:p>
            <a:endParaRPr lang="nl-NL"/>
          </a:p>
          <a:p>
            <a:r>
              <a:rPr lang="nl-NL" sz="1300" dirty="0">
                <a:solidFill>
                  <a:srgbClr val="1E1F20"/>
                </a:solidFill>
                <a:ea typeface="+mn-lt"/>
                <a:cs typeface="+mn-lt"/>
              </a:rPr>
              <a:t>In deze opdracht ga je nadenken over hoe anonimiteit invloed heeft op wat mensen online zeggen. Je krijgt een fictief online account en een situatie waarin je moet reageren. Denk na over hoe jij zou reageren en of je hetzelfde zou doen als je eigen naam erbij stond.</a:t>
            </a:r>
            <a:endParaRPr lang="nl-NL" dirty="0">
              <a:ea typeface="+mn-lt"/>
              <a:cs typeface="+mn-lt"/>
            </a:endParaRPr>
          </a:p>
        </p:txBody>
      </p:sp>
      <p:pic>
        <p:nvPicPr>
          <p:cNvPr id="2" name="Tijdelijke aanduiding voor afbeelding 1" descr="Afbeelding met tekst, schermopname, multimedia, scherm&#10;&#10;Door AI gegenereerde inhoud is mogelijk onjuist.">
            <a:extLst>
              <a:ext uri="{FF2B5EF4-FFF2-40B4-BE49-F238E27FC236}">
                <a16:creationId xmlns:a16="http://schemas.microsoft.com/office/drawing/2014/main" id="{77E7AE2C-96B6-F767-7220-5FD68B075BB8}"/>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655021688"/>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B4159-0982-5F5B-E9D9-F3239526D79C}"/>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7857AF10-B87E-981E-1C90-AB6D39B1A9DF}"/>
              </a:ext>
            </a:extLst>
          </p:cNvPr>
          <p:cNvSpPr txBox="1"/>
          <p:nvPr/>
        </p:nvSpPr>
        <p:spPr>
          <a:xfrm>
            <a:off x="147296" y="942974"/>
            <a:ext cx="6389688" cy="34317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a:t>
            </a:r>
            <a:r>
              <a:rPr lang="nl-NL" sz="1300" dirty="0" err="1">
                <a:solidFill>
                  <a:srgbClr val="1E1F20"/>
                </a:solidFill>
                <a:ea typeface="+mn-lt"/>
                <a:cs typeface="+mn-lt"/>
              </a:rPr>
              <a:t>ShadowWarrior</a:t>
            </a:r>
            <a:endParaRPr lang="nl-NL" dirty="0" err="1"/>
          </a:p>
          <a:p>
            <a:endParaRPr lang="nl-NL" sz="1300" dirty="0">
              <a:solidFill>
                <a:srgbClr val="1E1F20"/>
              </a:solidFill>
              <a:ea typeface="+mn-lt"/>
              <a:cs typeface="+mn-lt"/>
            </a:endParaRPr>
          </a:p>
          <a:p>
            <a:r>
              <a:rPr lang="nl-NL" sz="1300" dirty="0">
                <a:solidFill>
                  <a:srgbClr val="1E1F20"/>
                </a:solidFill>
                <a:ea typeface="+mn-lt"/>
                <a:cs typeface="+mn-lt"/>
              </a:rPr>
              <a:t>Situatie: Je leest een bericht op Instagram waarin iemand zegt:</a:t>
            </a:r>
            <a:endParaRPr lang="nl-NL" dirty="0">
              <a:cs typeface="Poppins"/>
            </a:endParaRPr>
          </a:p>
          <a:p>
            <a:r>
              <a:rPr lang="nl-NL" sz="1300" dirty="0">
                <a:solidFill>
                  <a:srgbClr val="1E1F20"/>
                </a:solidFill>
                <a:ea typeface="+mn-lt"/>
                <a:cs typeface="+mn-lt"/>
              </a:rPr>
              <a:t>"Mensen die geen vlees eten, zijn echt dom. We zijn gemaakt om vlees te eten!"</a:t>
            </a:r>
            <a:endParaRPr lang="nl-NL" dirty="0"/>
          </a:p>
          <a:p>
            <a:endParaRPr lang="nl-NL"/>
          </a:p>
          <a:p>
            <a:r>
              <a:rPr lang="nl-NL" sz="1300" dirty="0">
                <a:solidFill>
                  <a:srgbClr val="1E1F20"/>
                </a:solidFill>
                <a:ea typeface="+mn-lt"/>
                <a:cs typeface="+mn-lt"/>
              </a:rPr>
              <a:t>Daaronder reageren mensen boos en ontstaat er een verhitte discussie. Sommige reacties zijn:</a:t>
            </a:r>
            <a:endParaRPr lang="nl-NL" dirty="0">
              <a:ea typeface="+mn-lt"/>
              <a:cs typeface="+mn-lt"/>
            </a:endParaRPr>
          </a:p>
          <a:p>
            <a:pPr lvl="1"/>
            <a:endParaRPr lang="nl-NL">
              <a:cs typeface="Poppins"/>
            </a:endParaRPr>
          </a:p>
          <a:p>
            <a:pPr lvl="1"/>
            <a:r>
              <a:rPr lang="nl-NL" i="1" dirty="0">
                <a:solidFill>
                  <a:srgbClr val="1E1F20"/>
                </a:solidFill>
                <a:ea typeface="+mn-lt"/>
                <a:cs typeface="+mn-lt"/>
              </a:rPr>
              <a:t>“Jij bent de domme hier, ga eens nadenken.”</a:t>
            </a:r>
            <a:endParaRPr lang="nl-NL" i="1">
              <a:cs typeface="Poppins"/>
            </a:endParaRPr>
          </a:p>
          <a:p>
            <a:pPr lvl="1"/>
            <a:r>
              <a:rPr lang="nl-NL" i="1" dirty="0">
                <a:solidFill>
                  <a:srgbClr val="1E1F20"/>
                </a:solidFill>
                <a:ea typeface="+mn-lt"/>
                <a:cs typeface="+mn-lt"/>
              </a:rPr>
              <a:t>“Jullie veganisten zijn allemaal een stel idioten.”</a:t>
            </a:r>
            <a:endParaRPr lang="nl-NL" i="1">
              <a:cs typeface="Poppins"/>
            </a:endParaRPr>
          </a:p>
          <a:p>
            <a:pPr lvl="1"/>
            <a:r>
              <a:rPr lang="nl-NL" i="1" dirty="0">
                <a:solidFill>
                  <a:srgbClr val="1E1F20"/>
                </a:solidFill>
                <a:ea typeface="+mn-lt"/>
                <a:cs typeface="+mn-lt"/>
              </a:rPr>
              <a:t>“Ik hoop dat je ooit zelf ervaart hoe dieren lijden.”</a:t>
            </a:r>
          </a:p>
          <a:p>
            <a:pPr lvl="1"/>
            <a:endParaRPr lang="nl-NL" dirty="0">
              <a:solidFill>
                <a:srgbClr val="1E1F20"/>
              </a:solidFill>
              <a:ea typeface="+mn-lt"/>
              <a:cs typeface="+mn-lt"/>
            </a:endParaRPr>
          </a:p>
          <a:p>
            <a:pPr lvl="1"/>
            <a:r>
              <a:rPr lang="nl-NL" b="1" dirty="0">
                <a:solidFill>
                  <a:srgbClr val="1E1F20"/>
                </a:solidFill>
                <a:ea typeface="+mn-lt"/>
                <a:cs typeface="+mn-lt"/>
              </a:rPr>
              <a:t>Jij wilt ook reageren. Wat doe je?</a:t>
            </a:r>
            <a:endParaRPr lang="nl-NL" b="1" dirty="0">
              <a:ea typeface="+mn-lt"/>
              <a:cs typeface="+mn-lt"/>
            </a:endParaRPr>
          </a:p>
        </p:txBody>
      </p:sp>
      <p:sp>
        <p:nvSpPr>
          <p:cNvPr id="12" name="Tijdelijke aanduiding voor tekst 1">
            <a:extLst>
              <a:ext uri="{FF2B5EF4-FFF2-40B4-BE49-F238E27FC236}">
                <a16:creationId xmlns:a16="http://schemas.microsoft.com/office/drawing/2014/main" id="{081A26CB-06A5-AA64-AC86-2FE9BB714357}"/>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1: Een verhitte discussie in de </a:t>
            </a:r>
            <a:r>
              <a:rPr lang="nl-NL" b="0" dirty="0" err="1">
                <a:solidFill>
                  <a:srgbClr val="FFFFFF"/>
                </a:solidFill>
                <a:ea typeface="+mj-lt"/>
                <a:cs typeface="+mj-lt"/>
              </a:rPr>
              <a:t>comments</a:t>
            </a:r>
            <a:endParaRPr lang="nl-NL" dirty="0" err="1"/>
          </a:p>
        </p:txBody>
      </p:sp>
      <p:sp>
        <p:nvSpPr>
          <p:cNvPr id="3" name="Tekstvak 2">
            <a:extLst>
              <a:ext uri="{FF2B5EF4-FFF2-40B4-BE49-F238E27FC236}">
                <a16:creationId xmlns:a16="http://schemas.microsoft.com/office/drawing/2014/main" id="{D7054472-D8A8-ABEF-0EE7-0BF1CB9C8B1A}"/>
              </a:ext>
            </a:extLst>
          </p:cNvPr>
          <p:cNvSpPr txBox="1"/>
          <p:nvPr/>
        </p:nvSpPr>
        <p:spPr>
          <a:xfrm>
            <a:off x="5217957" y="4142253"/>
            <a:ext cx="6703452" cy="12157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171450" indent="-171450">
              <a:buFont typeface="Calibri"/>
              <a:buChar char="-"/>
            </a:pPr>
            <a:r>
              <a:rPr lang="nl-NL" sz="1200" dirty="0">
                <a:solidFill>
                  <a:srgbClr val="1E1F20"/>
                </a:solidFill>
                <a:ea typeface="+mn-lt"/>
                <a:cs typeface="+mn-lt"/>
              </a:rPr>
              <a:t>Wat zou je zeggen als je anoniem was?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Zou je hetzelfde zeggen als je eigen naam erbij stond?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Waarom worden online discussies vaak heftiger dan in het echt?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zou je kunnen reageren op een manier die respectvol blijft? </a:t>
            </a:r>
            <a:endParaRPr lang="nl-NL" dirty="0">
              <a:cs typeface="Poppins"/>
            </a:endParaRPr>
          </a:p>
          <a:p>
            <a:pPr marL="285750" indent="-285750">
              <a:buFont typeface="Calibri"/>
              <a:buChar char="-"/>
            </a:pPr>
            <a:endParaRPr lang="nl-NL" sz="1300" dirty="0">
              <a:solidFill>
                <a:srgbClr val="1E1F20"/>
              </a:solidFill>
              <a:cs typeface="Poppins"/>
            </a:endParaRPr>
          </a:p>
        </p:txBody>
      </p:sp>
    </p:spTree>
    <p:extLst>
      <p:ext uri="{BB962C8B-B14F-4D97-AF65-F5344CB8AC3E}">
        <p14:creationId xmlns:p14="http://schemas.microsoft.com/office/powerpoint/2010/main" val="3702670866"/>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C3198-209D-0D87-3C07-87A6153E7709}"/>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AF240145-F070-D8A5-7082-B58EA0596E86}"/>
              </a:ext>
            </a:extLst>
          </p:cNvPr>
          <p:cNvSpPr txBox="1"/>
          <p:nvPr/>
        </p:nvSpPr>
        <p:spPr>
          <a:xfrm>
            <a:off x="147296" y="942974"/>
            <a:ext cx="6389688" cy="27546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a:t>
            </a:r>
            <a:r>
              <a:rPr lang="nl-NL" sz="1300" dirty="0" err="1">
                <a:solidFill>
                  <a:srgbClr val="1E1F20"/>
                </a:solidFill>
                <a:ea typeface="+mn-lt"/>
                <a:cs typeface="+mn-lt"/>
              </a:rPr>
              <a:t>AnonymousJoker</a:t>
            </a:r>
            <a:endParaRPr lang="nl-NL" err="1"/>
          </a:p>
          <a:p>
            <a:endParaRPr lang="nl-NL" sz="1300" dirty="0">
              <a:solidFill>
                <a:srgbClr val="1E1F20"/>
              </a:solidFill>
              <a:ea typeface="+mn-lt"/>
              <a:cs typeface="+mn-lt"/>
            </a:endParaRPr>
          </a:p>
          <a:p>
            <a:r>
              <a:rPr lang="nl-NL" sz="1300" dirty="0">
                <a:solidFill>
                  <a:srgbClr val="1E1F20"/>
                </a:solidFill>
                <a:ea typeface="+mn-lt"/>
                <a:cs typeface="+mn-lt"/>
              </a:rPr>
              <a:t>Situatie: Op </a:t>
            </a:r>
            <a:r>
              <a:rPr lang="nl-NL" sz="1300" dirty="0" err="1">
                <a:solidFill>
                  <a:srgbClr val="1E1F20"/>
                </a:solidFill>
                <a:ea typeface="+mn-lt"/>
                <a:cs typeface="+mn-lt"/>
              </a:rPr>
              <a:t>TikTok</a:t>
            </a:r>
            <a:r>
              <a:rPr lang="nl-NL" sz="1300" dirty="0">
                <a:solidFill>
                  <a:srgbClr val="1E1F20"/>
                </a:solidFill>
                <a:ea typeface="+mn-lt"/>
                <a:cs typeface="+mn-lt"/>
              </a:rPr>
              <a:t> zie je een video van iemand uit jouw school die struikelt en in een sloot valt. De video is massaal gedeeld en heeft al duizenden views. Onder de video staan reacties zoals:</a:t>
            </a:r>
            <a:endParaRPr lang="nl-NL">
              <a:ea typeface="+mn-lt"/>
              <a:cs typeface="+mn-lt"/>
            </a:endParaRPr>
          </a:p>
          <a:p>
            <a:endParaRPr lang="nl-NL"/>
          </a:p>
          <a:p>
            <a:pPr lvl="1"/>
            <a:r>
              <a:rPr lang="nl-NL" i="1" dirty="0">
                <a:solidFill>
                  <a:srgbClr val="1E1F20"/>
                </a:solidFill>
                <a:ea typeface="+mn-lt"/>
                <a:cs typeface="+mn-lt"/>
              </a:rPr>
              <a:t>“HAHA, wat een loser!”</a:t>
            </a:r>
            <a:endParaRPr lang="nl-NL" i="1">
              <a:ea typeface="+mn-lt"/>
              <a:cs typeface="+mn-lt"/>
            </a:endParaRPr>
          </a:p>
          <a:p>
            <a:pPr lvl="1"/>
            <a:r>
              <a:rPr lang="nl-NL" i="1" dirty="0">
                <a:solidFill>
                  <a:srgbClr val="1E1F20"/>
                </a:solidFill>
                <a:ea typeface="+mn-lt"/>
                <a:cs typeface="+mn-lt"/>
              </a:rPr>
              <a:t>“Wie heeft zijn telefoonnummer? Ik wil hem bellen en uitlachen.”</a:t>
            </a:r>
            <a:endParaRPr lang="nl-NL" i="1">
              <a:ea typeface="+mn-lt"/>
              <a:cs typeface="+mn-lt"/>
            </a:endParaRPr>
          </a:p>
          <a:p>
            <a:pPr lvl="1"/>
            <a:endParaRPr lang="nl-NL" dirty="0">
              <a:solidFill>
                <a:srgbClr val="1E1F20"/>
              </a:solidFill>
              <a:ea typeface="+mn-lt"/>
              <a:cs typeface="+mn-lt"/>
            </a:endParaRPr>
          </a:p>
          <a:p>
            <a:pPr lvl="1"/>
            <a:r>
              <a:rPr lang="nl-NL" b="1" dirty="0">
                <a:solidFill>
                  <a:srgbClr val="1E1F20"/>
                </a:solidFill>
                <a:ea typeface="+mn-lt"/>
                <a:cs typeface="+mn-lt"/>
              </a:rPr>
              <a:t>Jij kunt ook reageren. Wat doe je?</a:t>
            </a:r>
            <a:endParaRPr lang="nl-NL" sz="1400" b="1" dirty="0">
              <a:ea typeface="+mn-lt"/>
              <a:cs typeface="+mn-lt"/>
            </a:endParaRPr>
          </a:p>
        </p:txBody>
      </p:sp>
      <p:sp>
        <p:nvSpPr>
          <p:cNvPr id="12" name="Tijdelijke aanduiding voor tekst 1">
            <a:extLst>
              <a:ext uri="{FF2B5EF4-FFF2-40B4-BE49-F238E27FC236}">
                <a16:creationId xmlns:a16="http://schemas.microsoft.com/office/drawing/2014/main" id="{F493DE22-395D-3668-8960-A3B83B39D6D3}"/>
              </a:ext>
            </a:extLst>
          </p:cNvPr>
          <p:cNvSpPr txBox="1">
            <a:spLocks/>
          </p:cNvSpPr>
          <p:nvPr/>
        </p:nvSpPr>
        <p:spPr>
          <a:xfrm>
            <a:off x="146826" y="169843"/>
            <a:ext cx="895048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2: Een gênante video die viraal gaat</a:t>
            </a:r>
            <a:endParaRPr lang="nl-NL" dirty="0"/>
          </a:p>
        </p:txBody>
      </p:sp>
      <p:sp>
        <p:nvSpPr>
          <p:cNvPr id="3" name="Tekstvak 2">
            <a:extLst>
              <a:ext uri="{FF2B5EF4-FFF2-40B4-BE49-F238E27FC236}">
                <a16:creationId xmlns:a16="http://schemas.microsoft.com/office/drawing/2014/main" id="{A496ACEC-7C50-4B22-765D-71C47E946319}"/>
              </a:ext>
            </a:extLst>
          </p:cNvPr>
          <p:cNvSpPr txBox="1"/>
          <p:nvPr/>
        </p:nvSpPr>
        <p:spPr>
          <a:xfrm>
            <a:off x="5217957" y="4142253"/>
            <a:ext cx="670345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171450" indent="-171450">
              <a:buFont typeface="Calibri"/>
              <a:buChar char="-"/>
            </a:pPr>
            <a:r>
              <a:rPr lang="nl-NL" sz="1200" dirty="0">
                <a:solidFill>
                  <a:srgbClr val="1E1F20"/>
                </a:solidFill>
                <a:ea typeface="+mn-lt"/>
                <a:cs typeface="+mn-lt"/>
              </a:rPr>
              <a:t>Wat zou je anoniem zeggen? </a:t>
            </a:r>
            <a:endParaRPr lang="nl-NL" dirty="0">
              <a:solidFill>
                <a:srgbClr val="3F5060"/>
              </a:solidFill>
              <a:ea typeface="+mn-lt"/>
              <a:cs typeface="+mn-lt"/>
            </a:endParaRPr>
          </a:p>
          <a:p>
            <a:pPr marL="171450" indent="-171450">
              <a:buFont typeface="Calibri"/>
              <a:buChar char="-"/>
            </a:pPr>
            <a:r>
              <a:rPr lang="nl-NL" sz="1200" dirty="0">
                <a:solidFill>
                  <a:srgbClr val="1E1F20"/>
                </a:solidFill>
                <a:ea typeface="+mn-lt"/>
                <a:cs typeface="+mn-lt"/>
              </a:rPr>
              <a:t>Zou je hetzelfde zeggen als je eigen naam erbij stond?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zou de persoon in de video zich voelen? </a:t>
            </a:r>
            <a:endParaRPr lang="nl-NL">
              <a:cs typeface="Poppins"/>
            </a:endParaRPr>
          </a:p>
          <a:p>
            <a:pPr marL="171450" indent="-171450">
              <a:buFont typeface="Calibri"/>
              <a:buChar char="-"/>
            </a:pPr>
            <a:r>
              <a:rPr lang="nl-NL" sz="1200" dirty="0">
                <a:solidFill>
                  <a:srgbClr val="1E1F20"/>
                </a:solidFill>
                <a:ea typeface="+mn-lt"/>
                <a:cs typeface="+mn-lt"/>
              </a:rPr>
              <a:t>Wat gebeurt er als jij zelf ooit viraal gaat om iets gênants?</a:t>
            </a:r>
            <a:endParaRPr lang="nl-NL" dirty="0">
              <a:ea typeface="+mn-lt"/>
              <a:cs typeface="+mn-lt"/>
            </a:endParaRPr>
          </a:p>
        </p:txBody>
      </p:sp>
    </p:spTree>
    <p:extLst>
      <p:ext uri="{BB962C8B-B14F-4D97-AF65-F5344CB8AC3E}">
        <p14:creationId xmlns:p14="http://schemas.microsoft.com/office/powerpoint/2010/main" val="2871730371"/>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E1549-0010-CE22-F538-90F5B821DFB7}"/>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F1301FE9-2A65-4169-C88F-304D38BDA203}"/>
              </a:ext>
            </a:extLst>
          </p:cNvPr>
          <p:cNvSpPr txBox="1"/>
          <p:nvPr/>
        </p:nvSpPr>
        <p:spPr>
          <a:xfrm>
            <a:off x="147296" y="942974"/>
            <a:ext cx="6389688"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a:t>
            </a:r>
            <a:r>
              <a:rPr lang="nl-NL" sz="1300" dirty="0" err="1">
                <a:solidFill>
                  <a:srgbClr val="1E1F20"/>
                </a:solidFill>
                <a:ea typeface="+mn-lt"/>
                <a:cs typeface="+mn-lt"/>
              </a:rPr>
              <a:t>TrendMasterX</a:t>
            </a:r>
            <a:endParaRPr lang="nl-NL" dirty="0" err="1"/>
          </a:p>
          <a:p>
            <a:endParaRPr lang="nl-NL" sz="1300" dirty="0">
              <a:solidFill>
                <a:srgbClr val="1E1F20"/>
              </a:solidFill>
              <a:ea typeface="+mn-lt"/>
              <a:cs typeface="+mn-lt"/>
            </a:endParaRPr>
          </a:p>
          <a:p>
            <a:r>
              <a:rPr lang="nl-NL" sz="1300" dirty="0">
                <a:solidFill>
                  <a:srgbClr val="1E1F20"/>
                </a:solidFill>
                <a:ea typeface="+mn-lt"/>
                <a:cs typeface="+mn-lt"/>
              </a:rPr>
              <a:t>Situatie: Je krijgt screenshots doorgestuurd van iemand uit de klas die in een </a:t>
            </a:r>
            <a:r>
              <a:rPr lang="nl-NL" sz="1300" dirty="0" err="1">
                <a:solidFill>
                  <a:srgbClr val="1E1F20"/>
                </a:solidFill>
                <a:ea typeface="+mn-lt"/>
                <a:cs typeface="+mn-lt"/>
              </a:rPr>
              <a:t>privéchat</a:t>
            </a:r>
            <a:r>
              <a:rPr lang="nl-NL" sz="1300" dirty="0">
                <a:solidFill>
                  <a:srgbClr val="1E1F20"/>
                </a:solidFill>
                <a:ea typeface="+mn-lt"/>
                <a:cs typeface="+mn-lt"/>
              </a:rPr>
              <a:t> iets gemeens heeft gezegd over een docent. Iedereen in de </a:t>
            </a:r>
            <a:r>
              <a:rPr lang="nl-NL" sz="1300" dirty="0" err="1">
                <a:solidFill>
                  <a:srgbClr val="1E1F20"/>
                </a:solidFill>
                <a:ea typeface="+mn-lt"/>
                <a:cs typeface="+mn-lt"/>
              </a:rPr>
              <a:t>groepschat</a:t>
            </a:r>
            <a:r>
              <a:rPr lang="nl-NL" sz="1300" dirty="0">
                <a:solidFill>
                  <a:srgbClr val="1E1F20"/>
                </a:solidFill>
                <a:ea typeface="+mn-lt"/>
                <a:cs typeface="+mn-lt"/>
              </a:rPr>
              <a:t> zegt dat jullie dit op sociale media moeten zetten om hem/haar te “</a:t>
            </a:r>
            <a:r>
              <a:rPr lang="nl-NL" sz="1300" dirty="0" err="1">
                <a:solidFill>
                  <a:srgbClr val="1E1F20"/>
                </a:solidFill>
                <a:ea typeface="+mn-lt"/>
                <a:cs typeface="+mn-lt"/>
              </a:rPr>
              <a:t>exposen</a:t>
            </a:r>
            <a:r>
              <a:rPr lang="nl-NL" sz="1300" dirty="0">
                <a:solidFill>
                  <a:srgbClr val="1E1F20"/>
                </a:solidFill>
                <a:ea typeface="+mn-lt"/>
                <a:cs typeface="+mn-lt"/>
              </a:rPr>
              <a:t>.”</a:t>
            </a:r>
            <a:endParaRPr lang="nl-NL">
              <a:cs typeface="Poppins"/>
            </a:endParaRPr>
          </a:p>
          <a:p>
            <a:pPr lvl="1"/>
            <a:endParaRPr lang="nl-NL" sz="2800" b="1" dirty="0">
              <a:cs typeface="Poppins"/>
            </a:endParaRPr>
          </a:p>
          <a:p>
            <a:pPr lvl="1"/>
            <a:r>
              <a:rPr lang="nl-NL" b="1" dirty="0">
                <a:solidFill>
                  <a:srgbClr val="1E1F20"/>
                </a:solidFill>
                <a:ea typeface="+mn-lt"/>
                <a:cs typeface="+mn-lt"/>
              </a:rPr>
              <a:t>Jij hebt de kans om dit te posten. Wat doe je?</a:t>
            </a:r>
            <a:endParaRPr lang="nl-NL" b="1" dirty="0">
              <a:ea typeface="+mn-lt"/>
              <a:cs typeface="+mn-lt"/>
            </a:endParaRPr>
          </a:p>
        </p:txBody>
      </p:sp>
      <p:sp>
        <p:nvSpPr>
          <p:cNvPr id="12" name="Tijdelijke aanduiding voor tekst 1">
            <a:extLst>
              <a:ext uri="{FF2B5EF4-FFF2-40B4-BE49-F238E27FC236}">
                <a16:creationId xmlns:a16="http://schemas.microsoft.com/office/drawing/2014/main" id="{EA74CC93-0E83-7E3E-3409-EA08D29FFDE8}"/>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3: Iemand "</a:t>
            </a:r>
            <a:r>
              <a:rPr lang="nl-NL" b="0" dirty="0" err="1">
                <a:solidFill>
                  <a:srgbClr val="FFFFFF"/>
                </a:solidFill>
                <a:ea typeface="+mj-lt"/>
                <a:cs typeface="+mj-lt"/>
              </a:rPr>
              <a:t>exposen</a:t>
            </a:r>
            <a:r>
              <a:rPr lang="nl-NL" b="0" dirty="0">
                <a:solidFill>
                  <a:srgbClr val="FFFFFF"/>
                </a:solidFill>
                <a:ea typeface="+mj-lt"/>
                <a:cs typeface="+mj-lt"/>
              </a:rPr>
              <a:t>"</a:t>
            </a:r>
            <a:endParaRPr lang="nl-NL" dirty="0"/>
          </a:p>
        </p:txBody>
      </p:sp>
      <p:sp>
        <p:nvSpPr>
          <p:cNvPr id="3" name="Tekstvak 2">
            <a:extLst>
              <a:ext uri="{FF2B5EF4-FFF2-40B4-BE49-F238E27FC236}">
                <a16:creationId xmlns:a16="http://schemas.microsoft.com/office/drawing/2014/main" id="{6634282B-289B-0983-6720-0D181450E418}"/>
              </a:ext>
            </a:extLst>
          </p:cNvPr>
          <p:cNvSpPr txBox="1"/>
          <p:nvPr/>
        </p:nvSpPr>
        <p:spPr>
          <a:xfrm>
            <a:off x="5217957" y="4142253"/>
            <a:ext cx="67034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171450" indent="-171450">
              <a:buFont typeface="Calibri"/>
              <a:buChar char="-"/>
            </a:pPr>
            <a:r>
              <a:rPr lang="nl-NL" sz="1200" dirty="0">
                <a:solidFill>
                  <a:srgbClr val="1E1F20"/>
                </a:solidFill>
                <a:ea typeface="+mn-lt"/>
                <a:cs typeface="+mn-lt"/>
              </a:rPr>
              <a:t>Zou je dit posten als je anoniem was?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Zou je het ook doen als jouw echte naam erbij stond? </a:t>
            </a:r>
            <a:endParaRPr lang="nl-NL" dirty="0">
              <a:solidFill>
                <a:srgbClr val="3F5060"/>
              </a:solidFill>
              <a:ea typeface="+mn-lt"/>
              <a:cs typeface="+mn-lt"/>
            </a:endParaRPr>
          </a:p>
          <a:p>
            <a:pPr marL="171450" indent="-171450">
              <a:buFont typeface="Calibri"/>
              <a:buChar char="-"/>
            </a:pPr>
            <a:r>
              <a:rPr lang="nl-NL" sz="1200" dirty="0">
                <a:solidFill>
                  <a:srgbClr val="1E1F20"/>
                </a:solidFill>
                <a:ea typeface="+mn-lt"/>
                <a:cs typeface="+mn-lt"/>
              </a:rPr>
              <a:t>Moeten mensen verantwoordelijk worden gehouden voor dingen die ze privé zeggen?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Wat gebeurt er als iemand later een privébericht van jou "</a:t>
            </a:r>
            <a:r>
              <a:rPr lang="nl-NL" sz="1200" dirty="0" err="1">
                <a:solidFill>
                  <a:srgbClr val="1E1F20"/>
                </a:solidFill>
                <a:ea typeface="+mn-lt"/>
                <a:cs typeface="+mn-lt"/>
              </a:rPr>
              <a:t>exposed</a:t>
            </a:r>
            <a:r>
              <a:rPr lang="nl-NL" sz="1200" dirty="0">
                <a:solidFill>
                  <a:srgbClr val="1E1F20"/>
                </a:solidFill>
                <a:ea typeface="+mn-lt"/>
                <a:cs typeface="+mn-lt"/>
              </a:rPr>
              <a:t>"? </a:t>
            </a:r>
            <a:endParaRPr lang="nl-NL" dirty="0">
              <a:cs typeface="Poppins"/>
            </a:endParaRPr>
          </a:p>
        </p:txBody>
      </p:sp>
    </p:spTree>
    <p:extLst>
      <p:ext uri="{BB962C8B-B14F-4D97-AF65-F5344CB8AC3E}">
        <p14:creationId xmlns:p14="http://schemas.microsoft.com/office/powerpoint/2010/main" val="415836241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1454</Words>
  <Application>Microsoft Office PowerPoint</Application>
  <PresentationFormat>Widescreen</PresentationFormat>
  <Paragraphs>116</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Poppins</vt:lpstr>
      <vt:lpstr>Arial</vt:lpstr>
      <vt:lpstr>Calibri</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723</cp:revision>
  <dcterms:created xsi:type="dcterms:W3CDTF">2022-01-30T11:55:21Z</dcterms:created>
  <dcterms:modified xsi:type="dcterms:W3CDTF">2025-02-21T09:23:12Z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2025-02-21T09:14:26Z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04904f0c-4157-4169-b557-2e246404e352</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