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BF_A8B08DE3.xml" ContentType="application/vnd.ms-powerpoint.comments+xml"/>
  <Override PartName="/ppt/comments/modernComment_1BD_7705B6E3.xml" ContentType="application/vnd.ms-powerpoint.comments+xml"/>
  <Override PartName="/ppt/comments/modernComment_1C4_2281F4C7.xml" ContentType="application/vnd.ms-powerpoint.comments+xml"/>
  <Override PartName="/ppt/comments/modernComment_1BC_933A5F4E.xml" ContentType="application/vnd.ms-powerpoint.comments+xml"/>
  <Override PartName="/ppt/comments/modernComment_19E_B8545AEC.xml" ContentType="application/vnd.ms-powerpoint.comments+xml"/>
  <Override PartName="/ppt/comments/modernComment_196_C6B9C71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268" r:id="rId5"/>
    <p:sldId id="336" r:id="rId6"/>
    <p:sldId id="386" r:id="rId7"/>
    <p:sldId id="449" r:id="rId8"/>
    <p:sldId id="447" r:id="rId9"/>
    <p:sldId id="445" r:id="rId10"/>
    <p:sldId id="452" r:id="rId11"/>
    <p:sldId id="444" r:id="rId12"/>
    <p:sldId id="414" r:id="rId13"/>
    <p:sldId id="280" r:id="rId14"/>
    <p:sldId id="406" r:id="rId15"/>
  </p:sldIdLst>
  <p:sldSz cx="12192000" cy="6858000"/>
  <p:notesSz cx="6858000" cy="9144000"/>
  <p:embeddedFontLst>
    <p:embeddedFont>
      <p:font typeface="Poppins" pitchFamily="2" charset="77"/>
      <p:regular r:id="rId17"/>
      <p:bold r:id="rId18"/>
      <p:italic r:id="rId19"/>
      <p:boldItalic r:id="rId2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6"/>
    <p:restoredTop sz="94699"/>
  </p:normalViewPr>
  <p:slideViewPr>
    <p:cSldViewPr snapToGrid="0">
      <p:cViewPr varScale="1">
        <p:scale>
          <a:sx n="151" d="100"/>
          <a:sy n="151" d="100"/>
        </p:scale>
        <p:origin x="20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Leerlingen begrijpen wat ‘viral gaan’ betekent en waarom sommige dingen op internet razendsnel worden gedeeld.
Leerlingen leren dat social media grote invloed heeft op wat populair wordt.
Leerlingen bedenken hun eigen verhaal dat anderen zou kunnen aanspreken.
Groep 7-8 PO:
Leerlingen ontdekken hoe een product of idee viraal kan gaan.
Leerlingen leren dat storytelling een belangrijke rol speelt bij het verspreiden van content.
Leerlingen oefenen met het bedenken en uitwerken van een pakkend verhaal.
Klas 1-2 VO:
Leerlingen analyseren de factoren die bepalen of iets viral gaat.
Leerlingen onderzoeken hoe influencers en bedrijven storytelling gebruiken om succes te behalen.
Leerlingen creëren hun eigen storytelling-content met als doel om hun boodschap op een creatieve manier te verspreiden.</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De Hot Apple Crumble van een bakker in Enschede is viraal gegaan. Dit betekent dat het product razendsnel populair is geworden doordat mensen erover praten en het delen op social media. Maar hoe gebeurt zoiets eigenlijk? Waarom gaat het ene bericht of product viraal en het andere niet?
Virale content verspreidt zich razendsnel omdat het herkenbaar, grappig, verrassend of emotioneel is. Dit kan door een video, een post, een uitdaging (zoals TikTok-trends) of zelfs een product dat mensen massaal willen proberen. Storytelling speelt hierin een grote rol. Een goed verhaal maakt dat mensen zich betrokken voelen, het willen delen en er iets bij voelen.
Deze les laat leerlingen nadenken over hoe viral gaan werkt en hoe zij dit kunnen gebruiken in hun eigen storytelling. Ze gaan zelf een verhaal bedenken dat potentieel viraal zou kunnen gaan.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Burgerschap (5-10 minuten)
Leerdoelen:
- Leerlingen begrijpen wat "viral gaan" betekent en hoe het zowel positief als negatief kan zijn.
- Ze kunnen voorbeelden noemen van video's of trends die viral zijn gegaan.
- Ze denken na over hoe zij zelf met virale content omgaan.
- Ze kunnen argumenten voor en tegen viral gaan benoemen en bediscussiëren.</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(10 minuten)</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Verwerkingsopdracht PO 5-6. (15-20 minuten)</a:t>
        </a:r>
      </a:p>
    </p188:txBody>
  </p188:cm>
</p188:cmLst>
</file>

<file path=ppt/comments/modernComment_1BD_7705B6E3.xml><?xml version="1.0" encoding="utf-8"?>
<p188:cmLst xmlns:a="http://schemas.openxmlformats.org/drawingml/2006/main" xmlns:r="http://schemas.openxmlformats.org/officeDocument/2006/relationships" xmlns:p188="http://schemas.microsoft.com/office/powerpoint/2018/8/main">
  <p188:cm id="{41B3A91E-1699-4BE0-BDD7-EBDB32387C7E}" authorId="{4DBF06C3-06A7-47B8-D723-6C8A6BED412D}" created="2025-02-02T21:06:18.362">
    <pc:sldMkLst xmlns:pc="http://schemas.microsoft.com/office/powerpoint/2013/main/command">
      <pc:docMk/>
      <pc:sldMk cId="1996863203" sldId="445"/>
    </pc:sldMkLst>
    <p188:txBody>
      <a:bodyPr/>
      <a:lstStyle/>
      <a:p>
        <a:r>
          <a:rPr lang="nl-NL"/>
          <a:t>Theorie 3 (alle groepen)</a:t>
        </a:r>
      </a:p>
    </p188:txBody>
  </p188:cm>
</p188:cmLst>
</file>

<file path=ppt/comments/modernComment_1BF_A8B08DE3.xml><?xml version="1.0" encoding="utf-8"?>
<p188:cmLst xmlns:a="http://schemas.openxmlformats.org/drawingml/2006/main" xmlns:r="http://schemas.openxmlformats.org/officeDocument/2006/relationships" xmlns:p188="http://schemas.microsoft.com/office/powerpoint/2018/8/main">
  <p188:cm id="{347877A3-F5EE-49F0-86CA-78D9D96BA38C}" authorId="{4DBF06C3-06A7-47B8-D723-6C8A6BED412D}" created="2025-02-02T21:06:11.268">
    <pc:sldMkLst xmlns:pc="http://schemas.microsoft.com/office/powerpoint/2013/main/command">
      <pc:docMk/>
      <pc:sldMk cId="2830142947" sldId="447"/>
    </pc:sldMkLst>
    <p188:txBody>
      <a:bodyPr/>
      <a:lstStyle/>
      <a:p>
        <a:r>
          <a:rPr lang="nl-NL"/>
          <a:t>Theorie 2 (alle groepen)</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(alle groepen)</a:t>
        </a:r>
      </a:p>
    </p188:txBody>
  </p188:cm>
</p188:cmLst>
</file>

<file path=ppt/comments/modernComment_1C4_2281F4C7.xml><?xml version="1.0" encoding="utf-8"?>
<p188:cmLst xmlns:a="http://schemas.openxmlformats.org/drawingml/2006/main" xmlns:r="http://schemas.openxmlformats.org/officeDocument/2006/relationships" xmlns:p188="http://schemas.microsoft.com/office/powerpoint/2018/8/main">
  <p188:cm id="{E97EE0E2-F94F-4FFB-AA8E-4F8DD0EA60E6}" authorId="{4DBF06C3-06A7-47B8-D723-6C8A6BED412D}" created="2025-02-09T22:33:19.097">
    <pc:sldMkLst xmlns:pc="http://schemas.microsoft.com/office/powerpoint/2013/main/command">
      <pc:docMk/>
      <pc:sldMk cId="578942151" sldId="452"/>
    </pc:sldMkLst>
    <p188:txBody>
      <a:bodyPr/>
      <a:lstStyle/>
      <a:p>
        <a:r>
          <a:rPr lang="nl-NL"/>
          <a:t>Theorie 4 (alle groepen)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10/02/25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‹nr.›</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tubantia.nl/enschede/smullen-bij-deze-enschedese-bakker-haal-je-nu-de-viral-hot-apple-crumble~ae095463a/"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BF_A8B08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BD_7705B6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e.kahoot.it/share/viral-trends/9b79e307-cb61-4609-8215-d0615156582c" TargetMode="External"/><Relationship Id="rId2" Type="http://schemas.microsoft.com/office/2018/10/relationships/comments" Target="../comments/modernComment_1C4_2281F4C7.xml"/><Relationship Id="rId1" Type="http://schemas.openxmlformats.org/officeDocument/2006/relationships/slideLayout" Target="../slideLayouts/slideLayout8.xml"/><Relationship Id="rId5" Type="http://schemas.openxmlformats.org/officeDocument/2006/relationships/hyperlink" Target="http://fcesarrecio.blogspot.com/2018/11/crea-cuestionarios-de-evaluacion.htm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Hoe een appeltaart de wereld over neemt!</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a:t>Mediabegrip week 7 2025</a:t>
            </a:r>
          </a:p>
        </p:txBody>
      </p:sp>
      <p:pic>
        <p:nvPicPr>
          <p:cNvPr id="2" name="Tijdelijke aanduiding voor afbeelding 1" descr="Afbeelding met kleding, voedsel, Fastfood, person&#10;&#10;Door AI gegenereerde inhoud is mogelijk onjuist.">
            <a:extLst>
              <a:ext uri="{FF2B5EF4-FFF2-40B4-BE49-F238E27FC236}">
                <a16:creationId xmlns:a16="http://schemas.microsoft.com/office/drawing/2014/main" id="{A1ABB948-9B4D-BE9A-2433-DE2390076F9C}"/>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453A529-1931-A3EC-14DF-8CA0779C8EA3}"/>
              </a:ext>
            </a:extLst>
          </p:cNvPr>
          <p:cNvSpPr txBox="1"/>
          <p:nvPr/>
        </p:nvSpPr>
        <p:spPr>
          <a:xfrm>
            <a:off x="8217825" y="1115723"/>
            <a:ext cx="3382417" cy="3600986"/>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 Bespreek de impact van </a:t>
            </a:r>
            <a:r>
              <a:rPr lang="nl-NL" b="1" dirty="0" err="1">
                <a:solidFill>
                  <a:schemeClr val="bg1"/>
                </a:solidFill>
                <a:ea typeface="+mn-lt"/>
                <a:cs typeface="+mn-lt"/>
              </a:rPr>
              <a:t>viral</a:t>
            </a:r>
            <a:r>
              <a:rPr lang="nl-NL" b="1" dirty="0">
                <a:solidFill>
                  <a:schemeClr val="bg1"/>
                </a:solidFill>
                <a:ea typeface="+mn-lt"/>
                <a:cs typeface="+mn-lt"/>
              </a:rPr>
              <a:t> gaan</a:t>
            </a:r>
          </a:p>
          <a:p>
            <a:endParaRPr lang="nl-NL" sz="1200" dirty="0">
              <a:solidFill>
                <a:schemeClr val="bg1"/>
              </a:solidFill>
              <a:ea typeface="+mn-lt"/>
              <a:cs typeface="+mn-lt"/>
            </a:endParaRPr>
          </a:p>
          <a:p>
            <a:r>
              <a:rPr lang="nl-NL" sz="1200" dirty="0">
                <a:solidFill>
                  <a:schemeClr val="bg1"/>
                </a:solidFill>
                <a:ea typeface="+mn-lt"/>
                <a:cs typeface="+mn-lt"/>
              </a:rPr>
              <a:t>Denk na over een voorbeeld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pPr marL="228600" indent="-228600">
              <a:buAutoNum type="arabicPeriod"/>
            </a:pPr>
            <a:r>
              <a:rPr lang="nl-NL" sz="1200" dirty="0">
                <a:solidFill>
                  <a:schemeClr val="bg1"/>
                </a:solidFill>
                <a:ea typeface="+mn-lt"/>
                <a:cs typeface="+mn-lt"/>
              </a:rPr>
              <a:t>Kies een positief of negatief voorbeeld (uit je eigen ervaring of iets dat je online hebt gezien).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was het effect van deze virale content?</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Bespreek in tweetallen: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voordelen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mogelijke gevaren?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Schrijf 3 argumenten voor en 3 tegen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Bespreek kort jullie bevindingen in de klas.</a:t>
            </a:r>
            <a:endParaRPr lang="nl-NL" dirty="0">
              <a:solidFill>
                <a:schemeClr val="bg1"/>
              </a:solidFill>
              <a:ea typeface="+mn-lt"/>
              <a:cs typeface="+mn-lt"/>
            </a:endParaRPr>
          </a:p>
        </p:txBody>
      </p:sp>
      <p:sp>
        <p:nvSpPr>
          <p:cNvPr id="2" name="Tijdelijke aanduiding voor tekst 1">
            <a:extLst>
              <a:ext uri="{FF2B5EF4-FFF2-40B4-BE49-F238E27FC236}">
                <a16:creationId xmlns:a16="http://schemas.microsoft.com/office/drawing/2014/main" id="{E0DEC5DA-2497-09C0-A348-17621863668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impact van </a:t>
            </a:r>
            <a:r>
              <a:rPr lang="nl-NL" b="0" dirty="0" err="1">
                <a:ea typeface="+mj-lt"/>
                <a:cs typeface="+mj-lt"/>
              </a:rPr>
              <a:t>viral</a:t>
            </a:r>
            <a:r>
              <a:rPr lang="nl-NL" b="0" dirty="0">
                <a:ea typeface="+mj-lt"/>
                <a:cs typeface="+mj-lt"/>
              </a:rPr>
              <a:t> gaan</a:t>
            </a:r>
            <a:endParaRPr lang="nl-NL" dirty="0"/>
          </a:p>
        </p:txBody>
      </p:sp>
      <p:sp>
        <p:nvSpPr>
          <p:cNvPr id="4" name="Tekstvak 3">
            <a:extLst>
              <a:ext uri="{FF2B5EF4-FFF2-40B4-BE49-F238E27FC236}">
                <a16:creationId xmlns:a16="http://schemas.microsoft.com/office/drawing/2014/main" id="{CBA98EFC-2F0C-C388-BE38-12A280CCA56E}"/>
              </a:ext>
            </a:extLst>
          </p:cNvPr>
          <p:cNvSpPr txBox="1"/>
          <p:nvPr/>
        </p:nvSpPr>
        <p:spPr>
          <a:xfrm>
            <a:off x="290662" y="1098001"/>
            <a:ext cx="7434603" cy="4708981"/>
          </a:xfrm>
          <a:prstGeom prst="rect">
            <a:avLst/>
          </a:prstGeom>
          <a:noFill/>
        </p:spPr>
        <p:txBody>
          <a:bodyPr wrap="square" lIns="91440" tIns="45720" rIns="91440" bIns="45720" rtlCol="0" anchor="t">
            <a:spAutoFit/>
          </a:bodyPr>
          <a:lstStyle/>
          <a:p>
            <a:r>
              <a:rPr lang="nl-NL" sz="1200" dirty="0" err="1">
                <a:solidFill>
                  <a:schemeClr val="bg1"/>
                </a:solidFill>
                <a:ea typeface="+mn-lt"/>
                <a:cs typeface="+mn-lt"/>
              </a:rPr>
              <a:t>Viral</a:t>
            </a:r>
            <a:r>
              <a:rPr lang="nl-NL" sz="1200" dirty="0">
                <a:solidFill>
                  <a:schemeClr val="bg1"/>
                </a:solidFill>
                <a:ea typeface="+mn-lt"/>
                <a:cs typeface="+mn-lt"/>
              </a:rPr>
              <a:t> gaan lijkt vaak iets positiefs. Een grappig filmpje, een populair product of een bijzondere actie kan miljoenen mensen bereiken. Bedrijven kunnen </a:t>
            </a:r>
            <a:r>
              <a:rPr lang="nl-NL" sz="1200" dirty="0" err="1">
                <a:solidFill>
                  <a:schemeClr val="bg1"/>
                </a:solidFill>
                <a:ea typeface="+mn-lt"/>
                <a:cs typeface="+mn-lt"/>
              </a:rPr>
              <a:t>viral</a:t>
            </a:r>
            <a:r>
              <a:rPr lang="nl-NL" sz="1200" dirty="0">
                <a:solidFill>
                  <a:schemeClr val="bg1"/>
                </a:solidFill>
                <a:ea typeface="+mn-lt"/>
                <a:cs typeface="+mn-lt"/>
              </a:rPr>
              <a:t> marketing gebruiken om veel geld te verdienen, en onbekende mensen kunnen in één klap beroemd worden.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Maar </a:t>
            </a:r>
            <a:r>
              <a:rPr lang="nl-NL" sz="1200" dirty="0" err="1">
                <a:solidFill>
                  <a:schemeClr val="bg1"/>
                </a:solidFill>
                <a:ea typeface="+mn-lt"/>
                <a:cs typeface="+mn-lt"/>
              </a:rPr>
              <a:t>viral</a:t>
            </a:r>
            <a:r>
              <a:rPr lang="nl-NL" sz="1200" dirty="0">
                <a:solidFill>
                  <a:schemeClr val="bg1"/>
                </a:solidFill>
                <a:ea typeface="+mn-lt"/>
                <a:cs typeface="+mn-lt"/>
              </a:rPr>
              <a:t> gaan heeft ook een andere kant. Soms worden mensen onbedoeld beroemd en kan dat negatieve gevolgen hebben. Denk aan video's waarin iemand belachelijk wordt gemaakt, </a:t>
            </a:r>
            <a:r>
              <a:rPr lang="nl-NL" sz="1200" dirty="0" err="1">
                <a:solidFill>
                  <a:schemeClr val="bg1"/>
                </a:solidFill>
                <a:ea typeface="+mn-lt"/>
                <a:cs typeface="+mn-lt"/>
              </a:rPr>
              <a:t>challenges</a:t>
            </a:r>
            <a:r>
              <a:rPr lang="nl-NL" sz="1200" dirty="0">
                <a:solidFill>
                  <a:schemeClr val="bg1"/>
                </a:solidFill>
                <a:ea typeface="+mn-lt"/>
                <a:cs typeface="+mn-lt"/>
              </a:rPr>
              <a:t> die gevaarlijk zijn, of nepnieuws dat zich razendsnel verspreidt.</a:t>
            </a:r>
          </a:p>
          <a:p>
            <a:endParaRPr lang="nl-NL" sz="1200" dirty="0">
              <a:solidFill>
                <a:schemeClr val="bg1"/>
              </a:solidFill>
              <a:cs typeface="Poppins"/>
            </a:endParaRPr>
          </a:p>
          <a:p>
            <a:r>
              <a:rPr lang="nl-NL" sz="1200" dirty="0">
                <a:solidFill>
                  <a:schemeClr val="bg1"/>
                </a:solidFill>
                <a:ea typeface="+mn-lt"/>
                <a:cs typeface="+mn-lt"/>
              </a:rPr>
              <a:t>Voorbeelden van positieve en negatieve effecten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 Positief:</a:t>
            </a:r>
            <a:endParaRPr lang="nl-NL" dirty="0">
              <a:solidFill>
                <a:schemeClr val="bg1"/>
              </a:solidFill>
            </a:endParaRPr>
          </a:p>
          <a:p>
            <a:pPr marL="171450" indent="-171450">
              <a:buFont typeface="Calibri"/>
              <a:buChar char="-"/>
            </a:pPr>
            <a:r>
              <a:rPr lang="nl-NL" sz="1200" dirty="0">
                <a:solidFill>
                  <a:schemeClr val="bg1"/>
                </a:solidFill>
                <a:ea typeface="+mn-lt"/>
                <a:cs typeface="+mn-lt"/>
              </a:rPr>
              <a:t>Een onbekend talent wordt beroemd. Denk aan een zanger of kunstenaar die </a:t>
            </a:r>
            <a:r>
              <a:rPr lang="nl-NL" sz="1200" dirty="0" err="1">
                <a:solidFill>
                  <a:schemeClr val="bg1"/>
                </a:solidFill>
                <a:ea typeface="+mn-lt"/>
                <a:cs typeface="+mn-lt"/>
              </a:rPr>
              <a:t>viral</a:t>
            </a:r>
            <a:r>
              <a:rPr lang="nl-NL" sz="1200" dirty="0">
                <a:solidFill>
                  <a:schemeClr val="bg1"/>
                </a:solidFill>
                <a:ea typeface="+mn-lt"/>
                <a:cs typeface="+mn-lt"/>
              </a:rPr>
              <a:t> gaat en daardoor kansen krijgt.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goed doel krijgt aandacht. Bijvoorbeeld een inzamelingsactie die door </a:t>
            </a:r>
            <a:r>
              <a:rPr lang="nl-NL" sz="1200" dirty="0" err="1">
                <a:solidFill>
                  <a:schemeClr val="bg1"/>
                </a:solidFill>
                <a:ea typeface="+mn-lt"/>
                <a:cs typeface="+mn-lt"/>
              </a:rPr>
              <a:t>viral</a:t>
            </a:r>
            <a:r>
              <a:rPr lang="nl-NL" sz="1200" dirty="0">
                <a:solidFill>
                  <a:schemeClr val="bg1"/>
                </a:solidFill>
                <a:ea typeface="+mn-lt"/>
                <a:cs typeface="+mn-lt"/>
              </a:rPr>
              <a:t> gaan veel geld ophaalt.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klein bedrijf groeit enorm. Zoals de bakker uit Enschede die ineens bezoekers uit heel Nederland kreeg.</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 Negatief:</a:t>
            </a:r>
            <a:endParaRPr lang="nl-NL" dirty="0">
              <a:solidFill>
                <a:schemeClr val="bg1"/>
              </a:solidFill>
            </a:endParaRPr>
          </a:p>
          <a:p>
            <a:pPr marL="171450" indent="-171450">
              <a:buFont typeface="Calibri"/>
              <a:buChar char="-"/>
            </a:pPr>
            <a:r>
              <a:rPr lang="nl-NL" sz="1200" dirty="0">
                <a:solidFill>
                  <a:schemeClr val="bg1"/>
                </a:solidFill>
                <a:ea typeface="+mn-lt"/>
                <a:cs typeface="+mn-lt"/>
              </a:rPr>
              <a:t>Iemand wordt belachelijk gemaakt. Bijvoorbeeld een filmpje waarin iemand struikelt en per ongeluk </a:t>
            </a:r>
            <a:r>
              <a:rPr lang="nl-NL" sz="1200" dirty="0" err="1">
                <a:solidFill>
                  <a:schemeClr val="bg1"/>
                </a:solidFill>
                <a:ea typeface="+mn-lt"/>
                <a:cs typeface="+mn-lt"/>
              </a:rPr>
              <a:t>viral</a:t>
            </a:r>
            <a:r>
              <a:rPr lang="nl-NL" sz="1200" dirty="0">
                <a:solidFill>
                  <a:schemeClr val="bg1"/>
                </a:solidFill>
                <a:ea typeface="+mn-lt"/>
                <a:cs typeface="+mn-lt"/>
              </a:rPr>
              <a:t> gaat.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Gevaarlijke </a:t>
            </a:r>
            <a:r>
              <a:rPr lang="nl-NL" sz="1200" dirty="0" err="1">
                <a:solidFill>
                  <a:schemeClr val="bg1"/>
                </a:solidFill>
                <a:ea typeface="+mn-lt"/>
                <a:cs typeface="+mn-lt"/>
              </a:rPr>
              <a:t>challenges</a:t>
            </a:r>
            <a:r>
              <a:rPr lang="nl-NL" sz="1200" dirty="0">
                <a:solidFill>
                  <a:schemeClr val="bg1"/>
                </a:solidFill>
                <a:ea typeface="+mn-lt"/>
                <a:cs typeface="+mn-lt"/>
              </a:rPr>
              <a:t>. Zoals de "Tide </a:t>
            </a:r>
            <a:r>
              <a:rPr lang="nl-NL" sz="1200" dirty="0" err="1">
                <a:solidFill>
                  <a:schemeClr val="bg1"/>
                </a:solidFill>
                <a:ea typeface="+mn-lt"/>
                <a:cs typeface="+mn-lt"/>
              </a:rPr>
              <a:t>Pod</a:t>
            </a:r>
            <a:r>
              <a:rPr lang="nl-NL" sz="1200" dirty="0">
                <a:solidFill>
                  <a:schemeClr val="bg1"/>
                </a:solidFill>
                <a:ea typeface="+mn-lt"/>
                <a:cs typeface="+mn-lt"/>
              </a:rPr>
              <a:t> Challenge" waarbij jongeren giftige wasmiddelen aten.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Nepnieuws en misleiding. Soms gaan video's </a:t>
            </a:r>
            <a:r>
              <a:rPr lang="nl-NL" sz="1200" dirty="0" err="1">
                <a:solidFill>
                  <a:schemeClr val="bg1"/>
                </a:solidFill>
                <a:ea typeface="+mn-lt"/>
                <a:cs typeface="+mn-lt"/>
              </a:rPr>
              <a:t>viral</a:t>
            </a:r>
            <a:r>
              <a:rPr lang="nl-NL" sz="1200" dirty="0">
                <a:solidFill>
                  <a:schemeClr val="bg1"/>
                </a:solidFill>
                <a:ea typeface="+mn-lt"/>
                <a:cs typeface="+mn-lt"/>
              </a:rPr>
              <a:t> met onjuiste informatie, zoals fake </a:t>
            </a:r>
            <a:r>
              <a:rPr lang="nl-NL" sz="1200" dirty="0" err="1">
                <a:solidFill>
                  <a:schemeClr val="bg1"/>
                </a:solidFill>
                <a:ea typeface="+mn-lt"/>
                <a:cs typeface="+mn-lt"/>
              </a:rPr>
              <a:t>deepfakes</a:t>
            </a:r>
            <a:r>
              <a:rPr lang="nl-NL" sz="1200" dirty="0">
                <a:solidFill>
                  <a:schemeClr val="bg1"/>
                </a:solidFill>
                <a:ea typeface="+mn-lt"/>
                <a:cs typeface="+mn-lt"/>
              </a:rPr>
              <a:t> van beroemdheden.</a:t>
            </a:r>
            <a:endParaRPr lang="nl-NL" dirty="0">
              <a:solidFill>
                <a:schemeClr val="bg1"/>
              </a:solidFill>
              <a:cs typeface="Poppins"/>
            </a:endParaRPr>
          </a:p>
        </p:txBody>
      </p:sp>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4570482"/>
          </a:xfrm>
          <a:prstGeom prst="rect">
            <a:avLst/>
          </a:prstGeom>
          <a:noFill/>
        </p:spPr>
        <p:txBody>
          <a:bodyPr wrap="square" lIns="91440" tIns="45720" rIns="91440" bIns="45720" rtlCol="0" anchor="t">
            <a:spAutoFit/>
          </a:bodyPr>
          <a:lstStyle/>
          <a:p>
            <a:r>
              <a:rPr lang="nl-NL" sz="1500">
                <a:solidFill>
                  <a:schemeClr val="bg2">
                    <a:lumMod val="10000"/>
                  </a:schemeClr>
                </a:solidFill>
                <a:ea typeface="+mn-lt"/>
                <a:cs typeface="+mn-lt"/>
              </a:rPr>
              <a:t>Hey allemaal!</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Ik heb iets bizar grappigs meegemaakt. Mijn kleine neefje probeerde een nieuw trucje met zijn skateboard en, geloof me, het ging helemaal mis. Maar in plaats van boos te worden, stond hij op en riep: “Dit moet op </a:t>
            </a:r>
            <a:r>
              <a:rPr lang="nl-NL" sz="1500" dirty="0" err="1">
                <a:solidFill>
                  <a:schemeClr val="bg2">
                    <a:lumMod val="10000"/>
                  </a:schemeClr>
                </a:solidFill>
                <a:ea typeface="+mn-lt"/>
                <a:cs typeface="+mn-lt"/>
              </a:rPr>
              <a:t>TikTok</a:t>
            </a:r>
            <a:r>
              <a:rPr lang="nl-NL" sz="1500" dirty="0">
                <a:solidFill>
                  <a:schemeClr val="bg2">
                    <a:lumMod val="10000"/>
                  </a:schemeClr>
                </a:solidFill>
                <a:ea typeface="+mn-lt"/>
                <a:cs typeface="+mn-lt"/>
              </a:rPr>
              <a:t>!” Hij dacht serieus dat hij </a:t>
            </a:r>
            <a:r>
              <a:rPr lang="nl-NL" sz="1500" dirty="0" err="1">
                <a:solidFill>
                  <a:schemeClr val="bg2">
                    <a:lumMod val="10000"/>
                  </a:schemeClr>
                </a:solidFill>
                <a:ea typeface="+mn-lt"/>
                <a:cs typeface="+mn-lt"/>
              </a:rPr>
              <a:t>viral</a:t>
            </a:r>
            <a:r>
              <a:rPr lang="nl-NL" sz="1500" dirty="0">
                <a:solidFill>
                  <a:schemeClr val="bg2">
                    <a:lumMod val="10000"/>
                  </a:schemeClr>
                </a:solidFill>
                <a:ea typeface="+mn-lt"/>
                <a:cs typeface="+mn-lt"/>
              </a:rPr>
              <a:t> zou kunnen gaan.</a:t>
            </a:r>
            <a:endParaRPr lang="nl-NL" dirty="0">
              <a:solidFill>
                <a:schemeClr val="bg2">
                  <a:lumMod val="10000"/>
                </a:schemeClr>
              </a:solidFill>
              <a:ea typeface="+mn-lt"/>
              <a:cs typeface="+mn-lt"/>
            </a:endParaRPr>
          </a:p>
          <a:p>
            <a:endParaRPr lang="nl-NL"/>
          </a:p>
          <a:p>
            <a:r>
              <a:rPr lang="nl-NL" sz="1500" dirty="0">
                <a:solidFill>
                  <a:schemeClr val="bg2">
                    <a:lumMod val="10000"/>
                  </a:schemeClr>
                </a:solidFill>
                <a:ea typeface="+mn-lt"/>
                <a:cs typeface="+mn-lt"/>
              </a:rPr>
              <a:t>En weet je wat? Dat bracht me aan het denken. Hoe kan iets ineens beroemd worden op het internet? Soms is het een grappig filmpje, soms een dansje en soms… een appelgebak?! Ja, echt waar. In Enschede heeft een bakker een simpel appeltaartje en ineens wil heel Nederland het hebben. Mensen staan in de rij en alles is uitverkocht!</a:t>
            </a:r>
            <a:endParaRPr lang="nl-NL" dirty="0"/>
          </a:p>
          <a:p>
            <a:endParaRPr lang="nl-NL"/>
          </a:p>
          <a:p>
            <a:r>
              <a:rPr lang="nl-NL" sz="1500">
                <a:solidFill>
                  <a:schemeClr val="bg2">
                    <a:lumMod val="10000"/>
                  </a:schemeClr>
                </a:solidFill>
                <a:ea typeface="+mn-lt"/>
                <a:cs typeface="+mn-lt"/>
              </a:rPr>
              <a:t>Maar waarom gebeurt dit? Waarom wordt het ene populair en het andere niet? En als jij iets </a:t>
            </a:r>
            <a:r>
              <a:rPr lang="nl-NL" sz="1500" err="1">
                <a:solidFill>
                  <a:schemeClr val="bg2">
                    <a:lumMod val="10000"/>
                  </a:schemeClr>
                </a:solidFill>
                <a:ea typeface="+mn-lt"/>
                <a:cs typeface="+mn-lt"/>
              </a:rPr>
              <a:t>viral</a:t>
            </a:r>
            <a:r>
              <a:rPr lang="nl-NL" sz="1500">
                <a:solidFill>
                  <a:schemeClr val="bg2">
                    <a:lumMod val="10000"/>
                  </a:schemeClr>
                </a:solidFill>
                <a:ea typeface="+mn-lt"/>
                <a:cs typeface="+mn-lt"/>
              </a:rPr>
              <a:t> zou willen laten gaan, wat zou dat dan zijn?</a:t>
            </a:r>
            <a:endParaRPr lang="nl-NL">
              <a:solidFill>
                <a:schemeClr val="bg2">
                  <a:lumMod val="10000"/>
                </a:schemeClr>
              </a:solidFill>
              <a:ea typeface="+mn-lt"/>
              <a:cs typeface="+mn-lt"/>
            </a:endParaRPr>
          </a:p>
          <a:p>
            <a:endParaRPr lang="nl-NL" sz="1500">
              <a:solidFill>
                <a:schemeClr val="bg2">
                  <a:lumMod val="10000"/>
                </a:schemeClr>
              </a:solidFill>
              <a:cs typeface="Poppins"/>
            </a:endParaRPr>
          </a:p>
          <a:p>
            <a:r>
              <a:rPr lang="nl-NL" sz="1500">
                <a:solidFill>
                  <a:schemeClr val="bg2">
                    <a:lumMod val="10000"/>
                  </a:schemeClr>
                </a:solidFill>
                <a:ea typeface="+mn-lt"/>
                <a:cs typeface="+mn-lt"/>
              </a:rPr>
              <a:t>Liefs, </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Melle</a:t>
            </a:r>
            <a:endParaRPr lang="nl-NL">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Smullen! Bij deze Enschedese bakker haal je nu de </a:t>
            </a:r>
            <a:r>
              <a:rPr lang="nl-NL" b="0" dirty="0" err="1">
                <a:solidFill>
                  <a:schemeClr val="accent1"/>
                </a:solidFill>
                <a:ea typeface="+mj-lt"/>
                <a:cs typeface="+mj-lt"/>
              </a:rPr>
              <a:t>viral</a:t>
            </a:r>
            <a:r>
              <a:rPr lang="nl-NL" b="0" dirty="0">
                <a:solidFill>
                  <a:schemeClr val="accent1"/>
                </a:solidFill>
                <a:ea typeface="+mj-lt"/>
                <a:cs typeface="+mj-lt"/>
              </a:rPr>
              <a:t> ‘hot </a:t>
            </a:r>
            <a:r>
              <a:rPr lang="nl-NL" b="0" dirty="0" err="1">
                <a:solidFill>
                  <a:schemeClr val="accent1"/>
                </a:solidFill>
                <a:ea typeface="+mj-lt"/>
                <a:cs typeface="+mj-lt"/>
              </a:rPr>
              <a:t>apple</a:t>
            </a:r>
            <a:r>
              <a:rPr lang="nl-NL" b="0" dirty="0">
                <a:solidFill>
                  <a:schemeClr val="accent1"/>
                </a:solidFill>
                <a:ea typeface="+mj-lt"/>
                <a:cs typeface="+mj-lt"/>
              </a:rPr>
              <a:t> </a:t>
            </a:r>
            <a:r>
              <a:rPr lang="nl-NL" b="0" dirty="0" err="1">
                <a:solidFill>
                  <a:schemeClr val="accent1"/>
                </a:solidFill>
                <a:ea typeface="+mj-lt"/>
                <a:cs typeface="+mj-lt"/>
              </a:rPr>
              <a:t>crumble</a:t>
            </a:r>
            <a:r>
              <a:rPr lang="nl-NL" b="0" dirty="0">
                <a:solidFill>
                  <a:schemeClr val="accent1"/>
                </a:solidFill>
                <a:ea typeface="+mj-lt"/>
                <a:cs typeface="+mj-lt"/>
              </a:rPr>
              <a:t>’</a:t>
            </a:r>
            <a:endParaRPr lang="nl-NL" dirty="0">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3623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Een bakker in Enschede heeft een onverwachte hit te pakken: de Hot Apple </a:t>
            </a:r>
            <a:r>
              <a:rPr lang="nl-NL" sz="1100" dirty="0" err="1">
                <a:solidFill>
                  <a:schemeClr val="bg2">
                    <a:lumMod val="10000"/>
                  </a:schemeClr>
                </a:solidFill>
                <a:ea typeface="+mn-lt"/>
                <a:cs typeface="+mn-lt"/>
              </a:rPr>
              <a:t>Crumble</a:t>
            </a:r>
            <a:r>
              <a:rPr lang="nl-NL" sz="1100" dirty="0">
                <a:solidFill>
                  <a:schemeClr val="bg2">
                    <a:lumMod val="10000"/>
                  </a:schemeClr>
                </a:solidFill>
                <a:ea typeface="+mn-lt"/>
                <a:cs typeface="+mn-lt"/>
              </a:rPr>
              <a:t>. Sinds het product viraal is gegaan op </a:t>
            </a:r>
            <a:r>
              <a:rPr lang="nl-NL" sz="1100" dirty="0" err="1">
                <a:solidFill>
                  <a:schemeClr val="bg2">
                    <a:lumMod val="10000"/>
                  </a:schemeClr>
                </a:solidFill>
                <a:ea typeface="+mn-lt"/>
                <a:cs typeface="+mn-lt"/>
              </a:rPr>
              <a:t>social</a:t>
            </a:r>
            <a:r>
              <a:rPr lang="nl-NL" sz="1100" dirty="0">
                <a:solidFill>
                  <a:schemeClr val="bg2">
                    <a:lumMod val="10000"/>
                  </a:schemeClr>
                </a:solidFill>
                <a:ea typeface="+mn-lt"/>
                <a:cs typeface="+mn-lt"/>
              </a:rPr>
              <a:t> media, staan mensen in de rij om het te kopen. Video’s en foto’s van het warme appelgebak met karamel en ijs worden massaal gedeeld op platforms zoals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en Instagram.</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bakker had niet verwacht dat zijn gebak zo populair zou worden. “Het begon met één enthousiaste klant die een video deelde en ineens ging het helemaal los,” zegt hij. Door de enorme vraag moet hij extra bakken om iedereen te kunnen bedienen.</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Hebben jullie weleens iets gezien of meegemaakt dat ineens heel populair werd? Waarom denk je dat sommige dingen </a:t>
            </a:r>
            <a:r>
              <a:rPr lang="nl-NL" sz="1100" dirty="0" err="1">
                <a:solidFill>
                  <a:schemeClr val="bg2">
                    <a:lumMod val="10000"/>
                  </a:schemeClr>
                </a:solidFill>
                <a:ea typeface="+mn-lt"/>
                <a:cs typeface="+mn-lt"/>
              </a:rPr>
              <a:t>viral</a:t>
            </a:r>
            <a:r>
              <a:rPr lang="nl-NL" sz="1100" dirty="0">
                <a:solidFill>
                  <a:schemeClr val="bg2">
                    <a:lumMod val="10000"/>
                  </a:schemeClr>
                </a:solidFill>
                <a:ea typeface="+mn-lt"/>
                <a:cs typeface="+mn-lt"/>
              </a:rPr>
              <a:t> gaan en andere niet?</a:t>
            </a:r>
            <a:endParaRPr lang="nl-NL" dirty="0">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Tubantia</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https://www.tubantia.nl/enschede/smullen-bij-deze-enschedese-bakker-haal-je-nu-de-viral-hot-apple-crumble~ae095463a/</a:t>
            </a:r>
            <a:endParaRPr lang="nl-NL" dirty="0">
              <a:ea typeface="+mn-lt"/>
              <a:cs typeface="+mn-lt"/>
            </a:endParaRPr>
          </a:p>
        </p:txBody>
      </p:sp>
      <p:pic>
        <p:nvPicPr>
          <p:cNvPr id="2" name="Afbeelding 1" descr="Afbeelding met kleding, voedsel, Fastfood, person&#10;&#10;Door AI gegenereerde inhoud is mogelijk onjuist.">
            <a:extLst>
              <a:ext uri="{FF2B5EF4-FFF2-40B4-BE49-F238E27FC236}">
                <a16:creationId xmlns:a16="http://schemas.microsoft.com/office/drawing/2014/main" id="{C0E03D20-E105-D0E1-7A02-D9F46CC0C9D0}"/>
              </a:ext>
            </a:extLst>
          </p:cNvPr>
          <p:cNvPicPr>
            <a:picLocks noChangeAspect="1"/>
          </p:cNvPicPr>
          <p:nvPr/>
        </p:nvPicPr>
        <p:blipFill>
          <a:blip r:embed="rId4"/>
          <a:stretch>
            <a:fillRect/>
          </a:stretch>
        </p:blipFill>
        <p:spPr>
          <a:xfrm>
            <a:off x="7169298" y="1548809"/>
            <a:ext cx="4114800" cy="4114800"/>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Wat betekent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err="1">
                <a:solidFill>
                  <a:srgbClr val="1E1F20"/>
                </a:solidFill>
                <a:ea typeface="+mn-lt"/>
                <a:cs typeface="+mn-lt"/>
              </a:rPr>
              <a:t>Viral</a:t>
            </a:r>
            <a:r>
              <a:rPr lang="nl-NL" sz="1300" dirty="0">
                <a:solidFill>
                  <a:srgbClr val="1E1F20"/>
                </a:solidFill>
                <a:ea typeface="+mn-lt"/>
                <a:cs typeface="+mn-lt"/>
              </a:rPr>
              <a:t> gaan betekent dat iets razendsnel wordt verspreid via internet en </a:t>
            </a:r>
            <a:r>
              <a:rPr lang="nl-NL" sz="1300" dirty="0" err="1">
                <a:solidFill>
                  <a:srgbClr val="1E1F20"/>
                </a:solidFill>
                <a:ea typeface="+mn-lt"/>
                <a:cs typeface="+mn-lt"/>
              </a:rPr>
              <a:t>social</a:t>
            </a:r>
            <a:r>
              <a:rPr lang="nl-NL" sz="1300" dirty="0">
                <a:solidFill>
                  <a:srgbClr val="1E1F20"/>
                </a:solidFill>
                <a:ea typeface="+mn-lt"/>
                <a:cs typeface="+mn-lt"/>
              </a:rPr>
              <a:t> media. Dit kan een video, foto, trend, product of zelfs een grap zijn. Wanneer veel mensen iets delen en erover praten, wordt het steeds populairder.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Maar waarom? Vaak komt dit doordat de content herkenbaar, grappig, verrassend of emotioneel is. Mensen delen iets sneller als het hen raakt of als ze het anderen willen laten zien.</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De </a:t>
            </a:r>
            <a:r>
              <a:rPr lang="nl-NL" sz="1300" dirty="0" err="1">
                <a:solidFill>
                  <a:srgbClr val="1E1F20"/>
                </a:solidFill>
                <a:ea typeface="+mn-lt"/>
                <a:cs typeface="+mn-lt"/>
              </a:rPr>
              <a:t>Harlem</a:t>
            </a:r>
            <a:r>
              <a:rPr lang="nl-NL" sz="1300" dirty="0">
                <a:solidFill>
                  <a:srgbClr val="1E1F20"/>
                </a:solidFill>
                <a:ea typeface="+mn-lt"/>
                <a:cs typeface="+mn-lt"/>
              </a:rPr>
              <a:t> Shake en de Ice Bucket Challenge waren virale internettrends.</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Bedrijven gebruiken </a:t>
            </a:r>
            <a:r>
              <a:rPr lang="nl-NL" sz="1300" dirty="0" err="1">
                <a:solidFill>
                  <a:srgbClr val="1E1F20"/>
                </a:solidFill>
                <a:ea typeface="+mn-lt"/>
                <a:cs typeface="+mn-lt"/>
              </a:rPr>
              <a:t>influencers</a:t>
            </a:r>
            <a:r>
              <a:rPr lang="nl-NL" sz="1300" dirty="0">
                <a:solidFill>
                  <a:srgbClr val="1E1F20"/>
                </a:solidFill>
                <a:ea typeface="+mn-lt"/>
                <a:cs typeface="+mn-lt"/>
              </a:rPr>
              <a:t> om hun producten </a:t>
            </a:r>
            <a:r>
              <a:rPr lang="nl-NL" sz="1300" dirty="0" err="1">
                <a:solidFill>
                  <a:srgbClr val="1E1F20"/>
                </a:solidFill>
                <a:ea typeface="+mn-lt"/>
                <a:cs typeface="+mn-lt"/>
              </a:rPr>
              <a:t>viral</a:t>
            </a:r>
            <a:r>
              <a:rPr lang="nl-NL" sz="1300" dirty="0">
                <a:solidFill>
                  <a:srgbClr val="1E1F20"/>
                </a:solidFill>
                <a:ea typeface="+mn-lt"/>
                <a:cs typeface="+mn-lt"/>
              </a:rPr>
              <a:t> te laten gaan.</a:t>
            </a:r>
            <a:endParaRPr lang="nl-NL" dirty="0">
              <a:ea typeface="+mn-lt"/>
              <a:cs typeface="+mn-lt"/>
            </a:endParaRPr>
          </a:p>
          <a:p>
            <a:pPr marL="285750" indent="-285750">
              <a:buFont typeface="Calibri"/>
              <a:buChar char="-"/>
            </a:pPr>
            <a:r>
              <a:rPr lang="nl-NL" sz="1300" dirty="0">
                <a:solidFill>
                  <a:srgbClr val="1E1F20"/>
                </a:solidFill>
                <a:ea typeface="+mn-lt"/>
                <a:cs typeface="+mn-lt"/>
              </a:rPr>
              <a:t>De meeste virale content wordt gedeeld via </a:t>
            </a:r>
            <a:r>
              <a:rPr lang="nl-NL" sz="1300" dirty="0" err="1">
                <a:solidFill>
                  <a:srgbClr val="1E1F20"/>
                </a:solidFill>
                <a:ea typeface="+mn-lt"/>
                <a:cs typeface="+mn-lt"/>
              </a:rPr>
              <a:t>TikTok</a:t>
            </a:r>
            <a:r>
              <a:rPr lang="nl-NL" sz="1300" dirty="0">
                <a:solidFill>
                  <a:srgbClr val="1E1F20"/>
                </a:solidFill>
                <a:ea typeface="+mn-lt"/>
                <a:cs typeface="+mn-lt"/>
              </a:rPr>
              <a:t>, Instagram en Twitter.</a:t>
            </a:r>
            <a:endParaRPr lang="nl-NL" dirty="0">
              <a:ea typeface="+mn-lt"/>
              <a:cs typeface="+mn-lt"/>
            </a:endParaRPr>
          </a:p>
        </p:txBody>
      </p:sp>
      <p:pic>
        <p:nvPicPr>
          <p:cNvPr id="2" name="Tijdelijke aanduiding voor afbeelding 1" descr="Afbeelding met Menselijk gezicht, glimlach, tekenfilm, Tekenfilm&#10;&#10;Door AI gegenereerde inhoud is mogelijk onjuist.">
            <a:extLst>
              <a:ext uri="{FF2B5EF4-FFF2-40B4-BE49-F238E27FC236}">
                <a16:creationId xmlns:a16="http://schemas.microsoft.com/office/drawing/2014/main" id="{24385DCD-F51A-983A-EB70-2A6F26E0544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C126-F712-20BE-CF9C-8A94A8E0806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7EECE1D-6A0B-85AE-F44A-3237D0C3E640}"/>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Hoe werkt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93339241-AD40-7275-00A2-F11F6F37F569}"/>
              </a:ext>
            </a:extLst>
          </p:cNvPr>
          <p:cNvSpPr txBox="1"/>
          <p:nvPr/>
        </p:nvSpPr>
        <p:spPr>
          <a:xfrm>
            <a:off x="147296" y="942974"/>
            <a:ext cx="49247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Niet alles wat op internet wordt geplaatst, wordt populair. Er zijn drie belangrijke factoren die helpen bij </a:t>
            </a:r>
            <a:r>
              <a:rPr lang="nl-NL" sz="1300" dirty="0" err="1">
                <a:solidFill>
                  <a:srgbClr val="1E1F20"/>
                </a:solidFill>
                <a:ea typeface="+mn-lt"/>
                <a:cs typeface="+mn-lt"/>
              </a:rPr>
              <a:t>viral</a:t>
            </a:r>
            <a:r>
              <a:rPr lang="nl-NL" sz="1300" dirty="0">
                <a:solidFill>
                  <a:srgbClr val="1E1F20"/>
                </a:solidFill>
                <a:ea typeface="+mn-lt"/>
                <a:cs typeface="+mn-lt"/>
              </a:rPr>
              <a:t> gaan: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emotie,</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herkenbaarheid 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deelbaarheid. </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r>
              <a:rPr lang="nl-NL" sz="1300" dirty="0">
                <a:solidFill>
                  <a:srgbClr val="1E1F20"/>
                </a:solidFill>
                <a:ea typeface="+mn-lt"/>
                <a:cs typeface="+mn-lt"/>
              </a:rPr>
              <a:t>Een video of foto die een sterke reactie oproept (bijvoorbeeld lachen, verbazing of ontroering) wordt vaker gedeeld. Daarnaast helpt het als mensen zich erin herkennen en als het makkelijk te delen is. Een goed voorbeeld hiervan zijn </a:t>
            </a:r>
            <a:r>
              <a:rPr lang="nl-NL" sz="1300" dirty="0" err="1">
                <a:solidFill>
                  <a:srgbClr val="1E1F20"/>
                </a:solidFill>
                <a:ea typeface="+mn-lt"/>
                <a:cs typeface="+mn-lt"/>
              </a:rPr>
              <a:t>memes</a:t>
            </a:r>
            <a:r>
              <a:rPr lang="nl-NL" sz="1300" dirty="0">
                <a:solidFill>
                  <a:srgbClr val="1E1F20"/>
                </a:solidFill>
                <a:ea typeface="+mn-lt"/>
                <a:cs typeface="+mn-lt"/>
              </a:rPr>
              <a:t>, korte video’s en </a:t>
            </a:r>
            <a:r>
              <a:rPr lang="nl-NL" sz="1300" dirty="0" err="1">
                <a:solidFill>
                  <a:srgbClr val="1E1F20"/>
                </a:solidFill>
                <a:ea typeface="+mn-lt"/>
                <a:cs typeface="+mn-lt"/>
              </a:rPr>
              <a:t>challenges</a:t>
            </a:r>
            <a:r>
              <a:rPr lang="nl-NL" sz="1300" dirty="0">
                <a:solidFill>
                  <a:srgbClr val="1E1F20"/>
                </a:solidFill>
                <a:ea typeface="+mn-lt"/>
                <a:cs typeface="+mn-lt"/>
              </a:rPr>
              <a:t>.</a:t>
            </a:r>
            <a:endParaRPr lang="nl-NL" dirty="0">
              <a:ea typeface="+mn-lt"/>
              <a:cs typeface="+mn-lt"/>
            </a:endParaRPr>
          </a:p>
          <a:p>
            <a:endParaRPr lang="nl-NL" dirty="0"/>
          </a:p>
          <a:p>
            <a:pPr marL="285750" indent="-285750">
              <a:buFont typeface="Calibri"/>
              <a:buChar char="-"/>
            </a:pPr>
            <a:r>
              <a:rPr lang="nl-NL" sz="1300" dirty="0">
                <a:solidFill>
                  <a:srgbClr val="1E1F20"/>
                </a:solidFill>
                <a:ea typeface="+mn-lt"/>
                <a:cs typeface="+mn-lt"/>
              </a:rPr>
              <a:t>Positieve en grappige content gaat vaker </a:t>
            </a:r>
            <a:r>
              <a:rPr lang="nl-NL" sz="1300" dirty="0" err="1">
                <a:solidFill>
                  <a:srgbClr val="1E1F20"/>
                </a:solidFill>
                <a:ea typeface="+mn-lt"/>
                <a:cs typeface="+mn-lt"/>
              </a:rPr>
              <a:t>viral</a:t>
            </a:r>
            <a:r>
              <a:rPr lang="nl-NL" sz="1300" dirty="0">
                <a:solidFill>
                  <a:srgbClr val="1E1F20"/>
                </a:solidFill>
                <a:ea typeface="+mn-lt"/>
                <a:cs typeface="+mn-lt"/>
              </a:rPr>
              <a:t> dan serieuze berichten.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Mensen delen sneller iets als het eenvoudig en begrijpelijk is.</a:t>
            </a:r>
            <a:endParaRPr lang="nl-NL" dirty="0">
              <a:ea typeface="+mn-lt"/>
              <a:cs typeface="+mn-lt"/>
            </a:endParaRPr>
          </a:p>
          <a:p>
            <a:pPr marL="285750" indent="-285750">
              <a:buFont typeface="Calibri"/>
              <a:buChar char="-"/>
            </a:pPr>
            <a:r>
              <a:rPr lang="nl-NL" sz="1300" dirty="0">
                <a:solidFill>
                  <a:srgbClr val="1E1F20"/>
                </a:solidFill>
                <a:ea typeface="+mn-lt"/>
                <a:cs typeface="+mn-lt"/>
              </a:rPr>
              <a:t>Timing is belangrijk: een trend op het juiste moment oppikken helpt enorm.</a:t>
            </a:r>
            <a:endParaRPr lang="nl-NL" dirty="0">
              <a:ea typeface="+mn-lt"/>
              <a:cs typeface="+mn-lt"/>
            </a:endParaRPr>
          </a:p>
        </p:txBody>
      </p:sp>
      <p:pic>
        <p:nvPicPr>
          <p:cNvPr id="2" name="Tijdelijke aanduiding voor afbeelding 1" descr="Afbeelding met tekst, schermopname, kaart&#10;&#10;Door AI gegenereerde inhoud is mogelijk onjuist.">
            <a:extLst>
              <a:ext uri="{FF2B5EF4-FFF2-40B4-BE49-F238E27FC236}">
                <a16:creationId xmlns:a16="http://schemas.microsoft.com/office/drawing/2014/main" id="{50ED2C90-1F0D-E9EC-CC46-7C13D8CCCC4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83014294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kan jij invloed hebben op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Hoewel sommige dingen toevallig </a:t>
            </a:r>
            <a:r>
              <a:rPr lang="nl-NL" sz="1300" dirty="0" err="1">
                <a:solidFill>
                  <a:srgbClr val="1E1F20"/>
                </a:solidFill>
                <a:ea typeface="+mn-lt"/>
                <a:cs typeface="+mn-lt"/>
              </a:rPr>
              <a:t>viral</a:t>
            </a:r>
            <a:r>
              <a:rPr lang="nl-NL" sz="1300" dirty="0">
                <a:solidFill>
                  <a:srgbClr val="1E1F20"/>
                </a:solidFill>
                <a:ea typeface="+mn-lt"/>
                <a:cs typeface="+mn-lt"/>
              </a:rPr>
              <a:t> gaan, zijn er manieren om de kans te vergroten. Storytelling is een krachtig middel: een goed verhaal zorgt ervoor dat mensen zich verbonden voelen. Dit kan door humor, emotie of een verrassingselement. </a:t>
            </a:r>
            <a:r>
              <a:rPr lang="nl-NL" sz="1300" dirty="0" err="1">
                <a:solidFill>
                  <a:srgbClr val="1E1F20"/>
                </a:solidFill>
                <a:ea typeface="+mn-lt"/>
                <a:cs typeface="+mn-lt"/>
              </a:rPr>
              <a:t>Influencers</a:t>
            </a:r>
            <a:r>
              <a:rPr lang="nl-NL" sz="1300" dirty="0">
                <a:solidFill>
                  <a:srgbClr val="1E1F20"/>
                </a:solidFill>
                <a:ea typeface="+mn-lt"/>
                <a:cs typeface="+mn-lt"/>
              </a:rPr>
              <a:t> en bedrijven maken vaak gebruik van storytelling om hun content aantrekkelijker te maken.</a:t>
            </a:r>
            <a:endParaRPr lang="nl-NL" dirty="0">
              <a:ea typeface="+mn-lt"/>
              <a:cs typeface="+mn-lt"/>
            </a:endParaRPr>
          </a:p>
          <a:p>
            <a:endParaRPr lang="nl-NL" dirty="0"/>
          </a:p>
          <a:p>
            <a:pPr marL="285750" indent="-285750">
              <a:buFont typeface="Calibri"/>
              <a:buChar char="-"/>
            </a:pPr>
            <a:r>
              <a:rPr lang="nl-NL" sz="1300" dirty="0" err="1">
                <a:solidFill>
                  <a:srgbClr val="1E1F20"/>
                </a:solidFill>
                <a:ea typeface="+mn-lt"/>
                <a:cs typeface="+mn-lt"/>
              </a:rPr>
              <a:t>YouTubers</a:t>
            </a:r>
            <a:r>
              <a:rPr lang="nl-NL" sz="1300" dirty="0">
                <a:solidFill>
                  <a:srgbClr val="1E1F20"/>
                </a:solidFill>
                <a:ea typeface="+mn-lt"/>
                <a:cs typeface="+mn-lt"/>
              </a:rPr>
              <a:t> en </a:t>
            </a:r>
            <a:r>
              <a:rPr lang="nl-NL" sz="1300" dirty="0" err="1">
                <a:solidFill>
                  <a:srgbClr val="1E1F20"/>
                </a:solidFill>
                <a:ea typeface="+mn-lt"/>
                <a:cs typeface="+mn-lt"/>
              </a:rPr>
              <a:t>TikTokkers</a:t>
            </a:r>
            <a:r>
              <a:rPr lang="nl-NL" sz="1300" dirty="0">
                <a:solidFill>
                  <a:srgbClr val="1E1F20"/>
                </a:solidFill>
                <a:ea typeface="+mn-lt"/>
                <a:cs typeface="+mn-lt"/>
              </a:rPr>
              <a:t> bedenken verhalen om hun video’s interessanter te maken.</a:t>
            </a:r>
            <a:endParaRPr lang="nl-NL" dirty="0">
              <a:ea typeface="+mn-lt"/>
              <a:cs typeface="+mn-lt"/>
            </a:endParaRPr>
          </a:p>
          <a:p>
            <a:pPr marL="285750" indent="-285750">
              <a:buFont typeface="Calibri"/>
              <a:buChar char="-"/>
            </a:pPr>
            <a:r>
              <a:rPr lang="nl-NL" sz="1300" dirty="0">
                <a:solidFill>
                  <a:srgbClr val="1E1F20"/>
                </a:solidFill>
                <a:ea typeface="+mn-lt"/>
                <a:cs typeface="+mn-lt"/>
              </a:rPr>
              <a:t>Producten met een ‘goed verhaal’ worden vaker gekocht.</a:t>
            </a:r>
            <a:endParaRPr lang="nl-NL" dirty="0">
              <a:ea typeface="+mn-lt"/>
              <a:cs typeface="+mn-lt"/>
            </a:endParaRPr>
          </a:p>
          <a:p>
            <a:pPr marL="285750" indent="-285750">
              <a:buFont typeface="Calibri"/>
              <a:buChar char="-"/>
            </a:pPr>
            <a:r>
              <a:rPr lang="nl-NL" sz="1300" dirty="0">
                <a:solidFill>
                  <a:srgbClr val="1E1F20"/>
                </a:solidFill>
                <a:ea typeface="+mn-lt"/>
                <a:cs typeface="+mn-lt"/>
              </a:rPr>
              <a:t>Een pakkende titel of beeld trekt meer aandacht en wordt sneller gedeeld.</a:t>
            </a:r>
            <a:endParaRPr lang="nl-NL" dirty="0">
              <a:ea typeface="+mn-lt"/>
              <a:cs typeface="+mn-lt"/>
            </a:endParaRPr>
          </a:p>
        </p:txBody>
      </p:sp>
      <p:pic>
        <p:nvPicPr>
          <p:cNvPr id="2" name="Tijdelijke aanduiding voor afbeelding 1" descr="Afbeelding met persoon, Camera&amp;#39;s en lenzen, Optisch instrument, camera&#10;&#10;Door AI gegenereerde inhoud is mogelijk onjuist.">
            <a:extLst>
              <a:ext uri="{FF2B5EF4-FFF2-40B4-BE49-F238E27FC236}">
                <a16:creationId xmlns:a16="http://schemas.microsoft.com/office/drawing/2014/main" id="{0096379A-D794-D5CD-A2B3-7313DA9CB031}"/>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99686320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79EF-0AB9-10F2-0D7C-2F2BDA46F061}"/>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74EAD465-C2D2-9115-8D68-F7A816BC0E1C}"/>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Welke virale trends ken jij?</a:t>
            </a:r>
            <a:endParaRPr lang="nl-NL" dirty="0"/>
          </a:p>
        </p:txBody>
      </p:sp>
      <p:sp>
        <p:nvSpPr>
          <p:cNvPr id="10" name="Tekstvak 9">
            <a:extLst>
              <a:ext uri="{FF2B5EF4-FFF2-40B4-BE49-F238E27FC236}">
                <a16:creationId xmlns:a16="http://schemas.microsoft.com/office/drawing/2014/main" id="{80FA0AD6-6AFA-7403-075D-7BE65A981513}"/>
              </a:ext>
            </a:extLst>
          </p:cNvPr>
          <p:cNvSpPr txBox="1"/>
          <p:nvPr/>
        </p:nvSpPr>
        <p:spPr>
          <a:xfrm>
            <a:off x="147296" y="942974"/>
            <a:ext cx="49247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Vaak worden </a:t>
            </a:r>
            <a:r>
              <a:rPr lang="nl-NL" sz="1300" dirty="0" err="1">
                <a:solidFill>
                  <a:srgbClr val="1E1F20"/>
                </a:solidFill>
                <a:ea typeface="+mn-lt"/>
                <a:cs typeface="+mn-lt"/>
              </a:rPr>
              <a:t>virals</a:t>
            </a:r>
            <a:r>
              <a:rPr lang="nl-NL" sz="1300" dirty="0">
                <a:solidFill>
                  <a:srgbClr val="1E1F20"/>
                </a:solidFill>
                <a:ea typeface="+mn-lt"/>
                <a:cs typeface="+mn-lt"/>
              </a:rPr>
              <a:t> verspreid via de bekende </a:t>
            </a:r>
            <a:r>
              <a:rPr lang="nl-NL" sz="1300" dirty="0" err="1">
                <a:solidFill>
                  <a:srgbClr val="1E1F20"/>
                </a:solidFill>
                <a:ea typeface="+mn-lt"/>
                <a:cs typeface="+mn-lt"/>
              </a:rPr>
              <a:t>social</a:t>
            </a:r>
            <a:r>
              <a:rPr lang="nl-NL" sz="1300" dirty="0">
                <a:solidFill>
                  <a:srgbClr val="1E1F20"/>
                </a:solidFill>
                <a:ea typeface="+mn-lt"/>
                <a:cs typeface="+mn-lt"/>
              </a:rPr>
              <a:t> media kanalen zoals </a:t>
            </a:r>
            <a:r>
              <a:rPr lang="nl-NL" sz="1300" dirty="0" err="1">
                <a:solidFill>
                  <a:srgbClr val="1E1F20"/>
                </a:solidFill>
                <a:ea typeface="+mn-lt"/>
                <a:cs typeface="+mn-lt"/>
              </a:rPr>
              <a:t>TikTok</a:t>
            </a:r>
            <a:r>
              <a:rPr lang="nl-NL" sz="1300" dirty="0">
                <a:solidFill>
                  <a:srgbClr val="1E1F20"/>
                </a:solidFill>
                <a:ea typeface="+mn-lt"/>
                <a:cs typeface="+mn-lt"/>
              </a:rPr>
              <a:t> en X. Vaak zijn dit grappige video's van een toevallige situatie (een kat die misspringt), een sketch (een opgezet grappig verhaal) of een </a:t>
            </a:r>
            <a:r>
              <a:rPr lang="nl-NL" sz="1300" dirty="0" err="1">
                <a:solidFill>
                  <a:srgbClr val="1E1F20"/>
                </a:solidFill>
                <a:ea typeface="+mn-lt"/>
                <a:cs typeface="+mn-lt"/>
              </a:rPr>
              <a:t>meme</a:t>
            </a:r>
            <a:r>
              <a:rPr lang="nl-NL" sz="1300" dirty="0">
                <a:solidFill>
                  <a:srgbClr val="1E1F20"/>
                </a:solidFill>
                <a:ea typeface="+mn-lt"/>
                <a:cs typeface="+mn-lt"/>
              </a:rPr>
              <a:t> (een afbeelding met een grap erin verwerkt). </a:t>
            </a:r>
          </a:p>
          <a:p>
            <a:endParaRPr lang="nl-NL" sz="1300" dirty="0">
              <a:solidFill>
                <a:srgbClr val="1E1F20"/>
              </a:solidFill>
              <a:ea typeface="+mn-lt"/>
              <a:cs typeface="+mn-lt"/>
            </a:endParaRPr>
          </a:p>
          <a:p>
            <a:r>
              <a:rPr lang="nl-NL" sz="1300" dirty="0">
                <a:solidFill>
                  <a:srgbClr val="1E1F20"/>
                </a:solidFill>
                <a:ea typeface="+mn-lt"/>
                <a:cs typeface="+mn-lt"/>
              </a:rPr>
              <a:t>Een andere bekende vorm is een </a:t>
            </a:r>
            <a:r>
              <a:rPr lang="nl-NL" sz="1300" dirty="0" err="1">
                <a:solidFill>
                  <a:srgbClr val="1E1F20"/>
                </a:solidFill>
                <a:ea typeface="+mn-lt"/>
                <a:cs typeface="+mn-lt"/>
              </a:rPr>
              <a:t>viral</a:t>
            </a:r>
            <a:r>
              <a:rPr lang="nl-NL" sz="1300" dirty="0">
                <a:solidFill>
                  <a:srgbClr val="1E1F20"/>
                </a:solidFill>
                <a:ea typeface="+mn-lt"/>
                <a:cs typeface="+mn-lt"/>
              </a:rPr>
              <a:t> trend. Een </a:t>
            </a:r>
            <a:r>
              <a:rPr lang="nl-NL" sz="1300" dirty="0" err="1">
                <a:solidFill>
                  <a:srgbClr val="1E1F20"/>
                </a:solidFill>
                <a:ea typeface="+mn-lt"/>
                <a:cs typeface="+mn-lt"/>
              </a:rPr>
              <a:t>viral</a:t>
            </a:r>
            <a:r>
              <a:rPr lang="nl-NL" sz="1300" dirty="0">
                <a:solidFill>
                  <a:srgbClr val="1E1F20"/>
                </a:solidFill>
                <a:ea typeface="+mn-lt"/>
                <a:cs typeface="+mn-lt"/>
              </a:rPr>
              <a:t> trend is vaak voor een langere periode populair dan een gewone </a:t>
            </a:r>
            <a:r>
              <a:rPr lang="nl-NL" sz="1300" dirty="0" err="1">
                <a:solidFill>
                  <a:srgbClr val="1E1F20"/>
                </a:solidFill>
                <a:ea typeface="+mn-lt"/>
                <a:cs typeface="+mn-lt"/>
              </a:rPr>
              <a:t>viral</a:t>
            </a:r>
            <a:r>
              <a:rPr lang="nl-NL" sz="1300" dirty="0">
                <a:solidFill>
                  <a:srgbClr val="1E1F20"/>
                </a:solidFill>
                <a:ea typeface="+mn-lt"/>
                <a:cs typeface="+mn-lt"/>
              </a:rPr>
              <a:t>. Een </a:t>
            </a:r>
            <a:r>
              <a:rPr lang="nl-NL" sz="1300" dirty="0" err="1">
                <a:solidFill>
                  <a:srgbClr val="1E1F20"/>
                </a:solidFill>
                <a:ea typeface="+mn-lt"/>
                <a:cs typeface="+mn-lt"/>
              </a:rPr>
              <a:t>viral</a:t>
            </a:r>
            <a:r>
              <a:rPr lang="nl-NL" sz="1300" dirty="0">
                <a:solidFill>
                  <a:srgbClr val="1E1F20"/>
                </a:solidFill>
                <a:ea typeface="+mn-lt"/>
                <a:cs typeface="+mn-lt"/>
              </a:rPr>
              <a:t> trend heeft meestal de vorm van een </a:t>
            </a:r>
            <a:r>
              <a:rPr lang="nl-NL" sz="1300" dirty="0" err="1">
                <a:solidFill>
                  <a:srgbClr val="1E1F20"/>
                </a:solidFill>
                <a:ea typeface="+mn-lt"/>
                <a:cs typeface="+mn-lt"/>
              </a:rPr>
              <a:t>challenge</a:t>
            </a:r>
            <a:r>
              <a:rPr lang="nl-NL" sz="1300" dirty="0">
                <a:solidFill>
                  <a:srgbClr val="1E1F20"/>
                </a:solidFill>
                <a:ea typeface="+mn-lt"/>
                <a:cs typeface="+mn-lt"/>
              </a:rPr>
              <a:t> of dans, je wordt uitgedaagd om mee te doen (1 van de succesfactoren van een </a:t>
            </a:r>
            <a:r>
              <a:rPr lang="nl-NL" sz="1300" dirty="0" err="1">
                <a:solidFill>
                  <a:srgbClr val="1E1F20"/>
                </a:solidFill>
                <a:ea typeface="+mn-lt"/>
                <a:cs typeface="+mn-lt"/>
              </a:rPr>
              <a:t>viral</a:t>
            </a:r>
            <a:r>
              <a:rPr lang="nl-NL" sz="1300" dirty="0">
                <a:solidFill>
                  <a:srgbClr val="1E1F20"/>
                </a:solidFill>
                <a:ea typeface="+mn-lt"/>
                <a:cs typeface="+mn-lt"/>
              </a:rPr>
              <a:t>).</a:t>
            </a:r>
          </a:p>
          <a:p>
            <a:endParaRPr lang="nl-NL" sz="1300" dirty="0">
              <a:solidFill>
                <a:srgbClr val="1E1F20"/>
              </a:solidFill>
              <a:ea typeface="+mn-lt"/>
              <a:cs typeface="+mn-lt"/>
            </a:endParaRPr>
          </a:p>
          <a:p>
            <a:r>
              <a:rPr lang="nl-NL" sz="1300" dirty="0">
                <a:solidFill>
                  <a:srgbClr val="1E1F20"/>
                </a:solidFill>
                <a:ea typeface="+mn-lt"/>
                <a:cs typeface="+mn-lt"/>
              </a:rPr>
              <a:t>Welke </a:t>
            </a:r>
            <a:r>
              <a:rPr lang="nl-NL" sz="1300" dirty="0" err="1">
                <a:solidFill>
                  <a:srgbClr val="1E1F20"/>
                </a:solidFill>
                <a:ea typeface="+mn-lt"/>
                <a:cs typeface="+mn-lt"/>
              </a:rPr>
              <a:t>viral</a:t>
            </a:r>
            <a:r>
              <a:rPr lang="nl-NL" sz="1300" dirty="0">
                <a:solidFill>
                  <a:srgbClr val="1E1F20"/>
                </a:solidFill>
                <a:ea typeface="+mn-lt"/>
                <a:cs typeface="+mn-lt"/>
              </a:rPr>
              <a:t> trends ken jij? Ga de uitdaging met jouw klasgenoten aan met </a:t>
            </a:r>
            <a:r>
              <a:rPr lang="nl-NL" sz="1300" dirty="0">
                <a:solidFill>
                  <a:schemeClr val="bg1"/>
                </a:solidFill>
                <a:ea typeface="+mn-lt"/>
                <a:cs typeface="+mn-lt"/>
                <a:hlinkClick r:id="rId3">
                  <a:extLst>
                    <a:ext uri="{A12FA001-AC4F-418D-AE19-62706E023703}">
                      <ahyp:hlinkClr xmlns:ahyp="http://schemas.microsoft.com/office/drawing/2018/hyperlinkcolor" val="tx"/>
                    </a:ext>
                  </a:extLst>
                </a:hlinkClick>
              </a:rPr>
              <a:t>deze Kahoot</a:t>
            </a:r>
            <a:r>
              <a:rPr lang="nl-NL" sz="1300" dirty="0">
                <a:solidFill>
                  <a:srgbClr val="1E1F20"/>
                </a:solidFill>
                <a:ea typeface="+mn-lt"/>
                <a:cs typeface="+mn-lt"/>
              </a:rPr>
              <a:t>!</a:t>
            </a:r>
          </a:p>
          <a:p>
            <a:endParaRPr lang="nl-NL" sz="1300" dirty="0">
              <a:solidFill>
                <a:srgbClr val="1E1F20"/>
              </a:solidFill>
              <a:cs typeface="Poppins"/>
            </a:endParaRPr>
          </a:p>
          <a:p>
            <a:r>
              <a:rPr lang="nl-NL" sz="1300" dirty="0">
                <a:solidFill>
                  <a:srgbClr val="1E1F20"/>
                </a:solidFill>
                <a:cs typeface="Poppins"/>
              </a:rPr>
              <a:t>Bespreek de laatste vraag uit de </a:t>
            </a:r>
            <a:r>
              <a:rPr lang="nl-NL" sz="1300" dirty="0" err="1">
                <a:solidFill>
                  <a:srgbClr val="1E1F20"/>
                </a:solidFill>
                <a:cs typeface="Poppins"/>
              </a:rPr>
              <a:t>Kahoot</a:t>
            </a:r>
            <a:r>
              <a:rPr lang="nl-NL" sz="1300" dirty="0">
                <a:solidFill>
                  <a:srgbClr val="1E1F20"/>
                </a:solidFill>
                <a:cs typeface="Poppins"/>
              </a:rPr>
              <a:t> na in de klas.</a:t>
            </a:r>
          </a:p>
        </p:txBody>
      </p:sp>
      <p:pic>
        <p:nvPicPr>
          <p:cNvPr id="11" name="Afbeelding 10" descr="Afbeelding met tekst, schermopname, grafische vormgeving, Graphics&#10;&#10;Door AI gegenereerde inhoud is mogelijk onjuist.">
            <a:extLst>
              <a:ext uri="{FF2B5EF4-FFF2-40B4-BE49-F238E27FC236}">
                <a16:creationId xmlns:a16="http://schemas.microsoft.com/office/drawing/2014/main" id="{40F3963D-335E-3296-8FB2-220AC35A0C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23267" y="1001639"/>
            <a:ext cx="6407240" cy="3400482"/>
          </a:xfrm>
          <a:prstGeom prst="rect">
            <a:avLst/>
          </a:prstGeom>
        </p:spPr>
      </p:pic>
      <p:sp>
        <p:nvSpPr>
          <p:cNvPr id="12" name="Tekstvak 11">
            <a:extLst>
              <a:ext uri="{FF2B5EF4-FFF2-40B4-BE49-F238E27FC236}">
                <a16:creationId xmlns:a16="http://schemas.microsoft.com/office/drawing/2014/main" id="{2670BA7B-E13E-CAAA-D51F-D0124F609C20}"/>
              </a:ext>
            </a:extLst>
          </p:cNvPr>
          <p:cNvSpPr txBox="1"/>
          <p:nvPr/>
        </p:nvSpPr>
        <p:spPr>
          <a:xfrm>
            <a:off x="5323267" y="4439612"/>
            <a:ext cx="6407240" cy="226275"/>
          </a:xfrm>
          <a:prstGeom prst="rect">
            <a:avLst/>
          </a:prstGeom>
        </p:spPr>
        <p:txBody>
          <a:bodyPr>
            <a:normAutofit fontScale="55000" lnSpcReduction="20000"/>
          </a:bodyPr>
          <a:lstStyle/>
          <a:p>
            <a:r>
              <a:rPr lang="en-US"/>
              <a:t>ThePhoto van PhotoAuthor is gelicentieerd onder CCYYSA.</a:t>
            </a:r>
          </a:p>
        </p:txBody>
      </p:sp>
    </p:spTree>
    <p:extLst>
      <p:ext uri="{BB962C8B-B14F-4D97-AF65-F5344CB8AC3E}">
        <p14:creationId xmlns:p14="http://schemas.microsoft.com/office/powerpoint/2010/main" val="57894215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Ga viraal!</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5370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Je hebt zojuist geleerd dat iets eerder viraal gaat als het herkenbaar is, een sterke emotie oproept en uitlokt om te delen:</a:t>
            </a:r>
            <a:endParaRPr lang="en-US" sz="1300" dirty="0">
              <a:solidFill>
                <a:srgbClr val="3F5060"/>
              </a:solidFill>
              <a:ea typeface="+mn-lt"/>
              <a:cs typeface="+mn-lt"/>
            </a:endParaRPr>
          </a:p>
          <a:p>
            <a:pPr lvl="1"/>
            <a:r>
              <a:rPr lang="nl-NL" sz="1300" i="1" dirty="0">
                <a:solidFill>
                  <a:srgbClr val="1E1F20"/>
                </a:solidFill>
                <a:ea typeface="+mn-lt"/>
                <a:cs typeface="+mn-lt"/>
              </a:rPr>
              <a:t>Herkenbaar = de kijker kan zich inleven in de situatie</a:t>
            </a:r>
            <a:endParaRPr lang="en-US" sz="1300" dirty="0">
              <a:solidFill>
                <a:srgbClr val="3F5060"/>
              </a:solidFill>
              <a:ea typeface="+mn-lt"/>
              <a:cs typeface="+mn-lt"/>
            </a:endParaRPr>
          </a:p>
          <a:p>
            <a:pPr lvl="1"/>
            <a:r>
              <a:rPr lang="nl-NL" sz="1300" i="1" dirty="0">
                <a:solidFill>
                  <a:srgbClr val="1E1F20"/>
                </a:solidFill>
                <a:ea typeface="+mn-lt"/>
                <a:cs typeface="+mn-lt"/>
              </a:rPr>
              <a:t>Emotie = lachen, verbazen, ontroeren</a:t>
            </a:r>
            <a:endParaRPr lang="en-US" sz="1300" dirty="0">
              <a:solidFill>
                <a:srgbClr val="3F5060"/>
              </a:solidFill>
              <a:ea typeface="+mn-lt"/>
              <a:cs typeface="+mn-lt"/>
            </a:endParaRPr>
          </a:p>
          <a:p>
            <a:pPr lvl="1"/>
            <a:r>
              <a:rPr lang="nl-NL" sz="1300" i="1" dirty="0">
                <a:solidFill>
                  <a:srgbClr val="1E1F20"/>
                </a:solidFill>
                <a:ea typeface="+mn-lt"/>
                <a:cs typeface="+mn-lt"/>
              </a:rPr>
              <a:t>Deelbaar = </a:t>
            </a:r>
            <a:r>
              <a:rPr lang="nl-NL" sz="1300" i="1" dirty="0" err="1">
                <a:solidFill>
                  <a:srgbClr val="1E1F20"/>
                </a:solidFill>
                <a:ea typeface="+mn-lt"/>
                <a:cs typeface="+mn-lt"/>
              </a:rPr>
              <a:t>challenge</a:t>
            </a:r>
            <a:r>
              <a:rPr lang="nl-NL" sz="1300" i="1" dirty="0">
                <a:solidFill>
                  <a:srgbClr val="1E1F20"/>
                </a:solidFill>
                <a:ea typeface="+mn-lt"/>
                <a:cs typeface="+mn-lt"/>
              </a:rPr>
              <a:t>, (win)actie of interesse</a:t>
            </a:r>
            <a:endParaRPr lang="en-US" sz="1300" dirty="0">
              <a:solidFill>
                <a:srgbClr val="3F5060"/>
              </a:solidFill>
              <a:ea typeface="+mn-lt"/>
              <a:cs typeface="+mn-lt"/>
            </a:endParaRPr>
          </a:p>
          <a:p>
            <a:endParaRPr lang="nl-NL" sz="1300" dirty="0">
              <a:solidFill>
                <a:srgbClr val="3F5060"/>
              </a:solidFill>
              <a:ea typeface="+mn-lt"/>
              <a:cs typeface="+mn-lt"/>
            </a:endParaRPr>
          </a:p>
          <a:p>
            <a:r>
              <a:rPr lang="nl-NL" sz="1300" b="1" dirty="0">
                <a:solidFill>
                  <a:srgbClr val="1E1F20"/>
                </a:solidFill>
                <a:ea typeface="+mn-lt"/>
                <a:cs typeface="+mn-lt"/>
              </a:rPr>
              <a:t>Opdracht</a:t>
            </a:r>
            <a:endParaRPr lang="nl-NL" sz="1300" dirty="0">
              <a:solidFill>
                <a:srgbClr val="3F5060"/>
              </a:solidFill>
              <a:ea typeface="+mn-lt"/>
              <a:cs typeface="+mn-lt"/>
            </a:endParaRPr>
          </a:p>
          <a:p>
            <a:r>
              <a:rPr lang="nl-NL" sz="1300" dirty="0">
                <a:solidFill>
                  <a:srgbClr val="1E1F20"/>
                </a:solidFill>
                <a:ea typeface="+mn-lt"/>
                <a:cs typeface="+mn-lt"/>
              </a:rPr>
              <a:t>Gebruik deze kennis en bedenk een kort verhaal dat potentieel viraal zou kunnen gaan!</a:t>
            </a:r>
            <a:endParaRPr lang="nl-NL" sz="1300">
              <a:solidFill>
                <a:srgbClr val="3F5060"/>
              </a:solidFill>
              <a:ea typeface="+mn-lt"/>
              <a:cs typeface="+mn-lt"/>
            </a:endParaRPr>
          </a:p>
          <a:p>
            <a:endParaRPr lang="nl-NL" dirty="0">
              <a:solidFill>
                <a:srgbClr val="3F5060"/>
              </a:solidFill>
              <a:ea typeface="+mn-lt"/>
              <a:cs typeface="+mn-lt"/>
            </a:endParaRPr>
          </a:p>
          <a:p>
            <a:r>
              <a:rPr lang="nl-NL" sz="1300" b="1" dirty="0">
                <a:solidFill>
                  <a:srgbClr val="1E1F20"/>
                </a:solidFill>
                <a:ea typeface="+mn-lt"/>
                <a:cs typeface="+mn-lt"/>
              </a:rPr>
              <a:t>Stap 1: </a:t>
            </a:r>
            <a:r>
              <a:rPr lang="nl-NL" sz="1300" dirty="0">
                <a:solidFill>
                  <a:srgbClr val="1E1F20"/>
                </a:solidFill>
                <a:ea typeface="+mn-lt"/>
                <a:cs typeface="+mn-lt"/>
              </a:rPr>
              <a:t>Kies een onderwerp (zoals een bijzondere winkel uit de buurt, een grappige situatie, of een verzonnen trend).</a:t>
            </a:r>
            <a:endParaRPr lang="nl-NL" sz="1300" dirty="0">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Stap 2:</a:t>
            </a:r>
            <a:r>
              <a:rPr lang="nl-NL" sz="1300" dirty="0">
                <a:solidFill>
                  <a:srgbClr val="1E1F20"/>
                </a:solidFill>
                <a:ea typeface="+mn-lt"/>
                <a:cs typeface="+mn-lt"/>
              </a:rPr>
              <a:t> Bedenk een pakkend element. Is jouw </a:t>
            </a:r>
            <a:r>
              <a:rPr lang="nl-NL" sz="1300" dirty="0" err="1">
                <a:solidFill>
                  <a:srgbClr val="1E1F20"/>
                </a:solidFill>
                <a:ea typeface="+mn-lt"/>
                <a:cs typeface="+mn-lt"/>
              </a:rPr>
              <a:t>viral</a:t>
            </a:r>
            <a:r>
              <a:rPr lang="nl-NL" sz="1300" dirty="0">
                <a:solidFill>
                  <a:srgbClr val="1E1F20"/>
                </a:solidFill>
                <a:ea typeface="+mn-lt"/>
                <a:cs typeface="+mn-lt"/>
              </a:rPr>
              <a:t> grappig, emotioneel, herkenbaar of verrassend.</a:t>
            </a:r>
            <a:endParaRPr lang="nl-NL" sz="1300" dirty="0">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Stap 3: </a:t>
            </a:r>
            <a:r>
              <a:rPr lang="nl-NL" sz="1300" dirty="0">
                <a:solidFill>
                  <a:srgbClr val="1E1F20"/>
                </a:solidFill>
                <a:ea typeface="+mn-lt"/>
                <a:cs typeface="+mn-lt"/>
              </a:rPr>
              <a:t>Schets een kort storyboard van jouw verhaal of </a:t>
            </a:r>
            <a:r>
              <a:rPr lang="nl-NL" sz="1300" dirty="0" err="1">
                <a:solidFill>
                  <a:srgbClr val="1E1F20"/>
                </a:solidFill>
                <a:ea typeface="+mn-lt"/>
                <a:cs typeface="+mn-lt"/>
              </a:rPr>
              <a:t>viral</a:t>
            </a:r>
            <a:r>
              <a:rPr lang="nl-NL" sz="1300" dirty="0">
                <a:solidFill>
                  <a:srgbClr val="1E1F20"/>
                </a:solidFill>
                <a:ea typeface="+mn-lt"/>
                <a:cs typeface="+mn-lt"/>
              </a:rPr>
              <a:t> trend. </a:t>
            </a:r>
          </a:p>
          <a:p>
            <a:endParaRPr lang="nl-NL" sz="1300" dirty="0">
              <a:solidFill>
                <a:srgbClr val="1E1F20"/>
              </a:solidFill>
              <a:ea typeface="+mn-lt"/>
              <a:cs typeface="+mn-lt"/>
            </a:endParaRPr>
          </a:p>
          <a:p>
            <a:r>
              <a:rPr lang="nl-NL" sz="1300" b="1" dirty="0">
                <a:solidFill>
                  <a:srgbClr val="1E1F20"/>
                </a:solidFill>
                <a:ea typeface="+mn-lt"/>
                <a:cs typeface="+mn-lt"/>
              </a:rPr>
              <a:t>Stap 4:</a:t>
            </a:r>
            <a:r>
              <a:rPr lang="nl-NL" sz="1300" dirty="0">
                <a:solidFill>
                  <a:srgbClr val="1E1F20"/>
                </a:solidFill>
                <a:ea typeface="+mn-lt"/>
                <a:cs typeface="+mn-lt"/>
              </a:rPr>
              <a:t> Presenteer jouw storyboard aan een groepje leerlingen. Zijn er tips voor jouw </a:t>
            </a:r>
            <a:r>
              <a:rPr lang="nl-NL" sz="1300" err="1">
                <a:solidFill>
                  <a:srgbClr val="1E1F20"/>
                </a:solidFill>
                <a:ea typeface="+mn-lt"/>
                <a:cs typeface="+mn-lt"/>
              </a:rPr>
              <a:t>viral</a:t>
            </a:r>
            <a:r>
              <a:rPr lang="nl-NL" sz="1300" dirty="0">
                <a:solidFill>
                  <a:srgbClr val="1E1F20"/>
                </a:solidFill>
                <a:ea typeface="+mn-lt"/>
                <a:cs typeface="+mn-lt"/>
              </a:rPr>
              <a:t>?</a:t>
            </a:r>
          </a:p>
          <a:p>
            <a:endParaRPr lang="nl-NL" sz="1300" dirty="0">
              <a:solidFill>
                <a:srgbClr val="1E1F20"/>
              </a:solidFill>
              <a:cs typeface="Poppins"/>
            </a:endParaRPr>
          </a:p>
          <a:p>
            <a:r>
              <a:rPr lang="nl-NL" sz="1300" dirty="0">
                <a:solidFill>
                  <a:srgbClr val="1E1F20"/>
                </a:solidFill>
                <a:cs typeface="Poppins"/>
              </a:rPr>
              <a:t>Is er tijd over? Werk je </a:t>
            </a:r>
            <a:r>
              <a:rPr lang="nl-NL" sz="1300" dirty="0" err="1">
                <a:solidFill>
                  <a:srgbClr val="1E1F20"/>
                </a:solidFill>
                <a:cs typeface="Poppins"/>
              </a:rPr>
              <a:t>viral</a:t>
            </a:r>
            <a:r>
              <a:rPr lang="nl-NL" sz="1300" dirty="0">
                <a:solidFill>
                  <a:srgbClr val="1E1F20"/>
                </a:solidFill>
                <a:cs typeface="Poppins"/>
              </a:rPr>
              <a:t> verder uit!</a:t>
            </a:r>
          </a:p>
        </p:txBody>
      </p:sp>
      <p:pic>
        <p:nvPicPr>
          <p:cNvPr id="2" name="Tijdelijke aanduiding voor afbeelding 1" descr="Afbeelding met kleding, Menselijk gezicht, persoon, meisje&#10;&#10;Door AI gegenereerde inhoud is mogelijk onjuist.">
            <a:extLst>
              <a:ext uri="{FF2B5EF4-FFF2-40B4-BE49-F238E27FC236}">
                <a16:creationId xmlns:a16="http://schemas.microsoft.com/office/drawing/2014/main" id="{55FCDF16-36E6-06C8-80E3-27EE4AF061C5}"/>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cs typeface="Poppins"/>
              </a:rPr>
              <a:t>Er is in deze les veel informatie langs gekomen. Wat is bij jou het meeste blijven hangen? Welke </a:t>
            </a:r>
            <a:r>
              <a:rPr lang="nl-NL" sz="1300" dirty="0" err="1">
                <a:solidFill>
                  <a:srgbClr val="1E1F20"/>
                </a:solidFill>
                <a:cs typeface="Poppins"/>
              </a:rPr>
              <a:t>viral</a:t>
            </a:r>
            <a:r>
              <a:rPr lang="nl-NL" sz="1300" dirty="0">
                <a:solidFill>
                  <a:srgbClr val="1E1F20"/>
                </a:solidFill>
                <a:cs typeface="Poppins"/>
              </a:rPr>
              <a:t> vond jij het interessantst?</a:t>
            </a:r>
          </a:p>
          <a:p>
            <a:endParaRPr lang="nl-NL" sz="1300" dirty="0">
              <a:solidFill>
                <a:srgbClr val="1E1F20"/>
              </a:solidFill>
              <a:cs typeface="Poppins"/>
            </a:endParaRPr>
          </a:p>
          <a:p>
            <a:pPr marL="285750" indent="-285750">
              <a:buFont typeface="Calibri"/>
              <a:buChar char="-"/>
            </a:pPr>
            <a:r>
              <a:rPr lang="nl-NL" sz="1300" dirty="0">
                <a:solidFill>
                  <a:srgbClr val="1E1F20"/>
                </a:solidFill>
                <a:ea typeface="+mn-lt"/>
                <a:cs typeface="+mn-lt"/>
              </a:rPr>
              <a:t>Hoe zou jij reageren als je zelf </a:t>
            </a:r>
            <a:r>
              <a:rPr lang="nl-NL" sz="1300" dirty="0" err="1">
                <a:solidFill>
                  <a:srgbClr val="1E1F20"/>
                </a:solidFill>
                <a:ea typeface="+mn-lt"/>
                <a:cs typeface="+mn-lt"/>
              </a:rPr>
              <a:t>viral</a:t>
            </a:r>
            <a:r>
              <a:rPr lang="nl-NL" sz="1300" dirty="0">
                <a:solidFill>
                  <a:srgbClr val="1E1F20"/>
                </a:solidFill>
                <a:ea typeface="+mn-lt"/>
                <a:cs typeface="+mn-lt"/>
              </a:rPr>
              <a:t> ging?</a:t>
            </a:r>
            <a:endParaRPr lang="nl-NL" dirty="0">
              <a:cs typeface="Poppins"/>
            </a:endParaRPr>
          </a:p>
          <a:p>
            <a:pPr marL="285750" indent="-285750">
              <a:buFont typeface="Calibri"/>
              <a:buChar char="-"/>
            </a:pPr>
            <a:r>
              <a:rPr lang="nl-NL" sz="1300" dirty="0">
                <a:solidFill>
                  <a:srgbClr val="1E1F20"/>
                </a:solidFill>
                <a:ea typeface="+mn-lt"/>
                <a:cs typeface="+mn-lt"/>
              </a:rPr>
              <a:t>Zou je willen dat een video van jou </a:t>
            </a:r>
            <a:r>
              <a:rPr lang="nl-NL" sz="1300" dirty="0" err="1">
                <a:solidFill>
                  <a:srgbClr val="1E1F20"/>
                </a:solidFill>
                <a:ea typeface="+mn-lt"/>
                <a:cs typeface="+mn-lt"/>
              </a:rPr>
              <a:t>viral</a:t>
            </a:r>
            <a:r>
              <a:rPr lang="nl-NL" sz="1300" dirty="0">
                <a:solidFill>
                  <a:srgbClr val="1E1F20"/>
                </a:solidFill>
                <a:ea typeface="+mn-lt"/>
                <a:cs typeface="+mn-lt"/>
              </a:rPr>
              <a:t> gaat? Waarom wel of niet?</a:t>
            </a:r>
            <a:endParaRPr lang="nl-NL" dirty="0">
              <a:cs typeface="Poppins"/>
            </a:endParaRPr>
          </a:p>
        </p:txBody>
      </p:sp>
      <p:pic>
        <p:nvPicPr>
          <p:cNvPr id="4" name="Tijdelijke aanduiding voor afbeelding 3" descr="Afbeelding met kleding, voedsel, Fastfood, person&#10;&#10;Door AI gegenereerde inhoud is mogelijk onjuist.">
            <a:extLst>
              <a:ext uri="{FF2B5EF4-FFF2-40B4-BE49-F238E27FC236}">
                <a16:creationId xmlns:a16="http://schemas.microsoft.com/office/drawing/2014/main" id="{A30EC8D6-4C16-CBA1-8DCE-88AC8DF9283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1363</Words>
  <Application>Microsoft Macintosh PowerPoint</Application>
  <PresentationFormat>Breedbeeld</PresentationFormat>
  <Paragraphs>109</Paragraphs>
  <Slides>11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229</cp:revision>
  <dcterms:created xsi:type="dcterms:W3CDTF">2022-01-30T11:55:21Z</dcterms:created>
  <dcterms:modified xsi:type="dcterms:W3CDTF">2025-02-10T10:51:19Z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