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C1_53645CD6.xml" ContentType="application/vnd.ms-powerpoint.comments+xml"/>
  <Override PartName="/ppt/comments/modernComment_1BF_A8B08DE3.xml" ContentType="application/vnd.ms-powerpoint.comments+xml"/>
  <Override PartName="/ppt/comments/modernComment_1BD_7705B6E3.xml" ContentType="application/vnd.ms-powerpoint.comments+xml"/>
  <Override PartName="/ppt/comments/modernComment_1BE_282BC1AD.xml" ContentType="application/vnd.ms-powerpoint.comments+xml"/>
  <Override PartName="/ppt/comments/modernComment_1C2_270AD678.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449" r:id="rId8"/>
    <p:sldId id="447" r:id="rId9"/>
    <p:sldId id="445" r:id="rId10"/>
    <p:sldId id="446" r:id="rId11"/>
    <p:sldId id="450" r:id="rId12"/>
    <p:sldId id="414" r:id="rId13"/>
    <p:sldId id="406"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9"/>
    <p:restoredTop sz="94699"/>
  </p:normalViewPr>
  <p:slideViewPr>
    <p:cSldViewPr snapToGrid="0">
      <p:cViewPr varScale="1">
        <p:scale>
          <a:sx n="158" d="100"/>
          <a:sy n="158" d="100"/>
        </p:scale>
        <p:origin x="21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internetverbinding.
Kerndoelen 
PO (groep 5-8): 37 (informatie kritisch beoordelen), 39 (maatschappelijke verantwoordelijkheid).
VO (klas 1-2): 43 (kritisch denken over digitale media), 45 (digitale geletterdheid).
Leerdoelen:
Groep 5-6 PO:
Leerlingen begrijpen waarom landen en organisaties missies naar de maan uitvoeren.
Leerlingen leren wat een maanlander is en hoe deze werkt.
Leerlingen denken na over hoe ruimtevaart invloed heeft op het dagelijks leven.
Groep 7-8 PO:
Leerlingen ontdekken hoe Europa zijn eerste maanmissie voorbereidt en waarom dit belangrijk is.
Leerlingen leren over het belang van internationale samenwerking in de ruimtevaart.
Leerlingen onderzoeken wat een maanlander doet en waarom het ontwerpen ervan een uitdaging is.
Klas 1-2 VO:
Leerlingen analyseren de rol van de ESA en waarom Europa een eigen maanmissie wil ontwikkelen.
Leerlingen begrijpen de technologische en wetenschappelijke uitdagingen van een maanlander.
Leerlingen onderzoeken hoe ruimtevaartinnovaties een impact hebben op technologie en economie op aarde.</a:t>
        </a:r>
      </a:p>
    </p188:txBody>
  </p188:cm>
  <p188:cm id="{1DC5E9EE-DF89-42CD-92AF-902812B81B53}" authorId="{4DBF06C3-06A7-47B8-D723-6C8A6BED412D}" created="2025-02-02T20:26:15.466">
    <pc:sldMkLst xmlns:pc="http://schemas.microsoft.com/office/powerpoint/2013/main/command">
      <pc:docMk/>
      <pc:sldMk cId="2623847091" sldId="268"/>
    </pc:sldMkLst>
    <p188:txBody>
      <a:bodyPr/>
      <a:lstStyle/>
      <a:p>
        <a:r>
          <a:rPr lang="nl-NL"/>
          <a:t>Theoretische introductie voor de docent
De Europese ruimtevaartorganisatie ESA heeft aangekondigd dat Europa in 2031 zijn eerste eigen maanlander op de maan wil laten landen. Dit is een grote stap voor de Europese ruimtevaart, omdat tot nu toe voornamelijk de VS, Rusland en China maanmissies hebben uitgevoerd. De maanlander zal nieuwe technologieën testen en wetenschappelijke experimenten uitvoeren.
De maan wordt al decennialang onderzocht. De eerste bemande missie naar de maan vond plaats in 1969, met de Amerikaanse Apollo 11-missie. Sindsdien hebben landen en bedrijven nieuwe technologieën ontwikkeld om de maan beter te bestuderen.
Waarom is de maan belangrijk? De maan kan mogelijk worden gebruikt als tussenstation voor missies naar Mars en verder in het zonnestelsel. Ook kunnen wetenschappers er onderzoeken uitvoeren die op aarde moeilijk zijn. Daarnaast hebben ruimtemissies vaak technologische vooruitgang opgeleverd die we in het dagelijks leven gebruiken, zoals betere camera’s, zonnepanelen en navigatiesystemen.
Deze les laat leerlingen nadenken over de betekenis van ruimtevaart, de uitdagingen van maanmissies en de impact van deze technologieën op de samenleving.</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het demonstratierecht en de invloed van technologie daarop.
Leerlingen reflecteren op de voor- en nadelen van digitale protestvormen.
Leerlingen leren sociale media inzetten voor maatschappelijke verandering.
Leerlingen oefenen samenwerken en argumenteren in een groepsdiscussie.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BD_7705B6E3.xml><?xml version="1.0" encoding="utf-8"?>
<p188:cmLst xmlns:a="http://schemas.openxmlformats.org/drawingml/2006/main" xmlns:r="http://schemas.openxmlformats.org/officeDocument/2006/relationships" xmlns:p188="http://schemas.microsoft.com/office/powerpoint/2018/8/main">
  <p188:cm id="{41B3A91E-1699-4BE0-BDD7-EBDB32387C7E}" authorId="{4DBF06C3-06A7-47B8-D723-6C8A6BED412D}" created="2025-02-02T21:06:18.362">
    <pc:sldMkLst xmlns:pc="http://schemas.microsoft.com/office/powerpoint/2013/main/command">
      <pc:docMk/>
      <pc:sldMk cId="1996863203" sldId="445"/>
    </pc:sldMkLst>
    <p188:txBody>
      <a:bodyPr/>
      <a:lstStyle/>
      <a:p>
        <a:r>
          <a:rPr lang="nl-NL"/>
          <a:t>Theorie 3 (alle groepen)</a:t>
        </a:r>
      </a:p>
    </p188:txBody>
  </p188:cm>
</p188:cmLst>
</file>

<file path=ppt/comments/modernComment_1BE_282BC1AD.xml><?xml version="1.0" encoding="utf-8"?>
<p188:cmLst xmlns:a="http://schemas.openxmlformats.org/drawingml/2006/main" xmlns:r="http://schemas.openxmlformats.org/officeDocument/2006/relationships" xmlns:p188="http://schemas.microsoft.com/office/powerpoint/2018/8/main">
  <p188:cm id="{C2873649-E656-4A8E-8509-FD9F51F35BD1}" authorId="{4DBF06C3-06A7-47B8-D723-6C8A6BED412D}" created="2025-02-02T21:06:25.628">
    <pc:sldMkLst xmlns:pc="http://schemas.microsoft.com/office/powerpoint/2013/main/command">
      <pc:docMk/>
      <pc:sldMk cId="673956269" sldId="446"/>
    </pc:sldMkLst>
    <p188:txBody>
      <a:bodyPr/>
      <a:lstStyle/>
      <a:p>
        <a:r>
          <a:rPr lang="nl-NL"/>
          <a:t>Theorie 4 (alle groepen)</a:t>
        </a:r>
      </a:p>
    </p188:txBody>
  </p188:cm>
</p188:cmLst>
</file>

<file path=ppt/comments/modernComment_1BF_A8B08DE3.xml><?xml version="1.0" encoding="utf-8"?>
<p188:cmLst xmlns:a="http://schemas.openxmlformats.org/drawingml/2006/main" xmlns:r="http://schemas.openxmlformats.org/officeDocument/2006/relationships" xmlns:p188="http://schemas.microsoft.com/office/powerpoint/2018/8/main">
  <p188:cm id="{347877A3-F5EE-49F0-86CA-78D9D96BA38C}" authorId="{4DBF06C3-06A7-47B8-D723-6C8A6BED412D}" created="2025-02-02T21:06:11.268">
    <pc:sldMkLst xmlns:pc="http://schemas.microsoft.com/office/powerpoint/2013/main/command">
      <pc:docMk/>
      <pc:sldMk cId="2830142947" sldId="447"/>
    </pc:sldMkLst>
    <p188:txBody>
      <a:bodyPr/>
      <a:lstStyle/>
      <a:p>
        <a:r>
          <a:rPr lang="nl-NL"/>
          <a:t>Theorie 2 (alle groepen)</a:t>
        </a:r>
      </a:p>
    </p188:txBody>
  </p188:cm>
</p188:cmLst>
</file>

<file path=ppt/comments/modernComment_1C1_53645CD6.xml><?xml version="1.0" encoding="utf-8"?>
<p188:cmLst xmlns:a="http://schemas.openxmlformats.org/drawingml/2006/main" xmlns:r="http://schemas.openxmlformats.org/officeDocument/2006/relationships" xmlns:p188="http://schemas.microsoft.com/office/powerpoint/2018/8/main">
  <p188:cm id="{974EF277-C1FF-4582-AAE6-52229A2F5660}" authorId="{4DBF06C3-06A7-47B8-D723-6C8A6BED412D}" created="2025-02-02T21:06:03.971">
    <pc:sldMkLst xmlns:pc="http://schemas.microsoft.com/office/powerpoint/2013/main/command">
      <pc:docMk/>
      <pc:sldMk cId="1399086294" sldId="449"/>
    </pc:sldMkLst>
    <p188:txBody>
      <a:bodyPr/>
      <a:lstStyle/>
      <a:p>
        <a:r>
          <a:rPr lang="nl-NL"/>
          <a:t>Theorie 1 (alle groepen)</a:t>
        </a:r>
      </a:p>
    </p188:txBody>
  </p188:cm>
</p188:cmLst>
</file>

<file path=ppt/comments/modernComment_1C2_270AD678.xml><?xml version="1.0" encoding="utf-8"?>
<p188:cmLst xmlns:a="http://schemas.openxmlformats.org/drawingml/2006/main" xmlns:r="http://schemas.openxmlformats.org/officeDocument/2006/relationships" xmlns:p188="http://schemas.microsoft.com/office/powerpoint/2018/8/main">
  <p188:cm id="{4315E697-FED3-4BB7-97BC-76C3B372DFF7}" authorId="{4DBF06C3-06A7-47B8-D723-6C8A6BED412D}" created="2025-02-02T21:07:34.162">
    <pc:sldMkLst xmlns:pc="http://schemas.microsoft.com/office/powerpoint/2013/main/command">
      <pc:docMk/>
      <pc:sldMk cId="655021688" sldId="450"/>
    </pc:sldMkLst>
    <p188:txBody>
      <a:bodyPr/>
      <a:lstStyle/>
      <a:p>
        <a:r>
          <a:rPr lang="nl-NL"/>
          <a:t>Verwerkingsopdracht PO 7-8. (15-20 minuten)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03/02/25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03/02/25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03/02/25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u.nl/tech/6344205/europa-bouwt-eerste-eigen-maanlander-missie-gepland-voor-2031.html"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5" Type="http://schemas.openxmlformats.org/officeDocument/2006/relationships/hyperlink" Target="https://commons.wikimedia.org/wiki/File:ESA_logo.png"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C1_53645CD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BF_A8B08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BD_7705B6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E_282BC1AD.xml"/><Relationship Id="rId1" Type="http://schemas.openxmlformats.org/officeDocument/2006/relationships/slideLayout" Target="../slideLayouts/slideLayout12.xml"/><Relationship Id="rId4" Type="http://schemas.openxmlformats.org/officeDocument/2006/relationships/hyperlink" Target="https://edonguraziu.deviantart.com/art/Bio-Space-Station-2-6187732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C2_270AD67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Europa op de maan</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6 2025</a:t>
            </a:r>
          </a:p>
        </p:txBody>
      </p:sp>
      <p:pic>
        <p:nvPicPr>
          <p:cNvPr id="6" name="Tijdelijke aanduiding voor afbeelding 5" descr="Afbeelding met transport, satelliet, planeet, ruimte&#10;&#10;Door AI gegenereerde inhoud is mogelijk onjuist.">
            <a:extLst>
              <a:ext uri="{FF2B5EF4-FFF2-40B4-BE49-F238E27FC236}">
                <a16:creationId xmlns:a16="http://schemas.microsoft.com/office/drawing/2014/main" id="{7DD8BFBE-170D-2D20-8C14-B8E0A744CF2E}"/>
              </a:ext>
            </a:extLst>
          </p:cNvPr>
          <p:cNvPicPr>
            <a:picLocks noGrp="1" noChangeAspect="1"/>
          </p:cNvPicPr>
          <p:nvPr>
            <p:ph type="pic" sz="quarter" idx="13"/>
          </p:nvPr>
        </p:nvPicPr>
        <p:blipFill>
          <a:blip r:embed="rId3"/>
          <a:srcRect l="6642" r="6642"/>
          <a:stretch/>
        </p:blipFill>
        <p:spPr>
          <a:xfrm>
            <a:off x="7287902" y="-5962"/>
            <a:ext cx="4917183" cy="5631327"/>
          </a:xfrm>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7576370" cy="4524315"/>
          </a:xfrm>
          <a:prstGeom prst="rect">
            <a:avLst/>
          </a:prstGeom>
          <a:noFill/>
        </p:spPr>
        <p:txBody>
          <a:bodyPr wrap="square" lIns="91440" tIns="45720" rIns="91440" bIns="45720" rtlCol="0" anchor="t">
            <a:spAutoFit/>
          </a:bodyPr>
          <a:lstStyle/>
          <a:p>
            <a:r>
              <a:rPr lang="nl-NL" sz="1200" dirty="0">
                <a:solidFill>
                  <a:schemeClr val="bg1"/>
                </a:solidFill>
                <a:ea typeface="+mn-lt"/>
                <a:cs typeface="+mn-lt"/>
              </a:rPr>
              <a:t>Ruimtevaart is niet alleen een wetenschappelijk avontuur, maar ook een kwestie van macht en invloed. Landen zoals de Verenigde Staten, China en Rusland investeren miljarden in ruimtevaart, niet alleen om nieuwe dingen te ontdekken, maar ook om strategisch voordeel te behalen. De maan kan bijvoorbeeld waardevolle grondstoffen bevatten, zoals helium-3, dat gebruikt kan worden voor energieopwekking. Daarnaast is de maan een mogelijke tussenstop voor toekomstige reizen naar Mars.</a:t>
            </a:r>
            <a:endParaRPr lang="nl-NL" dirty="0">
              <a:solidFill>
                <a:schemeClr val="bg1"/>
              </a:solidFill>
            </a:endParaRPr>
          </a:p>
          <a:p>
            <a:endParaRPr lang="nl-NL" dirty="0"/>
          </a:p>
          <a:p>
            <a:r>
              <a:rPr lang="nl-NL" sz="1200" dirty="0">
                <a:solidFill>
                  <a:schemeClr val="bg1"/>
                </a:solidFill>
                <a:ea typeface="+mn-lt"/>
                <a:cs typeface="+mn-lt"/>
              </a:rPr>
              <a:t>Op aarde hebben landen regels en grenzen, maar hoe zit dat in de ruimte? Er zijn internationale verdragen die zeggen dat de maan van niemand is, maar toch plaatsen landen hun vlaggen op het maanoppervlak en claimen ze exclusieve missies. Wie mag er bepalen wat er op de maan gebeurt? En moeten we de ruimte delen of kunnen landen ‘eigendom’ claimen? Dit roept grote vragen op over geopolitiek en eerlijkheid.</a:t>
            </a:r>
            <a:endParaRPr lang="nl-NL" dirty="0">
              <a:solidFill>
                <a:schemeClr val="bg1"/>
              </a:solidFill>
            </a:endParaRPr>
          </a:p>
          <a:p>
            <a:endParaRPr lang="nl-NL" dirty="0"/>
          </a:p>
          <a:p>
            <a:r>
              <a:rPr lang="nl-NL" sz="1200" b="1" dirty="0">
                <a:solidFill>
                  <a:schemeClr val="bg1"/>
                </a:solidFill>
                <a:ea typeface="+mn-lt"/>
                <a:cs typeface="+mn-lt"/>
              </a:rPr>
              <a:t>In deze opdracht gaan de leerlingen nadenken en discussiëren over de vraag: Moeten landen delen wat ze in de ruimte ontdekken, of mag ieder land voor zichzelf bepalen wat ze ermee doen?</a:t>
            </a:r>
            <a:endParaRPr lang="nl-NL" b="1"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Landen claimen delen van de maan. Mag dat?</a:t>
            </a:r>
            <a:endParaRPr lang="nl-NL"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Opdracht: Bespreek in groepjes of landen ‘eigen’ stukken ruimte mogen hebben.</a:t>
            </a:r>
            <a:endParaRPr lang="nl-NL" dirty="0">
              <a:solidFill>
                <a:schemeClr val="bg1"/>
              </a:solidFill>
            </a:endParaRPr>
          </a:p>
          <a:p>
            <a:endParaRPr lang="nl-NL" sz="1200" dirty="0">
              <a:solidFill>
                <a:schemeClr val="bg1"/>
              </a:solidFill>
              <a:ea typeface="+mn-lt"/>
              <a:cs typeface="+mn-lt"/>
            </a:endParaRPr>
          </a:p>
          <a:p>
            <a:pPr marL="171450" indent="-171450">
              <a:buFont typeface="Calibri"/>
              <a:buChar char="-"/>
            </a:pPr>
            <a:r>
              <a:rPr lang="nl-NL" sz="1200" dirty="0">
                <a:solidFill>
                  <a:schemeClr val="bg1"/>
                </a:solidFill>
                <a:ea typeface="+mn-lt"/>
                <a:cs typeface="+mn-lt"/>
              </a:rPr>
              <a:t>Schrijf 3 argumenten op waarom jij voor of tegen bent.</a:t>
            </a:r>
            <a:endParaRPr lang="nl-NL" dirty="0">
              <a:solidFill>
                <a:schemeClr val="bg1"/>
              </a:solidFill>
              <a:cs typeface="Poppins"/>
            </a:endParaRPr>
          </a:p>
          <a:p>
            <a:pPr marL="171450" indent="-171450">
              <a:buFont typeface="Calibri"/>
              <a:buChar char="-"/>
            </a:pPr>
            <a:r>
              <a:rPr lang="nl-NL" sz="1200" dirty="0">
                <a:solidFill>
                  <a:schemeClr val="bg1"/>
                </a:solidFill>
                <a:ea typeface="+mn-lt"/>
                <a:cs typeface="+mn-lt"/>
              </a:rPr>
              <a:t>Deel je mening met de klas en ga in gesprek.</a:t>
            </a:r>
            <a:endParaRPr lang="nl-NL"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b="0">
                <a:ea typeface="+mj-lt"/>
                <a:cs typeface="+mj-lt"/>
              </a:rPr>
              <a:t>Burgerschap: Wie </a:t>
            </a:r>
            <a:r>
              <a:rPr lang="nl-NL" b="0" dirty="0">
                <a:ea typeface="+mj-lt"/>
                <a:cs typeface="+mj-lt"/>
              </a:rPr>
              <a:t>heeft de ruimte?</a:t>
            </a:r>
            <a:endParaRPr lang="nl-NL" dirty="0">
              <a:ea typeface="+mj-lt"/>
              <a:cs typeface="+mj-lt"/>
            </a:endParaRPr>
          </a:p>
        </p:txBody>
      </p:sp>
      <p:pic>
        <p:nvPicPr>
          <p:cNvPr id="3" name="Afbeelding 2" descr="Afbeelding met tekst, kunst, Wereld, grafische vormgeving&#10;&#10;Door AI gegenereerde inhoud is mogelijk onjuist.">
            <a:extLst>
              <a:ext uri="{FF2B5EF4-FFF2-40B4-BE49-F238E27FC236}">
                <a16:creationId xmlns:a16="http://schemas.microsoft.com/office/drawing/2014/main" id="{79A1AEEA-EABC-0EB0-0715-ABB76D21C1CE}"/>
              </a:ext>
            </a:extLst>
          </p:cNvPr>
          <p:cNvPicPr>
            <a:picLocks noChangeAspect="1"/>
          </p:cNvPicPr>
          <p:nvPr/>
        </p:nvPicPr>
        <p:blipFill>
          <a:blip r:embed="rId3"/>
          <a:stretch>
            <a:fillRect/>
          </a:stretch>
        </p:blipFill>
        <p:spPr>
          <a:xfrm>
            <a:off x="8071883" y="956931"/>
            <a:ext cx="3821814" cy="3821814"/>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32147"/>
          </a:xfrm>
          <a:prstGeom prst="rect">
            <a:avLst/>
          </a:prstGeom>
          <a:noFill/>
        </p:spPr>
        <p:txBody>
          <a:bodyPr wrap="square" lIns="91440" tIns="45720" rIns="91440" bIns="45720" rtlCol="0" anchor="t">
            <a:spAutoFit/>
          </a:bodyPr>
          <a:lstStyle/>
          <a:p>
            <a:r>
              <a:rPr lang="nl-NL" sz="1500" dirty="0">
                <a:solidFill>
                  <a:schemeClr val="bg2">
                    <a:lumMod val="10000"/>
                  </a:schemeClr>
                </a:solidFill>
                <a:ea typeface="+mn-lt"/>
                <a:cs typeface="+mn-lt"/>
              </a:rPr>
              <a:t>Hey allemaal!</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Weten jullie hoe moeilijk het is om iets van de grond te krijgen? Ik bedoel niet zomaar iets, maar echt letterlijk iets laten vliegen! Ik probeerde deze week een vliegtuigje te bouwen van papier. Niet zomaar eentje, maar een die perfect door de lucht zou zweven en niet meteen naar beneden zou duiken. Na tien mislukte pogingen en een vliegtuig dat in de soep belandde (ja, echt gebeurd), had ik eindelijk een model dat wél goed vloog.</a:t>
            </a:r>
            <a:endParaRPr lang="nl-NL" dirty="0">
              <a:solidFill>
                <a:schemeClr val="bg2">
                  <a:lumMod val="10000"/>
                </a:schemeClr>
              </a:solidFill>
            </a:endParaRPr>
          </a:p>
          <a:p>
            <a:endParaRPr lang="nl-NL" dirty="0"/>
          </a:p>
          <a:p>
            <a:r>
              <a:rPr lang="nl-NL" sz="1500" dirty="0">
                <a:solidFill>
                  <a:schemeClr val="bg2">
                    <a:lumMod val="10000"/>
                  </a:schemeClr>
                </a:solidFill>
                <a:ea typeface="+mn-lt"/>
                <a:cs typeface="+mn-lt"/>
              </a:rPr>
              <a:t>Maar stel je eens voor: wat als je iets de ruimte in wilt krijgen? Niet zomaar een vliegtuig, maar een apparaat dat helemaal naar de maan moet reizen en daar moet landen! Best wel bizar, toch? Toch zijn er mensen die daar hun hele leven aan werken. Europa heeft zelfs plannen om voor het eerst een eigen maanlander te bouwen.</a:t>
            </a:r>
            <a:endParaRPr lang="nl-NL" dirty="0">
              <a:solidFill>
                <a:schemeClr val="bg2">
                  <a:lumMod val="10000"/>
                </a:schemeClr>
              </a:solidFill>
            </a:endParaRPr>
          </a:p>
          <a:p>
            <a:endParaRPr lang="nl-NL" dirty="0"/>
          </a:p>
          <a:p>
            <a:r>
              <a:rPr lang="nl-NL" sz="1500" dirty="0">
                <a:solidFill>
                  <a:schemeClr val="bg2">
                    <a:lumMod val="10000"/>
                  </a:schemeClr>
                </a:solidFill>
                <a:ea typeface="+mn-lt"/>
                <a:cs typeface="+mn-lt"/>
              </a:rPr>
              <a:t>Waarom zou je eigenlijk naar de maan willen? Het is toch gewoon een grote rots zonder lucht? Of zit er meer achter? Wat denken jullie?</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b="0" dirty="0">
                <a:solidFill>
                  <a:schemeClr val="accent1"/>
                </a:solidFill>
                <a:ea typeface="+mj-lt"/>
                <a:cs typeface="+mj-lt"/>
              </a:rPr>
              <a:t>Europa bouwt eerste eigen maanlander, missie gepland voor 2031</a:t>
            </a:r>
            <a:endParaRPr lang="nl-NL" dirty="0" err="1">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6231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Europa werkt aan zijn eerste eigen maanlander, die in 2031 gelanceerd moet worden. De Europese ruimtevaartorganisatie ESA heeft aangekondigd dat het project in samenwerking met verschillende landen en bedrijven wordt uitgevoerd. Dit is een belangrijke stap voor Europa, dat tot nu toe afhankelijk was van andere landen zoals de Verenigde Staten en Rusland voor maanmissies.</a:t>
            </a:r>
            <a:endParaRPr lang="nl-NL" dirty="0">
              <a:solidFill>
                <a:schemeClr val="bg2">
                  <a:lumMod val="10000"/>
                </a:schemeClr>
              </a:solidFill>
              <a:ea typeface="+mn-lt"/>
              <a:cs typeface="+mn-lt"/>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De maanlander zal verschillende wetenschappelijke experimenten uitvoeren en nieuwe technologieën testen. De ESA hoopt hiermee de basis te leggen voor toekomstige missies naar de maan en verder het zonnestelsel in.</a:t>
            </a:r>
            <a:endParaRPr lang="nl-NL" dirty="0">
              <a:solidFill>
                <a:schemeClr val="bg2">
                  <a:lumMod val="10000"/>
                </a:schemeClr>
              </a:solidFill>
              <a:ea typeface="+mn-lt"/>
              <a:cs typeface="+mn-lt"/>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Waarom denken jullie dat landen naar de maan willen gaan? Kunnen jullie bedenken wat we daar zouden kunnen ontdekken of gebruiken?</a:t>
            </a:r>
            <a:endParaRPr lang="nl-NL" dirty="0">
              <a:solidFill>
                <a:schemeClr val="bg2">
                  <a:lumMod val="10000"/>
                </a:schemeClr>
              </a:solidFill>
              <a:ea typeface="+mn-lt"/>
              <a:cs typeface="+mn-lt"/>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nu.nl</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https://www.nu.nl/tech/6344205/europa-bouwt-eerste-eigen-maanlander-missie-gepland-voor-2031.html</a:t>
            </a:r>
            <a:endParaRPr lang="nl-NL" dirty="0">
              <a:ea typeface="+mn-lt"/>
              <a:cs typeface="+mn-lt"/>
            </a:endParaRPr>
          </a:p>
        </p:txBody>
      </p:sp>
      <p:pic>
        <p:nvPicPr>
          <p:cNvPr id="8" name="Afbeelding 7" descr="Afbeelding met Lettertype, Graphics, logo, cirkel&#10;&#10;Door AI gegenereerde inhoud is mogelijk onjuist.">
            <a:extLst>
              <a:ext uri="{FF2B5EF4-FFF2-40B4-BE49-F238E27FC236}">
                <a16:creationId xmlns:a16="http://schemas.microsoft.com/office/drawing/2014/main" id="{AC64FBA5-4E03-473C-C154-1073985ADF7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55156" y="3048587"/>
            <a:ext cx="4624941" cy="1794545"/>
          </a:xfrm>
          <a:prstGeom prst="rect">
            <a:avLst/>
          </a:prstGeom>
        </p:spPr>
      </p:pic>
      <p:sp>
        <p:nvSpPr>
          <p:cNvPr id="9" name="Tekstvak 8">
            <a:extLst>
              <a:ext uri="{FF2B5EF4-FFF2-40B4-BE49-F238E27FC236}">
                <a16:creationId xmlns:a16="http://schemas.microsoft.com/office/drawing/2014/main" id="{BF862C9C-7235-020C-02A4-5647E9669F62}"/>
              </a:ext>
            </a:extLst>
          </p:cNvPr>
          <p:cNvSpPr txBox="1"/>
          <p:nvPr/>
        </p:nvSpPr>
        <p:spPr>
          <a:xfrm>
            <a:off x="6860435" y="5292059"/>
            <a:ext cx="4620291" cy="104850"/>
          </a:xfrm>
          <a:prstGeom prst="rect">
            <a:avLst/>
          </a:prstGeom>
        </p:spPr>
        <p:txBody>
          <a:bodyPr>
            <a:normAutofit fontScale="25000" lnSpcReduction="20000"/>
          </a:bodyPr>
          <a:lstStyle/>
          <a:p>
            <a:r>
              <a:rPr lang="en-US" dirty="0" err="1"/>
              <a:t>ThePhoto</a:t>
            </a:r>
            <a:r>
              <a:rPr lang="en-US" dirty="0"/>
              <a:t> van </a:t>
            </a:r>
            <a:r>
              <a:rPr lang="en-US" dirty="0" err="1"/>
              <a:t>PhotoAuthor</a:t>
            </a:r>
            <a:r>
              <a:rPr lang="en-US" dirty="0"/>
              <a:t> is </a:t>
            </a:r>
            <a:r>
              <a:rPr lang="en-US" dirty="0" err="1"/>
              <a:t>gelicentieerd</a:t>
            </a:r>
            <a:r>
              <a:rPr lang="en-US" dirty="0"/>
              <a:t> </a:t>
            </a:r>
            <a:r>
              <a:rPr lang="en-US" dirty="0" err="1"/>
              <a:t>onder</a:t>
            </a:r>
            <a:r>
              <a:rPr lang="en-US" dirty="0"/>
              <a:t> CCYYSA.</a:t>
            </a:r>
          </a:p>
        </p:txBody>
      </p:sp>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92EF9-729F-B0ED-2DC7-FA6E6EDDE3C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0159E2DB-14C9-E58B-D7B9-626D7DD74B3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Waarom gaan we naar de maan?</a:t>
            </a:r>
            <a:endParaRPr lang="nl-NL" dirty="0"/>
          </a:p>
        </p:txBody>
      </p:sp>
      <p:sp>
        <p:nvSpPr>
          <p:cNvPr id="9" name="Tekstvak 8">
            <a:extLst>
              <a:ext uri="{FF2B5EF4-FFF2-40B4-BE49-F238E27FC236}">
                <a16:creationId xmlns:a16="http://schemas.microsoft.com/office/drawing/2014/main" id="{0526B066-7076-EC7C-B235-25FF97D633A1}"/>
              </a:ext>
            </a:extLst>
          </p:cNvPr>
          <p:cNvSpPr txBox="1"/>
          <p:nvPr/>
        </p:nvSpPr>
        <p:spPr>
          <a:xfrm>
            <a:off x="147296" y="942974"/>
            <a:ext cx="4924758"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De maan is het dichtstbijzijnde hemellichaam en speelt al eeuwen een belangrijke rol in onze dromen over ruimtevaart. De eerste maanlanding in 1969 door de Apollo 11-missie was een historisch moment. Sindsdien zijn er veel onbemande missies naar de maan geweest. Maar waarom gaan we nog steeds naar de maan?</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Wetenschappers willen onderzoeken of de maan gebruikt kan worden als tussenstation voor reizen naar Mars. Daarnaast kunnen er grondstoffen op de maan zijn die we in de toekomst kunnen gebruiken. De Europese ruimtevaartorganisatie ESA werkt nu aan haar eerste eigen maanlander om deze vragen verder te onderzoeken.</a:t>
            </a:r>
            <a:endParaRPr lang="nl-NL" dirty="0">
              <a:solidFill>
                <a:srgbClr val="3F5060"/>
              </a:solidFill>
              <a:ea typeface="+mn-lt"/>
              <a:cs typeface="+mn-lt"/>
            </a:endParaRPr>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De maan is een grote rots zonder lucht en water.</a:t>
            </a:r>
            <a:endParaRPr lang="nl-NL" dirty="0">
              <a:ea typeface="+mn-lt"/>
              <a:cs typeface="+mn-lt"/>
            </a:endParaRPr>
          </a:p>
          <a:p>
            <a:pPr marL="285750" indent="-285750">
              <a:buFont typeface="Calibri"/>
              <a:buChar char="-"/>
            </a:pPr>
            <a:r>
              <a:rPr lang="nl-NL" sz="1300" dirty="0">
                <a:solidFill>
                  <a:srgbClr val="1E1F20"/>
                </a:solidFill>
                <a:ea typeface="+mn-lt"/>
                <a:cs typeface="+mn-lt"/>
              </a:rPr>
              <a:t>Op de maan kunnen we dingen testen voor de ruimte.</a:t>
            </a:r>
          </a:p>
          <a:p>
            <a:pPr marL="285750" indent="-285750">
              <a:buFont typeface="Calibri"/>
              <a:buChar char="-"/>
            </a:pPr>
            <a:r>
              <a:rPr lang="nl-NL" sz="1300" dirty="0">
                <a:solidFill>
                  <a:srgbClr val="1E1F20"/>
                </a:solidFill>
                <a:ea typeface="+mn-lt"/>
                <a:cs typeface="+mn-lt"/>
              </a:rPr>
              <a:t>De maan wordt onderzocht voor mogelijke kolonisatie.</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Politieke en economische belangen spelen een rol in maanmissies.</a:t>
            </a:r>
            <a:endParaRPr lang="nl-NL" dirty="0">
              <a:cs typeface="Poppins"/>
            </a:endParaRPr>
          </a:p>
          <a:p>
            <a:pPr marL="285750" indent="-285750">
              <a:buFont typeface="Calibri"/>
              <a:buChar char="-"/>
            </a:pPr>
            <a:r>
              <a:rPr lang="nl-NL" sz="1300" dirty="0">
                <a:solidFill>
                  <a:srgbClr val="1E1F20"/>
                </a:solidFill>
                <a:ea typeface="+mn-lt"/>
                <a:cs typeface="+mn-lt"/>
              </a:rPr>
              <a:t>ESA wil minder afhankelijk zijn van de VS en Rusland voor ruimtemissies.</a:t>
            </a:r>
            <a:endParaRPr lang="nl-NL" dirty="0"/>
          </a:p>
        </p:txBody>
      </p:sp>
      <p:pic>
        <p:nvPicPr>
          <p:cNvPr id="5" name="Tijdelijke aanduiding voor afbeelding 4" descr="Afbeelding met astronaut, maan, ruimte, drukpak&#10;&#10;Door AI gegenereerde inhoud is mogelijk onjuist.">
            <a:extLst>
              <a:ext uri="{FF2B5EF4-FFF2-40B4-BE49-F238E27FC236}">
                <a16:creationId xmlns:a16="http://schemas.microsoft.com/office/drawing/2014/main" id="{9976F9BB-FA1D-6842-66E6-7F26EECE0AFD}"/>
              </a:ext>
            </a:extLst>
          </p:cNvPr>
          <p:cNvPicPr>
            <a:picLocks noGrp="1" noChangeAspect="1"/>
          </p:cNvPicPr>
          <p:nvPr>
            <p:ph type="pic" sz="quarter" idx="12"/>
          </p:nvPr>
        </p:nvPicPr>
        <p:blipFill>
          <a:blip r:embed="rId3"/>
          <a:srcRect t="15706" b="15706"/>
          <a:stretch/>
        </p:blipFill>
        <p:spPr>
          <a:xfrm>
            <a:off x="5690196" y="946485"/>
            <a:ext cx="6498634" cy="4457327"/>
          </a:xfrm>
        </p:spPr>
      </p:pic>
    </p:spTree>
    <p:extLst>
      <p:ext uri="{BB962C8B-B14F-4D97-AF65-F5344CB8AC3E}">
        <p14:creationId xmlns:p14="http://schemas.microsoft.com/office/powerpoint/2010/main" val="139908629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C126-F712-20BE-CF9C-8A94A8E0806A}"/>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A7EECE1D-6A0B-85AE-F44A-3237D0C3E640}"/>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FFFFFF"/>
                </a:solidFill>
                <a:ea typeface="+mj-lt"/>
                <a:cs typeface="+mj-lt"/>
              </a:rPr>
              <a:t>De invloed van computers en internet op maanmissies #1</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93339241-AD40-7275-00A2-F11F6F37F569}"/>
              </a:ext>
            </a:extLst>
          </p:cNvPr>
          <p:cNvSpPr txBox="1"/>
          <p:nvPr/>
        </p:nvSpPr>
        <p:spPr>
          <a:xfrm>
            <a:off x="147296" y="942974"/>
            <a:ext cx="4924758" cy="417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r>
              <a:rPr lang="nl-NL" sz="1300" dirty="0">
                <a:solidFill>
                  <a:srgbClr val="1E1F20"/>
                </a:solidFill>
                <a:ea typeface="+mn-lt"/>
                <a:cs typeface="+mn-lt"/>
              </a:rPr>
              <a:t>Toen in 1969 de eerste mensen op de maan landden, waren computers nog heel simpel. De boordcomputer van de Apollo 11 had minder rekenkracht dan een moderne smartphone! Toch zorgde deze technologie ervoor dat astronauten veilig konden landen en weer terugkeren naar de aarde. Sindsdien zijn computers enorm verbeterd, en dat heeft ruimtevaart voorgoed veranderd.</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Apollo-maanlander had een computer met slechts 64 KB geheugen – dat is minder dan een simpele rekenmachine nu!</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Astronauten voerden commando’s in met knoppen en codes, geen scherm of muis.</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De eerste maanmissie gebruikte computercode die met de hand was geschreven en gecontroleerd.</a:t>
            </a:r>
            <a:endParaRPr lang="nl-NL" dirty="0">
              <a:ea typeface="+mn-lt"/>
              <a:cs typeface="+mn-lt"/>
            </a:endParaRPr>
          </a:p>
          <a:p>
            <a:pPr marL="285750" indent="-285750">
              <a:buFont typeface="Calibri"/>
              <a:buChar char="-"/>
            </a:pPr>
            <a:r>
              <a:rPr lang="nl-NL" sz="1300" dirty="0">
                <a:solidFill>
                  <a:srgbClr val="1E1F20"/>
                </a:solidFill>
                <a:ea typeface="+mn-lt"/>
                <a:cs typeface="+mn-lt"/>
              </a:rPr>
              <a:t>Zonder computers was een precieze landing op de maan onmogelijk geweest.</a:t>
            </a:r>
            <a:endParaRPr lang="nl-NL" dirty="0">
              <a:ea typeface="+mn-lt"/>
              <a:cs typeface="+mn-lt"/>
            </a:endParaRPr>
          </a:p>
        </p:txBody>
      </p:sp>
      <p:pic>
        <p:nvPicPr>
          <p:cNvPr id="4" name="Tijdelijke aanduiding voor afbeelding 3" descr="Afbeelding met Spatiebalk, computer, computer, Elektronisch apparaat&#10;&#10;Door AI gegenereerde inhoud is mogelijk onjuist.">
            <a:extLst>
              <a:ext uri="{FF2B5EF4-FFF2-40B4-BE49-F238E27FC236}">
                <a16:creationId xmlns:a16="http://schemas.microsoft.com/office/drawing/2014/main" id="{370BBB61-8782-4527-E02D-6F3AFF62A808}"/>
              </a:ext>
            </a:extLst>
          </p:cNvPr>
          <p:cNvPicPr>
            <a:picLocks noGrp="1" noChangeAspect="1"/>
          </p:cNvPicPr>
          <p:nvPr>
            <p:ph type="pic" sz="quarter" idx="12"/>
          </p:nvPr>
        </p:nvPicPr>
        <p:blipFill>
          <a:blip r:embed="rId3"/>
          <a:srcRect t="15772" b="15772"/>
          <a:stretch/>
        </p:blipFill>
        <p:spPr>
          <a:xfrm>
            <a:off x="5682168" y="946485"/>
            <a:ext cx="6514654" cy="4457327"/>
          </a:xfrm>
        </p:spPr>
      </p:pic>
    </p:spTree>
    <p:extLst>
      <p:ext uri="{BB962C8B-B14F-4D97-AF65-F5344CB8AC3E}">
        <p14:creationId xmlns:p14="http://schemas.microsoft.com/office/powerpoint/2010/main" val="283014294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De invloed van computers en internet op maanmissies #2</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r>
              <a:rPr lang="nl-NL" sz="1300" dirty="0">
                <a:solidFill>
                  <a:srgbClr val="1E1F20"/>
                </a:solidFill>
                <a:ea typeface="+mn-lt"/>
                <a:cs typeface="+mn-lt"/>
              </a:rPr>
              <a:t>Na de eerste maanmissie ging de technologie razendsnel vooruit. Dankzij snellere computers en het internet is ruimtevaart compleet veranderd. Satellieten sturen live beelden terug, robots kunnen zelfstandig werken op Mars, en astronauten hebben toegang tot real-time data.</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eerste maanmissies gebruikten radioverbindingen, nu gebruiken we internet en AI om ruimtevaartuigen te besturen.</a:t>
            </a:r>
            <a:endParaRPr lang="nl-NL" dirty="0">
              <a:ea typeface="+mn-lt"/>
              <a:cs typeface="+mn-lt"/>
            </a:endParaRPr>
          </a:p>
          <a:p>
            <a:pPr marL="285750" indent="-285750">
              <a:buFont typeface="Calibri"/>
              <a:buChar char="-"/>
            </a:pPr>
            <a:r>
              <a:rPr lang="nl-NL" sz="1300" dirty="0">
                <a:solidFill>
                  <a:srgbClr val="1E1F20"/>
                </a:solidFill>
                <a:ea typeface="+mn-lt"/>
                <a:cs typeface="+mn-lt"/>
              </a:rPr>
              <a:t>De moderne Artemis-missie gebruikt AI om beslissingen te nemen tijdens de vlucht.</a:t>
            </a:r>
            <a:endParaRPr lang="nl-NL" dirty="0">
              <a:ea typeface="+mn-lt"/>
              <a:cs typeface="+mn-lt"/>
            </a:endParaRPr>
          </a:p>
          <a:p>
            <a:pPr marL="285750" indent="-285750">
              <a:buFont typeface="Calibri"/>
              <a:buChar char="-"/>
            </a:pPr>
            <a:r>
              <a:rPr lang="nl-NL" sz="1300" dirty="0">
                <a:solidFill>
                  <a:srgbClr val="1E1F20"/>
                </a:solidFill>
                <a:ea typeface="+mn-lt"/>
                <a:cs typeface="+mn-lt"/>
              </a:rPr>
              <a:t>3D-printers worden getest om gereedschappen op de maan te maken.</a:t>
            </a:r>
            <a:endParaRPr lang="nl-NL" dirty="0">
              <a:cs typeface="Poppins"/>
            </a:endParaRPr>
          </a:p>
          <a:p>
            <a:pPr marL="285750" indent="-285750">
              <a:buFont typeface="Calibri"/>
              <a:buChar char="-"/>
            </a:pPr>
            <a:r>
              <a:rPr lang="nl-NL" sz="1300" dirty="0">
                <a:solidFill>
                  <a:srgbClr val="1E1F20"/>
                </a:solidFill>
                <a:ea typeface="+mn-lt"/>
                <a:cs typeface="+mn-lt"/>
              </a:rPr>
              <a:t>De ESA wil een maan-internet bouwen, zodat astronauten live met de aarde kunnen communiceren.</a:t>
            </a:r>
            <a:endParaRPr lang="nl-NL" dirty="0">
              <a:ea typeface="+mn-lt"/>
              <a:cs typeface="+mn-lt"/>
            </a:endParaRPr>
          </a:p>
        </p:txBody>
      </p:sp>
      <p:sp>
        <p:nvSpPr>
          <p:cNvPr id="5" name="Tijdelijke aanduiding voor afbeelding 4">
            <a:extLst>
              <a:ext uri="{FF2B5EF4-FFF2-40B4-BE49-F238E27FC236}">
                <a16:creationId xmlns:a16="http://schemas.microsoft.com/office/drawing/2014/main" id="{08C14924-2FE5-BAC0-BA23-A24276E08F12}"/>
              </a:ext>
            </a:extLst>
          </p:cNvPr>
          <p:cNvSpPr>
            <a:spLocks noGrp="1"/>
          </p:cNvSpPr>
          <p:nvPr>
            <p:ph type="pic" sz="quarter" idx="12"/>
          </p:nvPr>
        </p:nvSpPr>
        <p:spPr/>
        <p:txBody>
          <a:bodyPr/>
          <a:lstStyle/>
          <a:p>
            <a:endParaRPr lang="nl-NL"/>
          </a:p>
        </p:txBody>
      </p:sp>
      <p:pic>
        <p:nvPicPr>
          <p:cNvPr id="11" name="Tijdelijke aanduiding voor afbeelding 3" descr="Afbeelding met Spatiebalk, computer, computer, Elektronisch apparaat&#10;&#10;Door AI gegenereerde inhoud is mogelijk onjuist.">
            <a:extLst>
              <a:ext uri="{FF2B5EF4-FFF2-40B4-BE49-F238E27FC236}">
                <a16:creationId xmlns:a16="http://schemas.microsoft.com/office/drawing/2014/main" id="{66201196-6E2B-6851-FFF1-C9C1347A7F94}"/>
              </a:ext>
            </a:extLst>
          </p:cNvPr>
          <p:cNvPicPr>
            <a:picLocks noChangeAspect="1"/>
          </p:cNvPicPr>
          <p:nvPr/>
        </p:nvPicPr>
        <p:blipFill>
          <a:blip r:embed="rId3"/>
          <a:srcRect t="15772" b="15772"/>
          <a:stretch/>
        </p:blipFill>
        <p:spPr>
          <a:xfrm>
            <a:off x="5682168" y="946485"/>
            <a:ext cx="6514654"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99686320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F3E47-A51B-E5B2-8A98-DFA854705FE4}"/>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89A74B22-BFD4-58D6-B544-4F4201003CF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FFFFFF"/>
                </a:solidFill>
                <a:ea typeface="+mj-lt"/>
                <a:cs typeface="+mj-lt"/>
              </a:rPr>
              <a:t>De toekomst van maanmissies</a:t>
            </a:r>
            <a:endParaRPr lang="nl-NL" dirty="0">
              <a:ea typeface="+mj-lt"/>
              <a:cs typeface="+mj-lt"/>
            </a:endParaRPr>
          </a:p>
        </p:txBody>
      </p:sp>
      <p:sp>
        <p:nvSpPr>
          <p:cNvPr id="9" name="Tekstvak 8">
            <a:extLst>
              <a:ext uri="{FF2B5EF4-FFF2-40B4-BE49-F238E27FC236}">
                <a16:creationId xmlns:a16="http://schemas.microsoft.com/office/drawing/2014/main" id="{0DD14D98-B924-C629-ADB7-E4776A64E4A6}"/>
              </a:ext>
            </a:extLst>
          </p:cNvPr>
          <p:cNvSpPr txBox="1"/>
          <p:nvPr/>
        </p:nvSpPr>
        <p:spPr>
          <a:xfrm>
            <a:off x="147296" y="942974"/>
            <a:ext cx="492475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Ruimtevaart staat niet stil. De plannen voor de komende 10-20 jaar zijn groots: Europa wil zelfstandig missies uitvoeren, en NASA en </a:t>
            </a:r>
            <a:r>
              <a:rPr lang="nl-NL" sz="1300" dirty="0" err="1">
                <a:solidFill>
                  <a:srgbClr val="1E1F20"/>
                </a:solidFill>
                <a:ea typeface="+mn-lt"/>
                <a:cs typeface="+mn-lt"/>
              </a:rPr>
              <a:t>SpaceX</a:t>
            </a:r>
            <a:r>
              <a:rPr lang="nl-NL" sz="1300" dirty="0">
                <a:solidFill>
                  <a:srgbClr val="1E1F20"/>
                </a:solidFill>
                <a:ea typeface="+mn-lt"/>
                <a:cs typeface="+mn-lt"/>
              </a:rPr>
              <a:t> willen een permanente maanbasis bouwen. Dit betekent dat ruimtevaart steeds meer afhankelijk wordt van computers, internet en AI.</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ESA wil in 2031 een autonome maanlander lanceren, bestuurd door AI.</a:t>
            </a:r>
            <a:endParaRPr lang="nl-NL" dirty="0">
              <a:ea typeface="+mn-lt"/>
              <a:cs typeface="+mn-lt"/>
            </a:endParaRPr>
          </a:p>
          <a:p>
            <a:pPr marL="285750" indent="-285750">
              <a:buFont typeface="Calibri"/>
              <a:buChar char="-"/>
            </a:pPr>
            <a:r>
              <a:rPr lang="nl-NL" sz="1300" dirty="0">
                <a:solidFill>
                  <a:srgbClr val="1E1F20"/>
                </a:solidFill>
                <a:ea typeface="+mn-lt"/>
                <a:cs typeface="+mn-lt"/>
              </a:rPr>
              <a:t>Ruimtekolonies worden onderzocht: kunnen we op de maan wonen?</a:t>
            </a:r>
            <a:endParaRPr lang="nl-NL" dirty="0">
              <a:cs typeface="Poppins"/>
            </a:endParaRPr>
          </a:p>
          <a:p>
            <a:pPr marL="285750" indent="-285750">
              <a:buFont typeface="Calibri"/>
              <a:buChar char="-"/>
            </a:pPr>
            <a:r>
              <a:rPr lang="nl-NL" sz="1300" dirty="0">
                <a:solidFill>
                  <a:srgbClr val="1E1F20"/>
                </a:solidFill>
                <a:ea typeface="+mn-lt"/>
                <a:cs typeface="+mn-lt"/>
              </a:rPr>
              <a:t>Nieuwe brandstoftechnologie kan lange ruimtereizen mogelijk maken.</a:t>
            </a:r>
            <a:endParaRPr lang="nl-NL" dirty="0">
              <a:ea typeface="+mn-lt"/>
              <a:cs typeface="+mn-lt"/>
            </a:endParaRPr>
          </a:p>
          <a:p>
            <a:pPr marL="285750" indent="-285750">
              <a:buFont typeface="Calibri"/>
              <a:buChar char="-"/>
            </a:pPr>
            <a:r>
              <a:rPr lang="nl-NL" sz="1300" dirty="0">
                <a:solidFill>
                  <a:srgbClr val="1E1F20"/>
                </a:solidFill>
                <a:ea typeface="+mn-lt"/>
                <a:cs typeface="+mn-lt"/>
              </a:rPr>
              <a:t>Privébedrijven zoals </a:t>
            </a:r>
            <a:r>
              <a:rPr lang="nl-NL" sz="1300" dirty="0" err="1">
                <a:solidFill>
                  <a:srgbClr val="1E1F20"/>
                </a:solidFill>
                <a:ea typeface="+mn-lt"/>
                <a:cs typeface="+mn-lt"/>
              </a:rPr>
              <a:t>SpaceX</a:t>
            </a:r>
            <a:r>
              <a:rPr lang="nl-NL" sz="1300" dirty="0">
                <a:solidFill>
                  <a:srgbClr val="1E1F20"/>
                </a:solidFill>
                <a:ea typeface="+mn-lt"/>
                <a:cs typeface="+mn-lt"/>
              </a:rPr>
              <a:t> helpen nu ook bij maanmissies.</a:t>
            </a:r>
            <a:endParaRPr lang="nl-NL" dirty="0">
              <a:ea typeface="+mn-lt"/>
              <a:cs typeface="+mn-lt"/>
            </a:endParaRPr>
          </a:p>
        </p:txBody>
      </p:sp>
      <p:pic>
        <p:nvPicPr>
          <p:cNvPr id="2" name="Tijdelijke aanduiding voor afbeelding 1" descr="Afbeelding met satelliet, transport, ruimtevaartuig, ruimte&#10;&#10;Door AI gegenereerde inhoud is mogelijk onjuist.">
            <a:extLst>
              <a:ext uri="{FF2B5EF4-FFF2-40B4-BE49-F238E27FC236}">
                <a16:creationId xmlns:a16="http://schemas.microsoft.com/office/drawing/2014/main" id="{F1226800-34F2-0CB5-9F21-D493747DFF76}"/>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8994" r="8994"/>
          <a:stretch/>
        </p:blipFill>
        <p:spPr/>
      </p:pic>
      <p:sp>
        <p:nvSpPr>
          <p:cNvPr id="3" name="Tekstvak 2">
            <a:extLst>
              <a:ext uri="{FF2B5EF4-FFF2-40B4-BE49-F238E27FC236}">
                <a16:creationId xmlns:a16="http://schemas.microsoft.com/office/drawing/2014/main" id="{4A016B4E-7389-2002-4890-B0EE99734D22}"/>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67395626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A2AD0-4B7B-B25F-BF5A-03EC95F5D06F}"/>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1F93C09F-703C-F437-C7EA-4CEDAE99CBCB}"/>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Ontwerp je eigen maanmissie!</a:t>
            </a:r>
            <a:endParaRPr lang="nl-NL" dirty="0"/>
          </a:p>
        </p:txBody>
      </p:sp>
      <p:sp>
        <p:nvSpPr>
          <p:cNvPr id="9" name="Tekstvak 8">
            <a:extLst>
              <a:ext uri="{FF2B5EF4-FFF2-40B4-BE49-F238E27FC236}">
                <a16:creationId xmlns:a16="http://schemas.microsoft.com/office/drawing/2014/main" id="{36C027DA-9CF3-1887-FB42-4A539550BD19}"/>
              </a:ext>
            </a:extLst>
          </p:cNvPr>
          <p:cNvSpPr txBox="1"/>
          <p:nvPr/>
        </p:nvSpPr>
        <p:spPr>
          <a:xfrm>
            <a:off x="147296" y="942974"/>
            <a:ext cx="4924758"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Opdracht: bedenk een maanmissie en vertel wat jij gaat doen en nodig hebt met een tekening van jouw maanbasis of maanlander en een kort geschreven tekst met missieplan.</a:t>
            </a:r>
          </a:p>
          <a:p>
            <a:endParaRPr lang="nl-NL" sz="1300" dirty="0">
              <a:solidFill>
                <a:srgbClr val="1E1F20"/>
              </a:solidFill>
              <a:ea typeface="+mn-lt"/>
              <a:cs typeface="+mn-lt"/>
            </a:endParaRPr>
          </a:p>
          <a:p>
            <a:r>
              <a:rPr lang="nl-NL" sz="1300" dirty="0">
                <a:solidFill>
                  <a:srgbClr val="1E1F20"/>
                </a:solidFill>
                <a:ea typeface="+mn-lt"/>
                <a:cs typeface="+mn-lt"/>
              </a:rPr>
              <a:t>Stap 1: Bedenk een missie: Wat ga je doen op de maan? Onderzoek doen? Een basis bouwen? Schrijf jouw missie uit in 500 woorden.</a:t>
            </a:r>
            <a:endParaRPr lang="nl-NL"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Stap 2: Maak een schets en werk je tekening uit.</a:t>
            </a:r>
            <a:endParaRPr lang="nl-NL"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Stap 3: Presenteer je missie aan de klas.</a:t>
            </a:r>
            <a:endParaRPr lang="nl-NL" sz="1300" dirty="0">
              <a:solidFill>
                <a:srgbClr val="3F5060"/>
              </a:solidFill>
              <a:ea typeface="+mn-lt"/>
              <a:cs typeface="+mn-lt"/>
            </a:endParaRPr>
          </a:p>
        </p:txBody>
      </p:sp>
      <p:sp>
        <p:nvSpPr>
          <p:cNvPr id="5" name="Tijdelijke aanduiding voor afbeelding 4">
            <a:extLst>
              <a:ext uri="{FF2B5EF4-FFF2-40B4-BE49-F238E27FC236}">
                <a16:creationId xmlns:a16="http://schemas.microsoft.com/office/drawing/2014/main" id="{E5BBA203-1AB4-82C7-147B-CF67FE25A3E4}"/>
              </a:ext>
            </a:extLst>
          </p:cNvPr>
          <p:cNvSpPr>
            <a:spLocks noGrp="1"/>
          </p:cNvSpPr>
          <p:nvPr>
            <p:ph type="pic" sz="quarter" idx="12"/>
          </p:nvPr>
        </p:nvSpPr>
        <p:spPr/>
        <p:txBody>
          <a:bodyPr/>
          <a:lstStyle/>
          <a:p>
            <a:endParaRPr lang="nl-NL"/>
          </a:p>
        </p:txBody>
      </p:sp>
      <p:pic>
        <p:nvPicPr>
          <p:cNvPr id="3" name="Tijdelijke aanduiding voor afbeelding 3" descr="Afbeelding met Digitale composities, pc-game&#10;&#10;Door AI gegenereerde inhoud is mogelijk onjuist.">
            <a:extLst>
              <a:ext uri="{FF2B5EF4-FFF2-40B4-BE49-F238E27FC236}">
                <a16:creationId xmlns:a16="http://schemas.microsoft.com/office/drawing/2014/main" id="{742D9E55-EAA3-545E-FD35-E72FC2B4F7A9}"/>
              </a:ext>
            </a:extLst>
          </p:cNvPr>
          <p:cNvPicPr>
            <a:picLocks noChangeAspect="1"/>
          </p:cNvPicPr>
          <p:nvPr/>
        </p:nvPicPr>
        <p:blipFill>
          <a:blip r:embed="rId3"/>
          <a:srcRect t="15706" b="15706"/>
          <a:stretch/>
        </p:blipFill>
        <p:spPr>
          <a:xfrm>
            <a:off x="5688117" y="946485"/>
            <a:ext cx="6494075"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65502168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Er is in deze les veel informatie langs gekomen. Wat is bij jou het meeste blijven hangen? </a:t>
            </a:r>
            <a:endParaRPr lang="nl-NL" dirty="0"/>
          </a:p>
        </p:txBody>
      </p:sp>
      <p:pic>
        <p:nvPicPr>
          <p:cNvPr id="12" name="Tijdelijke aanduiding voor afbeelding 11" descr="Afbeelding met transport, satelliet, ruimte, ruimtevaartuig&#10;&#10;Door AI gegenereerde inhoud is mogelijk onjuist.">
            <a:extLst>
              <a:ext uri="{FF2B5EF4-FFF2-40B4-BE49-F238E27FC236}">
                <a16:creationId xmlns:a16="http://schemas.microsoft.com/office/drawing/2014/main" id="{93408B59-2686-8F1C-6642-7120C24ED373}"/>
              </a:ext>
            </a:extLst>
          </p:cNvPr>
          <p:cNvPicPr>
            <a:picLocks noGrp="1" noChangeAspect="1"/>
          </p:cNvPicPr>
          <p:nvPr>
            <p:ph type="pic" sz="quarter" idx="12"/>
          </p:nvPr>
        </p:nvPicPr>
        <p:blipFill>
          <a:blip r:embed="rId3"/>
          <a:srcRect t="15638" b="15638"/>
          <a:stretch/>
        </p:blipFill>
        <p:spPr>
          <a:xfrm>
            <a:off x="5696891" y="946485"/>
            <a:ext cx="6507457" cy="4457327"/>
          </a:xfrm>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55</TotalTime>
  <Words>1225</Words>
  <Application>Microsoft Macintosh PowerPoint</Application>
  <PresentationFormat>Breedbeeld</PresentationFormat>
  <Paragraphs>84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1874</cp:revision>
  <dcterms:created xsi:type="dcterms:W3CDTF">2022-01-30T11:55:21Z</dcterms:created>
  <dcterms:modified xsi:type="dcterms:W3CDTF">2025-02-03T12:04:52Z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