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5F_42E1876C.xml" ContentType="application/vnd.ms-powerpoint.comments+xml"/>
  <Override PartName="/ppt/comments/modernComment_1B7_46EBA166.xml" ContentType="application/vnd.ms-powerpoint.comments+xml"/>
  <Override PartName="/ppt/comments/modernComment_1AA_86B47876.xml" ContentType="application/vnd.ms-powerpoint.comments+xml"/>
  <Override PartName="/ppt/comments/modernComment_19E_B8545AEC.xml" ContentType="application/vnd.ms-powerpoint.comments+xml"/>
  <Override PartName="/ppt/comments/modernComment_196_C6B9C71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sldIdLst>
    <p:sldId id="268" r:id="rId5"/>
    <p:sldId id="336" r:id="rId6"/>
    <p:sldId id="386" r:id="rId7"/>
    <p:sldId id="351" r:id="rId8"/>
    <p:sldId id="445" r:id="rId9"/>
    <p:sldId id="439" r:id="rId10"/>
    <p:sldId id="426" r:id="rId11"/>
    <p:sldId id="414" r:id="rId12"/>
    <p:sldId id="280" r:id="rId13"/>
    <p:sldId id="406" r:id="rId14"/>
  </p:sldIdLst>
  <p:sldSz cx="12192000" cy="6858000"/>
  <p:notesSz cx="6858000" cy="9144000"/>
  <p:embeddedFontLst>
    <p:embeddedFont>
      <p:font typeface="Poppins" pitchFamily="2" charset="77"/>
      <p:regular r:id="rId16"/>
      <p:bold r:id="rId17"/>
      <p:italic r:id="rId18"/>
      <p:boldItalic r:id="rId19"/>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5B1C55-4B06-15E9-244E-279DE6024DCA}" v="1430" dt="2025-01-27T00:08:29.79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587"/>
    <p:restoredTop sz="94694"/>
  </p:normalViewPr>
  <p:slideViewPr>
    <p:cSldViewPr snapToGrid="0">
      <p:cViewPr varScale="1">
        <p:scale>
          <a:sx n="113" d="100"/>
          <a:sy n="113" d="100"/>
        </p:scale>
        <p:origin x="184" y="3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Leerlingen ontdekken hoe sociale media kunnen bijdragen aan het bereiken van een groot publiek.
Leerlingen leren het belang van strategie (bereik) en storytelling (inhoud) in sociale media.
Leerlingen passen deze kennis toe in praktische opdrachten.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5F_42E1876C.xml><?xml version="1.0" encoding="utf-8"?>
<p188:cmLst xmlns:a="http://schemas.openxmlformats.org/drawingml/2006/main" xmlns:r="http://schemas.openxmlformats.org/officeDocument/2006/relationships" xmlns:p188="http://schemas.microsoft.com/office/powerpoint/2018/8/main">
  <p188:cm id="{412A97FF-0C66-4E6D-9FCA-936BA28805A9}" authorId="{4DBF06C3-06A7-47B8-D723-6C8A6BED412D}" created="2024-09-29T21:33:09.121">
    <pc:sldMkLst xmlns:pc="http://schemas.microsoft.com/office/powerpoint/2013/main/command">
      <pc:docMk/>
      <pc:sldMk cId="1122076524" sldId="351"/>
    </pc:sldMkLst>
    <p188:txBody>
      <a:bodyPr/>
      <a:lstStyle/>
      <a:p>
        <a:r>
          <a:rPr lang="nl-NL"/>
          <a:t>Kennisoverdracht PO/VO. (5 minuten)</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96_C6B9C71B.xml><?xml version="1.0" encoding="utf-8"?>
<p188:cmLst xmlns:a="http://schemas.openxmlformats.org/drawingml/2006/main" xmlns:r="http://schemas.openxmlformats.org/officeDocument/2006/relationships" xmlns:p188="http://schemas.microsoft.com/office/powerpoint/2018/8/main">
  <p188:cm id="{214D9C14-C2AC-49A4-867B-F9B4E6CAEBE1}" authorId="{4DBF06C3-06A7-47B8-D723-6C8A6BED412D}" created="2024-09-29T22:04:28.371">
    <pc:sldMkLst xmlns:pc="http://schemas.microsoft.com/office/powerpoint/2013/main/command">
      <pc:docMk/>
      <pc:sldMk cId="3334063899" sldId="406"/>
    </pc:sldMkLst>
    <p188:txBody>
      <a:bodyPr/>
      <a:lstStyle/>
      <a:p>
        <a:r>
          <a:rPr lang="nl-NL"/>
          <a:t>Burgerschap (5-10 minuten)
Leerdoelen:
Leerlingen begrijpen het demonstratierecht en de invloed van technologie daarop.
Leerlingen reflecteren op de voor- en nadelen van digitale protestvormen.
Leerlingen leren sociale media inzetten voor maatschappelijke verandering.
Leerlingen oefenen samenwerken en argumenteren in een groepsdiscussie.</a:t>
        </a:r>
      </a:p>
    </p188:txBody>
  </p188:cm>
</p188:cmLst>
</file>

<file path=ppt/comments/modernComment_19E_B8545AEC.xml><?xml version="1.0" encoding="utf-8"?>
<p188:cmLst xmlns:a="http://schemas.openxmlformats.org/drawingml/2006/main" xmlns:r="http://schemas.openxmlformats.org/officeDocument/2006/relationships" xmlns:p188="http://schemas.microsoft.com/office/powerpoint/2018/8/main">
  <p188:cm id="{A1E06758-1A74-4993-887A-EB825E1A6FCC}" authorId="{4DBF06C3-06A7-47B8-D723-6C8A6BED412D}" created="2024-09-29T21:42:38.437">
    <pc:sldMkLst xmlns:pc="http://schemas.microsoft.com/office/powerpoint/2013/main/command">
      <pc:docMk/>
      <pc:sldMk cId="3092536044" sldId="414"/>
    </pc:sldMkLst>
    <p188:txBody>
      <a:bodyPr/>
      <a:lstStyle/>
      <a:p>
        <a:r>
          <a:rPr lang="nl-NL"/>
          <a:t>Klassikale reflectie (10 minuten)</a:t>
        </a:r>
      </a:p>
    </p188:txBody>
  </p188:cm>
</p188:cmLst>
</file>

<file path=ppt/comments/modernComment_1AA_86B47876.xml><?xml version="1.0" encoding="utf-8"?>
<p188:cmLst xmlns:a="http://schemas.openxmlformats.org/drawingml/2006/main" xmlns:r="http://schemas.openxmlformats.org/officeDocument/2006/relationships" xmlns:p188="http://schemas.microsoft.com/office/powerpoint/2018/8/main">
  <p188:cm id="{37537718-3502-41A2-B0B1-D86ACD37A3EE}" authorId="{4DBF06C3-06A7-47B8-D723-6C8A6BED412D}" created="2025-01-26T23:43:40.889">
    <pc:sldMkLst xmlns:pc="http://schemas.microsoft.com/office/powerpoint/2013/main/command">
      <pc:docMk/>
      <pc:sldMk cId="2259974262" sldId="426"/>
    </pc:sldMkLst>
    <p188:txBody>
      <a:bodyPr/>
      <a:lstStyle/>
      <a:p>
        <a:r>
          <a:rPr lang="nl-NL"/>
          <a:t>Verwerkingsopdracht B</a:t>
        </a:r>
      </a:p>
    </p188:txBody>
  </p188:cm>
</p188:cmLst>
</file>

<file path=ppt/comments/modernComment_1B7_46EBA166.xml><?xml version="1.0" encoding="utf-8"?>
<p188:cmLst xmlns:a="http://schemas.openxmlformats.org/drawingml/2006/main" xmlns:r="http://schemas.openxmlformats.org/officeDocument/2006/relationships" xmlns:p188="http://schemas.microsoft.com/office/powerpoint/2018/8/main">
  <p188:cm id="{173CD747-62F5-47E8-89B0-FA74163DF1B2}" authorId="{4DBF06C3-06A7-47B8-D723-6C8A6BED412D}" created="2025-01-12T21:56:02.167">
    <pc:sldMkLst xmlns:pc="http://schemas.microsoft.com/office/powerpoint/2013/main/command">
      <pc:docMk/>
      <pc:sldMk cId="1189847398" sldId="439"/>
    </pc:sldMkLst>
    <p188:txBody>
      <a:bodyPr/>
      <a:lstStyle/>
      <a:p>
        <a:r>
          <a:rPr lang="nl-NL"/>
          <a:t>Opdracht A PO 5-8. (5-10 minuten)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‹nr.›</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27/01/25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27/01/25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‹nr.›</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27/01/25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‹nr.›</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96_C6B9C71B.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hyperlink" Target="https://www.nu.nl/film/6343189/nederlands-model-belandt-na-instagram-berichtje-in-film-met-daniel-craig.html" TargetMode="External"/><Relationship Id="rId2" Type="http://schemas.microsoft.com/office/2018/10/relationships/comments" Target="../comments/modernComment_182_A1BF4284.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hyperlink" Target="https://schooltv.nl/video-item/studiestof-exponentiele-groei" TargetMode="External"/><Relationship Id="rId2" Type="http://schemas.microsoft.com/office/2018/10/relationships/comments" Target="../comments/modernComment_15F_42E1876C.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hyperlink" Target="https://mlpp.pressbooks.pub/historyofhightech/chapter/the-electrical-age/" TargetMode="External"/><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B7_46EBA16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AA_86B4787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9E_B8545AEC.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Impact maken: strategie en storytelling</a:t>
            </a:r>
            <a:endParaRPr lang="nl-NL" dirty="0"/>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5 2025</a:t>
            </a:r>
          </a:p>
        </p:txBody>
      </p:sp>
      <p:pic>
        <p:nvPicPr>
          <p:cNvPr id="7" name="Tijdelijke aanduiding voor afbeelding 6">
            <a:extLst>
              <a:ext uri="{FF2B5EF4-FFF2-40B4-BE49-F238E27FC236}">
                <a16:creationId xmlns:a16="http://schemas.microsoft.com/office/drawing/2014/main" id="{0861BF0D-FBF3-2256-2BF3-F38DCA81927D}"/>
              </a:ext>
            </a:extLst>
          </p:cNvPr>
          <p:cNvPicPr>
            <a:picLocks noGrp="1" noChangeAspect="1"/>
          </p:cNvPicPr>
          <p:nvPr>
            <p:ph type="pic" sz="quarter" idx="13"/>
          </p:nvPr>
        </p:nvPicPr>
        <p:blipFill>
          <a:blip r:embed="rId3"/>
          <a:srcRect l="6497" r="6497"/>
          <a:stretch/>
        </p:blipFill>
        <p:spPr>
          <a:xfrm>
            <a:off x="7287902" y="651"/>
            <a:ext cx="4939024" cy="5638155"/>
          </a:xfrm>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8D0C8-2DCD-CF3F-A3B8-6947FFF081E5}"/>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B453A529-1931-A3EC-14DF-8CA0779C8EA3}"/>
              </a:ext>
            </a:extLst>
          </p:cNvPr>
          <p:cNvSpPr txBox="1"/>
          <p:nvPr/>
        </p:nvSpPr>
        <p:spPr>
          <a:xfrm>
            <a:off x="148895" y="956234"/>
            <a:ext cx="6241393" cy="3785652"/>
          </a:xfrm>
          <a:prstGeom prst="rect">
            <a:avLst/>
          </a:prstGeom>
          <a:noFill/>
        </p:spPr>
        <p:txBody>
          <a:bodyPr wrap="square" lIns="91440" tIns="45720" rIns="91440" bIns="45720" rtlCol="0" anchor="t">
            <a:spAutoFit/>
          </a:bodyPr>
          <a:lstStyle/>
          <a:p>
            <a:r>
              <a:rPr lang="nl-NL" sz="1200" dirty="0">
                <a:solidFill>
                  <a:schemeClr val="bg1"/>
                </a:solidFill>
                <a:ea typeface="+mn-lt"/>
                <a:cs typeface="+mn-lt"/>
              </a:rPr>
              <a:t>Demonstreren is een belangrijk recht in onze maatschappij. Het geeft kleine groepen en stemmen een kans om gehoord te worden. Dankzij sociale media en het internet kunnen mensen nu ook digitaal demonstreren en hun boodschap wereldwijd delen. Maar wat betekent dit voor de druk op maatschappelijke diensten, zoals politie, en hoe kunnen digitale demonstraties vorm krijgen?</a:t>
            </a:r>
            <a:endParaRPr lang="nl-NL" dirty="0"/>
          </a:p>
          <a:p>
            <a:endParaRPr lang="nl-NL" sz="1200" dirty="0">
              <a:solidFill>
                <a:schemeClr val="bg1"/>
              </a:solidFill>
              <a:ea typeface="+mn-lt"/>
              <a:cs typeface="+mn-lt"/>
            </a:endParaRPr>
          </a:p>
          <a:p>
            <a:r>
              <a:rPr lang="nl-NL" sz="1200" dirty="0">
                <a:solidFill>
                  <a:schemeClr val="bg1"/>
                </a:solidFill>
                <a:ea typeface="+mn-lt"/>
                <a:cs typeface="+mn-lt"/>
              </a:rPr>
              <a:t>Theoretische achtergrond:</a:t>
            </a:r>
            <a:br>
              <a:rPr lang="nl-NL" sz="1200" dirty="0">
                <a:solidFill>
                  <a:schemeClr val="bg1"/>
                </a:solidFill>
                <a:ea typeface="+mn-lt"/>
                <a:cs typeface="+mn-lt"/>
              </a:rPr>
            </a:br>
            <a:r>
              <a:rPr lang="nl-NL" sz="1200" dirty="0">
                <a:solidFill>
                  <a:schemeClr val="bg1"/>
                </a:solidFill>
                <a:ea typeface="+mn-lt"/>
                <a:cs typeface="+mn-lt"/>
              </a:rPr>
              <a:t>Sociale media hebben het demonstratierecht veranderd. Vroeger moest je fysiek aanwezig zijn om een boodschap te laten horen. Tegenwoordig kunnen hashtags, online petities en virale video’s evenveel, zo niet meer, impact hebben. Dit kan positieve veranderingen brengen, maar roept ook vragen op over verantwoordelijkheden en beperkingen.</a:t>
            </a:r>
            <a:endParaRPr lang="nl-NL" dirty="0">
              <a:solidFill>
                <a:schemeClr val="bg1"/>
              </a:solidFill>
              <a:cs typeface="Poppins"/>
            </a:endParaRPr>
          </a:p>
          <a:p>
            <a:endParaRPr lang="nl-NL" sz="1200" dirty="0">
              <a:solidFill>
                <a:schemeClr val="bg1"/>
              </a:solidFill>
              <a:ea typeface="+mn-lt"/>
              <a:cs typeface="+mn-lt"/>
            </a:endParaRPr>
          </a:p>
          <a:p>
            <a:r>
              <a:rPr lang="nl-NL" sz="1200" dirty="0">
                <a:solidFill>
                  <a:schemeClr val="bg1"/>
                </a:solidFill>
                <a:ea typeface="+mn-lt"/>
                <a:cs typeface="+mn-lt"/>
              </a:rPr>
              <a:t>Bespreek in kleine groepen:</a:t>
            </a:r>
            <a:endParaRPr lang="nl-NL" dirty="0">
              <a:solidFill>
                <a:schemeClr val="bg1"/>
              </a:solidFill>
            </a:endParaRPr>
          </a:p>
          <a:p>
            <a:pPr marL="171450" indent="-171450">
              <a:buFont typeface="Calibri"/>
              <a:buChar char="-"/>
            </a:pPr>
            <a:r>
              <a:rPr lang="nl-NL" sz="1200" dirty="0">
                <a:solidFill>
                  <a:schemeClr val="bg1"/>
                </a:solidFill>
                <a:ea typeface="+mn-lt"/>
                <a:cs typeface="+mn-lt"/>
              </a:rPr>
              <a:t>Hoe zou digitaal demonstreren online een gezicht kunnen krijgen?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Wat zijn de voor- en nadelen van digitale demonstraties ten opzichte van fysieke demonstraties?</a:t>
            </a:r>
            <a:endParaRPr lang="nl-NL" dirty="0">
              <a:solidFill>
                <a:schemeClr val="bg1"/>
              </a:solidFill>
              <a:cs typeface="Poppins"/>
            </a:endParaRPr>
          </a:p>
          <a:p>
            <a:pPr marL="171450" indent="-171450">
              <a:buFont typeface="Calibri"/>
              <a:buChar char="-"/>
            </a:pPr>
            <a:r>
              <a:rPr lang="nl-NL" sz="1200" dirty="0">
                <a:solidFill>
                  <a:schemeClr val="bg1"/>
                </a:solidFill>
                <a:ea typeface="+mn-lt"/>
                <a:cs typeface="+mn-lt"/>
              </a:rPr>
              <a:t>Hoe kan de overheid reageren op deze nieuwe vormen van protest?</a:t>
            </a:r>
            <a:endParaRPr lang="nl-NL" dirty="0">
              <a:solidFill>
                <a:schemeClr val="bg1"/>
              </a:solidFill>
              <a:cs typeface="Poppins"/>
            </a:endParaRPr>
          </a:p>
          <a:p>
            <a:endParaRPr lang="nl-NL" sz="1200" dirty="0">
              <a:solidFill>
                <a:schemeClr val="bg1"/>
              </a:solidFill>
              <a:cs typeface="Poppins"/>
            </a:endParaRPr>
          </a:p>
        </p:txBody>
      </p:sp>
      <p:sp>
        <p:nvSpPr>
          <p:cNvPr id="2" name="Tijdelijke aanduiding voor tekst 1">
            <a:extLst>
              <a:ext uri="{FF2B5EF4-FFF2-40B4-BE49-F238E27FC236}">
                <a16:creationId xmlns:a16="http://schemas.microsoft.com/office/drawing/2014/main" id="{E0DEC5DA-2497-09C0-A348-17621863668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Demonstreren</a:t>
            </a:r>
            <a:endParaRPr lang="nl-NL" dirty="0"/>
          </a:p>
        </p:txBody>
      </p:sp>
      <p:pic>
        <p:nvPicPr>
          <p:cNvPr id="4" name="Afbeelding 3" descr="Afbeelding met tekst, stroomkring, Lettertype, muziek&#10;&#10;Door AI gegenereerde inhoud is mogelijk onjuist.">
            <a:extLst>
              <a:ext uri="{FF2B5EF4-FFF2-40B4-BE49-F238E27FC236}">
                <a16:creationId xmlns:a16="http://schemas.microsoft.com/office/drawing/2014/main" id="{5B968C5A-4693-C7D5-3CD6-D759E00C84F6}"/>
              </a:ext>
            </a:extLst>
          </p:cNvPr>
          <p:cNvPicPr>
            <a:picLocks noChangeAspect="1"/>
          </p:cNvPicPr>
          <p:nvPr/>
        </p:nvPicPr>
        <p:blipFill>
          <a:blip r:embed="rId3"/>
          <a:stretch>
            <a:fillRect/>
          </a:stretch>
        </p:blipFill>
        <p:spPr>
          <a:xfrm>
            <a:off x="7363046" y="956930"/>
            <a:ext cx="3810001" cy="3792280"/>
          </a:xfrm>
          <a:prstGeom prst="rect">
            <a:avLst/>
          </a:prstGeom>
        </p:spPr>
      </p:pic>
    </p:spTree>
    <p:extLst>
      <p:ext uri="{BB962C8B-B14F-4D97-AF65-F5344CB8AC3E}">
        <p14:creationId xmlns:p14="http://schemas.microsoft.com/office/powerpoint/2010/main" val="3334063899"/>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5262979"/>
          </a:xfrm>
          <a:prstGeom prst="rect">
            <a:avLst/>
          </a:prstGeom>
          <a:noFill/>
        </p:spPr>
        <p:txBody>
          <a:bodyPr wrap="square" lIns="91440" tIns="45720" rIns="91440" bIns="45720" rtlCol="0" anchor="t">
            <a:spAutoFit/>
          </a:bodyPr>
          <a:lstStyle/>
          <a:p>
            <a:r>
              <a:rPr lang="nl-NL" sz="1500" dirty="0">
                <a:solidFill>
                  <a:schemeClr val="bg2">
                    <a:lumMod val="10000"/>
                  </a:schemeClr>
                </a:solidFill>
                <a:ea typeface="+mn-lt"/>
                <a:cs typeface="+mn-lt"/>
              </a:rPr>
              <a:t>Hey allemaal!</a:t>
            </a:r>
            <a:endParaRPr lang="nl-NL" dirty="0">
              <a:solidFill>
                <a:schemeClr val="bg2">
                  <a:lumMod val="10000"/>
                </a:schemeClr>
              </a:solidFill>
              <a:ea typeface="+mn-lt"/>
              <a:cs typeface="+mn-lt"/>
            </a:endParaRPr>
          </a:p>
          <a:p>
            <a:endParaRPr lang="nl-NL" sz="1500" dirty="0">
              <a:solidFill>
                <a:schemeClr val="bg2">
                  <a:lumMod val="10000"/>
                </a:schemeClr>
              </a:solidFill>
              <a:ea typeface="+mn-lt"/>
              <a:cs typeface="+mn-lt"/>
            </a:endParaRPr>
          </a:p>
          <a:p>
            <a:r>
              <a:rPr lang="nl-NL" sz="1500" dirty="0">
                <a:solidFill>
                  <a:schemeClr val="bg2">
                    <a:lumMod val="10000"/>
                  </a:schemeClr>
                </a:solidFill>
                <a:ea typeface="+mn-lt"/>
                <a:cs typeface="+mn-lt"/>
              </a:rPr>
              <a:t>Laatst zag ik iets over </a:t>
            </a:r>
            <a:r>
              <a:rPr lang="nl-NL" sz="1500" dirty="0" err="1">
                <a:solidFill>
                  <a:schemeClr val="bg2">
                    <a:lumMod val="10000"/>
                  </a:schemeClr>
                </a:solidFill>
                <a:ea typeface="+mn-lt"/>
                <a:cs typeface="+mn-lt"/>
              </a:rPr>
              <a:t>Elon</a:t>
            </a:r>
            <a:r>
              <a:rPr lang="nl-NL" sz="1500" dirty="0">
                <a:solidFill>
                  <a:schemeClr val="bg2">
                    <a:lumMod val="10000"/>
                  </a:schemeClr>
                </a:solidFill>
                <a:ea typeface="+mn-lt"/>
                <a:cs typeface="+mn-lt"/>
              </a:rPr>
              <a:t> </a:t>
            </a:r>
            <a:r>
              <a:rPr lang="nl-NL" sz="1500" dirty="0" err="1">
                <a:solidFill>
                  <a:schemeClr val="bg2">
                    <a:lumMod val="10000"/>
                  </a:schemeClr>
                </a:solidFill>
                <a:ea typeface="+mn-lt"/>
                <a:cs typeface="+mn-lt"/>
              </a:rPr>
              <a:t>Musk</a:t>
            </a:r>
            <a:r>
              <a:rPr lang="nl-NL" sz="1500" dirty="0">
                <a:solidFill>
                  <a:schemeClr val="bg2">
                    <a:lumMod val="10000"/>
                  </a:schemeClr>
                </a:solidFill>
                <a:ea typeface="+mn-lt"/>
                <a:cs typeface="+mn-lt"/>
              </a:rPr>
              <a:t> en het platform X (dat vroeger Twitter heette). Hij zegt dat iedereen alles moet kunnen zeggen online, maar ik vraag me af: is dat echt zo? Ik bedoel, als je kijkt naar wie er duizenden </a:t>
            </a:r>
            <a:r>
              <a:rPr lang="nl-NL" sz="1500" dirty="0" err="1">
                <a:solidFill>
                  <a:schemeClr val="bg2">
                    <a:lumMod val="10000"/>
                  </a:schemeClr>
                </a:solidFill>
                <a:ea typeface="+mn-lt"/>
                <a:cs typeface="+mn-lt"/>
              </a:rPr>
              <a:t>likes</a:t>
            </a:r>
            <a:r>
              <a:rPr lang="nl-NL" sz="1500" dirty="0">
                <a:solidFill>
                  <a:schemeClr val="bg2">
                    <a:lumMod val="10000"/>
                  </a:schemeClr>
                </a:solidFill>
                <a:ea typeface="+mn-lt"/>
                <a:cs typeface="+mn-lt"/>
              </a:rPr>
              <a:t> krijgt en wie niet, dan lijkt het toch alsof sommige mensen veel meer invloed hebben dan anderen. Hoe kan dat eigenlijk? Is het omdat ze beroemd zijn, of omdat ze precies weten hoe ze hun berichten moeten maken?</a:t>
            </a:r>
            <a:endParaRPr lang="nl-NL" dirty="0">
              <a:solidFill>
                <a:schemeClr val="bg2">
                  <a:lumMod val="10000"/>
                </a:schemeClr>
              </a:solidFill>
              <a:cs typeface="Poppins"/>
            </a:endParaRPr>
          </a:p>
          <a:p>
            <a:endParaRPr lang="nl-NL">
              <a:solidFill>
                <a:srgbClr val="3F5060"/>
              </a:solidFill>
              <a:cs typeface="Poppins"/>
            </a:endParaRPr>
          </a:p>
          <a:p>
            <a:r>
              <a:rPr lang="nl-NL" sz="1500" dirty="0">
                <a:solidFill>
                  <a:schemeClr val="bg2">
                    <a:lumMod val="10000"/>
                  </a:schemeClr>
                </a:solidFill>
                <a:ea typeface="+mn-lt"/>
                <a:cs typeface="+mn-lt"/>
              </a:rPr>
              <a:t>Ik vroeg me ook af hoe eerlijk dat is. Stel je voor: jij hebt een supergoed idee of een belangrijke boodschap, maar niemand ziet het omdat je maar tien volgers hebt. Terwijl iemand anders iets simpels plaatst, en dat gaat ineens viraal. Is dat wel zo eerlijk? En wat kun je eigenlijk doen om jouw berichten meer bereik te geven?</a:t>
            </a:r>
            <a:endParaRPr lang="nl-NL" dirty="0">
              <a:solidFill>
                <a:schemeClr val="bg2">
                  <a:lumMod val="10000"/>
                </a:schemeClr>
              </a:solidFill>
              <a:ea typeface="+mn-lt"/>
              <a:cs typeface="+mn-lt"/>
            </a:endParaRPr>
          </a:p>
          <a:p>
            <a:endParaRPr lang="nl-NL"/>
          </a:p>
          <a:p>
            <a:r>
              <a:rPr lang="nl-NL" sz="1500" dirty="0">
                <a:solidFill>
                  <a:schemeClr val="bg2">
                    <a:lumMod val="10000"/>
                  </a:schemeClr>
                </a:solidFill>
                <a:ea typeface="+mn-lt"/>
                <a:cs typeface="+mn-lt"/>
              </a:rPr>
              <a:t>Heb jij een idee hoe je impact kunt maken? Ik denk dat je niet alleen beroemd moet zijn, maar vooral door een goed verhaal te vertellen. Benieuwd wat jullie hiervan vinden en wat voor ideeën jullie hebben!</a:t>
            </a:r>
            <a:endParaRPr lang="nl-NL" dirty="0">
              <a:solidFill>
                <a:schemeClr val="bg2">
                  <a:lumMod val="10000"/>
                </a:schemeClr>
              </a:solidFill>
            </a:endParaRPr>
          </a:p>
          <a:p>
            <a:endParaRPr lang="nl-NL" sz="1500" dirty="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dirty="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dirty="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Nederlands model belandt na Instagram-berichtje in film met Daniel </a:t>
            </a:r>
            <a:r>
              <a:rPr lang="nl-NL" b="0" dirty="0" err="1">
                <a:solidFill>
                  <a:schemeClr val="accent1"/>
                </a:solidFill>
                <a:ea typeface="+mj-lt"/>
                <a:cs typeface="+mj-lt"/>
              </a:rPr>
              <a:t>Craig</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38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Het Nederlandse model Daan de Wit heeft nog helemaal geen acteerervaring als hij via Instagram wordt gevraagd een rolletje te spelen in een nieuwe film met Daniel </a:t>
            </a:r>
            <a:r>
              <a:rPr lang="nl-NL" sz="1100" dirty="0" err="1">
                <a:solidFill>
                  <a:schemeClr val="bg2">
                    <a:lumMod val="10000"/>
                  </a:schemeClr>
                </a:solidFill>
                <a:ea typeface="+mn-lt"/>
                <a:cs typeface="+mn-lt"/>
              </a:rPr>
              <a:t>Craig</a:t>
            </a:r>
            <a:r>
              <a:rPr lang="nl-NL" sz="1100" dirty="0">
                <a:solidFill>
                  <a:schemeClr val="bg2">
                    <a:lumMod val="10000"/>
                  </a:schemeClr>
                </a:solidFill>
                <a:ea typeface="+mn-lt"/>
                <a:cs typeface="+mn-lt"/>
              </a:rPr>
              <a:t>. Twee jaar later is hij naast de James Bond-acteur te zien in de film Queer.</a:t>
            </a:r>
            <a:endParaRPr lang="nl-NL" dirty="0">
              <a:solidFill>
                <a:schemeClr val="bg2">
                  <a:lumMod val="10000"/>
                </a:schemeClr>
              </a:solidFill>
              <a:cs typeface="Poppins"/>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"Ik zat om 1 uur 's nachts op Instagram te scrollen toen ik een bericht binnen zag komen van een onbekende", vertelt de 28-jarige De Wit aan NU.nl. Het blijkt een castingdirector te zijn die op zoek is naar een acteur in een bijrolletje voor een nieuwe film van regisseur Luca </a:t>
            </a:r>
            <a:r>
              <a:rPr lang="nl-NL" sz="1100" dirty="0" err="1">
                <a:solidFill>
                  <a:schemeClr val="bg2">
                    <a:lumMod val="10000"/>
                  </a:schemeClr>
                </a:solidFill>
                <a:ea typeface="+mn-lt"/>
                <a:cs typeface="+mn-lt"/>
              </a:rPr>
              <a:t>Guadagnino</a:t>
            </a:r>
            <a:r>
              <a:rPr lang="nl-NL" sz="1100" dirty="0">
                <a:solidFill>
                  <a:schemeClr val="bg2">
                    <a:lumMod val="10000"/>
                  </a:schemeClr>
                </a:solidFill>
                <a:ea typeface="+mn-lt"/>
                <a:cs typeface="+mn-lt"/>
              </a:rPr>
              <a:t> (</a:t>
            </a:r>
            <a:r>
              <a:rPr lang="nl-NL" sz="1100" dirty="0" err="1">
                <a:solidFill>
                  <a:schemeClr val="bg2">
                    <a:lumMod val="10000"/>
                  </a:schemeClr>
                </a:solidFill>
                <a:ea typeface="+mn-lt"/>
                <a:cs typeface="+mn-lt"/>
              </a:rPr>
              <a:t>Challengers</a:t>
            </a:r>
            <a:r>
              <a:rPr lang="nl-NL" sz="1100" dirty="0">
                <a:solidFill>
                  <a:schemeClr val="bg2">
                    <a:lumMod val="10000"/>
                  </a:schemeClr>
                </a:solidFill>
                <a:ea typeface="+mn-lt"/>
                <a:cs typeface="+mn-lt"/>
              </a:rPr>
              <a:t>, Call Me </a:t>
            </a:r>
            <a:r>
              <a:rPr lang="nl-NL" sz="1100" dirty="0" err="1">
                <a:solidFill>
                  <a:schemeClr val="bg2">
                    <a:lumMod val="10000"/>
                  </a:schemeClr>
                </a:solidFill>
                <a:ea typeface="+mn-lt"/>
                <a:cs typeface="+mn-lt"/>
              </a:rPr>
              <a:t>by</a:t>
            </a:r>
            <a:r>
              <a:rPr lang="nl-NL" sz="1100" dirty="0">
                <a:solidFill>
                  <a:schemeClr val="bg2">
                    <a:lumMod val="10000"/>
                  </a:schemeClr>
                </a:solidFill>
                <a:ea typeface="+mn-lt"/>
                <a:cs typeface="+mn-lt"/>
              </a:rPr>
              <a:t> </a:t>
            </a:r>
            <a:r>
              <a:rPr lang="nl-NL" sz="1100" dirty="0" err="1">
                <a:solidFill>
                  <a:schemeClr val="bg2">
                    <a:lumMod val="10000"/>
                  </a:schemeClr>
                </a:solidFill>
                <a:ea typeface="+mn-lt"/>
                <a:cs typeface="+mn-lt"/>
              </a:rPr>
              <a:t>Your</a:t>
            </a:r>
            <a:r>
              <a:rPr lang="nl-NL" sz="1100" dirty="0">
                <a:solidFill>
                  <a:schemeClr val="bg2">
                    <a:lumMod val="10000"/>
                  </a:schemeClr>
                </a:solidFill>
                <a:ea typeface="+mn-lt"/>
                <a:cs typeface="+mn-lt"/>
              </a:rPr>
              <a:t> Name) met Daniel </a:t>
            </a:r>
            <a:r>
              <a:rPr lang="nl-NL" sz="1100" dirty="0" err="1">
                <a:solidFill>
                  <a:schemeClr val="bg2">
                    <a:lumMod val="10000"/>
                  </a:schemeClr>
                </a:solidFill>
                <a:ea typeface="+mn-lt"/>
                <a:cs typeface="+mn-lt"/>
              </a:rPr>
              <a:t>Craig</a:t>
            </a:r>
            <a:r>
              <a:rPr lang="nl-NL" sz="1100" dirty="0">
                <a:solidFill>
                  <a:schemeClr val="bg2">
                    <a:lumMod val="10000"/>
                  </a:schemeClr>
                </a:solidFill>
                <a:ea typeface="+mn-lt"/>
                <a:cs typeface="+mn-lt"/>
              </a:rPr>
              <a:t> in de hoofdrol.</a:t>
            </a:r>
            <a:endParaRPr lang="nl-NL"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"Het zag er allemaal professioneel uit, dus ik nam het serieus. Ik heb wel meteen aangegeven dat ik geen acteerervaring had, maar dat gaf niet. Ik kreeg instructies doorgestuurd om een scène op te nemen. Daar zat ik dan, met een krabpaal als statief", lacht De Wit.</a:t>
            </a:r>
            <a:endParaRPr lang="nl-NL" dirty="0">
              <a:solidFill>
                <a:schemeClr val="bg2">
                  <a:lumMod val="10000"/>
                </a:schemeClr>
              </a:solidFill>
            </a:endParaRPr>
          </a:p>
          <a:p>
            <a:pPr>
              <a:lnSpc>
                <a:spcPct val="150000"/>
              </a:lnSpc>
            </a:pPr>
            <a:endParaRPr lang="nl-NL" sz="1100" dirty="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Hoe groot denk jij dat de kans is dat zoiets gebeurd?</a:t>
            </a:r>
            <a:endParaRPr lang="nl-NL" dirty="0">
              <a:solidFill>
                <a:schemeClr val="bg2">
                  <a:lumMod val="10000"/>
                </a:schemeClr>
              </a:solidFill>
              <a:cs typeface="Poppins"/>
            </a:endParaRP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nu.nl</a:t>
            </a:r>
            <a:endParaRPr lang="nl-NL" sz="1200" b="1" i="1" dirty="0">
              <a:solidFill>
                <a:srgbClr val="000000"/>
              </a:solidFill>
              <a:cs typeface="Poppins"/>
            </a:endParaRPr>
          </a:p>
          <a:p>
            <a:pPr>
              <a:spcBef>
                <a:spcPts val="0"/>
              </a:spcBef>
            </a:pPr>
            <a:r>
              <a:rPr lang="nl-NL" sz="1200" dirty="0">
                <a:solidFill>
                  <a:srgbClr val="000000"/>
                </a:solidFill>
                <a:ea typeface="+mn-lt"/>
                <a:cs typeface="+mn-lt"/>
                <a:hlinkClick r:id="rId3"/>
              </a:rPr>
              <a:t>https://www.nu.nl/film/6343189/nederlands-model-belandt-na-instagram-berichtje-in-film-met-daniel-craig.html</a:t>
            </a:r>
            <a:endParaRPr lang="nl-NL" dirty="0">
              <a:ea typeface="+mn-lt"/>
              <a:cs typeface="+mn-lt"/>
            </a:endParaRPr>
          </a:p>
        </p:txBody>
      </p:sp>
      <p:pic>
        <p:nvPicPr>
          <p:cNvPr id="4" name="Afbeelding 3" descr="Afbeelding met Menselijk gezicht, persoon, kleding, Voorhoofd&#10;&#10;Door AI gegenereerde inhoud is mogelijk onjuist.">
            <a:extLst>
              <a:ext uri="{FF2B5EF4-FFF2-40B4-BE49-F238E27FC236}">
                <a16:creationId xmlns:a16="http://schemas.microsoft.com/office/drawing/2014/main" id="{24C7B79F-A530-4E43-07C9-CD4A9C9D7C2F}"/>
              </a:ext>
            </a:extLst>
          </p:cNvPr>
          <p:cNvPicPr>
            <a:picLocks noChangeAspect="1"/>
          </p:cNvPicPr>
          <p:nvPr/>
        </p:nvPicPr>
        <p:blipFill>
          <a:blip r:embed="rId4"/>
          <a:stretch>
            <a:fillRect/>
          </a:stretch>
        </p:blipFill>
        <p:spPr>
          <a:xfrm>
            <a:off x="6614633" y="2669892"/>
            <a:ext cx="5259571" cy="2959519"/>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7297" y="381965"/>
            <a:ext cx="5690167"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dirty="0">
                <a:solidFill>
                  <a:srgbClr val="FFFFFF"/>
                </a:solidFill>
                <a:ea typeface="+mj-lt"/>
                <a:cs typeface="+mj-lt"/>
              </a:rPr>
              <a:t>Het rijstkorrel-effect (Exponentiële groei)</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7" y="1533283"/>
            <a:ext cx="4924758"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kracht van </a:t>
            </a:r>
            <a:r>
              <a:rPr lang="nl-NL" sz="1300" dirty="0" err="1">
                <a:solidFill>
                  <a:srgbClr val="1E1F20"/>
                </a:solidFill>
                <a:ea typeface="+mn-lt"/>
                <a:cs typeface="+mn-lt"/>
              </a:rPr>
              <a:t>social</a:t>
            </a:r>
            <a:r>
              <a:rPr lang="nl-NL" sz="1300" dirty="0">
                <a:solidFill>
                  <a:srgbClr val="1E1F20"/>
                </a:solidFill>
                <a:ea typeface="+mn-lt"/>
                <a:cs typeface="+mn-lt"/>
              </a:rPr>
              <a:t> media zit in exponentiële groei. Jij als individu hebt de mogelijkheid om binnen enkele kliks de hele wereld over te gaan en jouw gezicht bij miljarden mensen te krijgen. Maar wat is dat gekke woord exponentiële groei?</a:t>
            </a:r>
          </a:p>
          <a:p>
            <a:endParaRPr lang="nl-NL" sz="1300" dirty="0">
              <a:solidFill>
                <a:srgbClr val="1E1F20"/>
              </a:solidFill>
              <a:ea typeface="+mn-lt"/>
              <a:cs typeface="+mn-lt"/>
            </a:endParaRPr>
          </a:p>
          <a:p>
            <a:r>
              <a:rPr lang="nl-NL" sz="1300" dirty="0">
                <a:solidFill>
                  <a:srgbClr val="1E1F20"/>
                </a:solidFill>
                <a:ea typeface="+mn-lt"/>
                <a:cs typeface="+mn-lt"/>
              </a:rPr>
              <a:t>Wanneer iets over langere tijd met hetzelfde </a:t>
            </a:r>
            <a:r>
              <a:rPr lang="nl-NL" sz="1300" dirty="0">
                <a:solidFill>
                  <a:srgbClr val="1E1F20"/>
                </a:solidFill>
                <a:cs typeface="Poppins"/>
              </a:rPr>
              <a:t>percentage </a:t>
            </a:r>
            <a:r>
              <a:rPr lang="nl-NL" sz="1300" dirty="0">
                <a:solidFill>
                  <a:srgbClr val="1E1F20"/>
                </a:solidFill>
                <a:ea typeface="+mn-lt"/>
                <a:cs typeface="+mn-lt"/>
              </a:rPr>
              <a:t>groeit, spreken we van exponentiële </a:t>
            </a:r>
            <a:r>
              <a:rPr lang="nl-NL" sz="1300" dirty="0">
                <a:solidFill>
                  <a:srgbClr val="1E1F20"/>
                </a:solidFill>
                <a:cs typeface="Poppins"/>
              </a:rPr>
              <a:t>groei</a:t>
            </a:r>
            <a:r>
              <a:rPr lang="nl-NL" sz="1300" dirty="0">
                <a:solidFill>
                  <a:srgbClr val="1E1F20"/>
                </a:solidFill>
                <a:ea typeface="+mn-lt"/>
                <a:cs typeface="+mn-lt"/>
              </a:rPr>
              <a:t>. Zo kan</a:t>
            </a:r>
            <a:r>
              <a:rPr lang="nl-NL" sz="1300" dirty="0">
                <a:solidFill>
                  <a:srgbClr val="1E1F20"/>
                </a:solidFill>
                <a:cs typeface="Poppins"/>
              </a:rPr>
              <a:t> 1 rijstkorrel razendsnel groeien tot miljoenen rijstkorrels, leggen Diederik en </a:t>
            </a:r>
            <a:r>
              <a:rPr lang="nl-NL" sz="1300" dirty="0" err="1">
                <a:solidFill>
                  <a:srgbClr val="1E1F20"/>
                </a:solidFill>
                <a:cs typeface="Poppins"/>
              </a:rPr>
              <a:t>Ionica</a:t>
            </a:r>
            <a:r>
              <a:rPr lang="nl-NL" sz="1300" dirty="0">
                <a:solidFill>
                  <a:srgbClr val="1E1F20"/>
                </a:solidFill>
                <a:cs typeface="Poppins"/>
              </a:rPr>
              <a:t> uit in </a:t>
            </a:r>
            <a:r>
              <a:rPr lang="nl-NL" sz="1300" dirty="0">
                <a:solidFill>
                  <a:schemeClr val="bg1"/>
                </a:solidFill>
                <a:cs typeface="Poppins"/>
                <a:hlinkClick r:id="rId3">
                  <a:extLst>
                    <a:ext uri="{A12FA001-AC4F-418D-AE19-62706E023703}">
                      <ahyp:hlinkClr xmlns:ahyp="http://schemas.microsoft.com/office/drawing/2018/hyperlinkcolor" val="tx"/>
                    </a:ext>
                  </a:extLst>
                </a:hlinkClick>
              </a:rPr>
              <a:t>deze video</a:t>
            </a:r>
            <a:r>
              <a:rPr lang="nl-NL" sz="1300" dirty="0">
                <a:solidFill>
                  <a:srgbClr val="1E1F20"/>
                </a:solidFill>
                <a:cs typeface="Poppins"/>
              </a:rPr>
              <a:t>. </a:t>
            </a:r>
          </a:p>
        </p:txBody>
      </p:sp>
      <p:pic>
        <p:nvPicPr>
          <p:cNvPr id="8" name="Tijdelijke aanduiding voor afbeelding 7" descr="Afbeelding met tekst, computer, verbruiksartikelen voor kantoor, overdekt&#10;&#10;Door AI gegenereerde inhoud is mogelijk onjuist.">
            <a:extLst>
              <a:ext uri="{FF2B5EF4-FFF2-40B4-BE49-F238E27FC236}">
                <a16:creationId xmlns:a16="http://schemas.microsoft.com/office/drawing/2014/main" id="{632BA8FB-5434-DAA8-FD1A-538C421D5B86}"/>
              </a:ext>
            </a:extLst>
          </p:cNvPr>
          <p:cNvPicPr>
            <a:picLocks noGrp="1" noChangeAspect="1"/>
          </p:cNvPicPr>
          <p:nvPr>
            <p:ph type="pic" sz="quarter" idx="12"/>
          </p:nvPr>
        </p:nvPicPr>
        <p:blipFill>
          <a:blip r:embed="rId4"/>
          <a:srcRect t="15781" b="15781"/>
          <a:stretch/>
        </p:blipFill>
        <p:spPr>
          <a:xfrm>
            <a:off x="5678851" y="946485"/>
            <a:ext cx="6520942" cy="4457327"/>
          </a:xfrm>
        </p:spPr>
      </p:pic>
    </p:spTree>
    <p:extLst>
      <p:ext uri="{BB962C8B-B14F-4D97-AF65-F5344CB8AC3E}">
        <p14:creationId xmlns:p14="http://schemas.microsoft.com/office/powerpoint/2010/main" val="112207652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dirty="0">
                <a:solidFill>
                  <a:srgbClr val="FFFFFF"/>
                </a:solidFill>
                <a:ea typeface="+mj-lt"/>
                <a:cs typeface="+mj-lt"/>
              </a:rPr>
              <a:t>De wet van Moore</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Wat is de Wet van Moore? De wet van Moore voorspelt dat het aantal transistoren op een computerchip elke twee jaar verdubbelt, wat betekent dat chips steeds krachtiger worden terwijl ze kleiner en goedkoper worden.</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Dit heeft een enorme impact gehad op technologie en hoe we media consumeren. Denk aan smartphones, waarmee je nu video's kunt maken en delen met een wereldwijd publiek, iets wat dertig jaar geleden onvoorstelbaar was.</a:t>
            </a:r>
            <a:endParaRPr lang="nl-NL">
              <a:cs typeface="Poppins"/>
            </a:endParaRPr>
          </a:p>
          <a:p>
            <a:endParaRPr lang="nl-NL" sz="1300" dirty="0">
              <a:solidFill>
                <a:srgbClr val="1E1F2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De ontwikkeling van chips: Vroeger waren computers grote machines die hele kamers vulden, maar dankzij de constante ontwikkeling van chiptechnologie kunnen we nu krachtige computers in onze zakken dragen. Transistoren </a:t>
            </a:r>
            <a:r>
              <a:rPr lang="nl-NL" sz="1300" dirty="0">
                <a:solidFill>
                  <a:srgbClr val="1E1F20"/>
                </a:solidFill>
                <a:cs typeface="Poppins"/>
              </a:rPr>
              <a:t>zijn </a:t>
            </a:r>
            <a:r>
              <a:rPr lang="nl-NL" sz="1300" dirty="0">
                <a:solidFill>
                  <a:srgbClr val="1E1F20"/>
                </a:solidFill>
                <a:ea typeface="+mn-lt"/>
                <a:cs typeface="+mn-lt"/>
              </a:rPr>
              <a:t>de </a:t>
            </a:r>
            <a:r>
              <a:rPr lang="nl-NL" sz="1300" dirty="0">
                <a:solidFill>
                  <a:srgbClr val="1E1F20"/>
                </a:solidFill>
                <a:cs typeface="Poppins"/>
              </a:rPr>
              <a:t>bouwstenen </a:t>
            </a:r>
            <a:r>
              <a:rPr lang="nl-NL" sz="1300" dirty="0">
                <a:solidFill>
                  <a:srgbClr val="1E1F20"/>
                </a:solidFill>
                <a:ea typeface="+mn-lt"/>
                <a:cs typeface="+mn-lt"/>
              </a:rPr>
              <a:t>van </a:t>
            </a:r>
            <a:r>
              <a:rPr lang="nl-NL" sz="1300" dirty="0">
                <a:solidFill>
                  <a:srgbClr val="1E1F20"/>
                </a:solidFill>
                <a:cs typeface="Poppins"/>
              </a:rPr>
              <a:t>deze chips, en hoe meer transistoren er op een chip passen, hoe beter een apparaat kan presteren.</a:t>
            </a:r>
            <a:endParaRPr lang="nl-NL" dirty="0"/>
          </a:p>
          <a:p>
            <a:endParaRPr lang="nl-NL" sz="1300" dirty="0">
              <a:solidFill>
                <a:srgbClr val="1E1F20"/>
              </a:solidFill>
              <a:cs typeface="Poppins"/>
            </a:endParaRPr>
          </a:p>
        </p:txBody>
      </p:sp>
      <p:pic>
        <p:nvPicPr>
          <p:cNvPr id="2" name="Tijdelijke aanduiding voor afbeelding 1" descr="Afbeelding met overdekt, muur, vloer, kunst&#10;&#10;Door AI gegenereerde inhoud is mogelijk onjuist.">
            <a:extLst>
              <a:ext uri="{FF2B5EF4-FFF2-40B4-BE49-F238E27FC236}">
                <a16:creationId xmlns:a16="http://schemas.microsoft.com/office/drawing/2014/main" id="{607D2CAF-6B1A-F0E2-C485-D316617179AA}"/>
              </a:ext>
            </a:extLst>
          </p:cNvPr>
          <p:cNvPicPr>
            <a:picLocks noGrp="1" noChangeAspect="1"/>
          </p:cNvPicPr>
          <p:nvPr>
            <p:ph type="pic" sz="quarter" idx="12"/>
          </p:nvPr>
        </p:nvPicPr>
        <p:blipFill>
          <a:blip r:embed="rId2">
            <a:extLst>
              <a:ext uri="{837473B0-CC2E-450A-ABE3-18F120FF3D39}">
                <a1611:picAttrSrcUrl xmlns:a1611="http://schemas.microsoft.com/office/drawing/2016/11/main" r:id="rId3"/>
              </a:ext>
            </a:extLst>
          </a:blip>
          <a:srcRect l="6261" r="6261"/>
          <a:stretch/>
        </p:blipFill>
        <p:spPr/>
      </p:pic>
      <p:sp>
        <p:nvSpPr>
          <p:cNvPr id="4" name="Tekstvak 3">
            <a:extLst>
              <a:ext uri="{FF2B5EF4-FFF2-40B4-BE49-F238E27FC236}">
                <a16:creationId xmlns:a16="http://schemas.microsoft.com/office/drawing/2014/main" id="{0AD3FA59-F0B9-9AF3-3C72-F2D0A1F478D0}"/>
              </a:ext>
            </a:extLst>
          </p:cNvPr>
          <p:cNvSpPr txBox="1"/>
          <p:nvPr/>
        </p:nvSpPr>
        <p:spPr>
          <a:xfrm>
            <a:off x="5692775" y="5403850"/>
            <a:ext cx="6499225" cy="317500"/>
          </a:xfrm>
          <a:prstGeom prst="rect">
            <a:avLst/>
          </a:prstGeom>
        </p:spPr>
        <p:txBody>
          <a:bodyPr>
            <a:normAutofit fontScale="92500" lnSpcReduction="20000"/>
          </a:bodyPr>
          <a:lstStyle/>
          <a:p>
            <a:r>
              <a:rPr lang="en-US"/>
              <a:t>ThePhoto van PhotoAuthor is gelicentieerd onder CCYYSA.</a:t>
            </a:r>
          </a:p>
        </p:txBody>
      </p:sp>
    </p:spTree>
    <p:extLst>
      <p:ext uri="{BB962C8B-B14F-4D97-AF65-F5344CB8AC3E}">
        <p14:creationId xmlns:p14="http://schemas.microsoft.com/office/powerpoint/2010/main" val="1996863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dirty="0">
                <a:solidFill>
                  <a:srgbClr val="FFFFFF"/>
                </a:solidFill>
                <a:ea typeface="+mj-lt"/>
                <a:cs typeface="+mj-lt"/>
              </a:rPr>
              <a:t>Hoeveel mensen kan jij bereiken?</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Het verhaal van de schakende Chinese keizer en de rijstkorrels laat zien hoe iets kleins exponentieel kan groeien. Dit principe geldt ook voor sociale media. Een post kan van persoon tot persoon worden gedeeld en zo miljoenen bereiken. Dit heet viraal gaan. Het draait om het kiezen van de juiste strategie en kanalen om je bereik te vergroten.</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Hoeveel mensen kan jij bereiken op 1 dag?</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Klassikale opdracht:</a:t>
            </a:r>
            <a:endParaRPr lang="nl-NL" dirty="0">
              <a:cs typeface="Poppins"/>
            </a:endParaRPr>
          </a:p>
          <a:p>
            <a:pPr marL="285750" indent="-285750">
              <a:buFont typeface="Calibri"/>
              <a:buChar char="-"/>
            </a:pPr>
            <a:r>
              <a:rPr lang="nl-NL" sz="1300" dirty="0">
                <a:solidFill>
                  <a:srgbClr val="1E1F20"/>
                </a:solidFill>
                <a:ea typeface="+mn-lt"/>
                <a:cs typeface="+mn-lt"/>
              </a:rPr>
              <a:t>Ga naar een rekenprogramma (zoals Excel of een online calculator).</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Bereken hoeveel mensen je theoretisch kunt bereiken als iedereen uit de klas jouw post deelt met 3 mensen, en dat 5 keer gebeurt. Hoe verandert dit als elke persoon het met 5 anderen deelt?</a:t>
            </a:r>
            <a:endParaRPr lang="nl-NL" dirty="0">
              <a:solidFill>
                <a:srgbClr val="3F5060"/>
              </a:solidFill>
              <a:ea typeface="+mn-lt"/>
              <a:cs typeface="+mn-lt"/>
            </a:endParaRPr>
          </a:p>
        </p:txBody>
      </p:sp>
      <p:pic>
        <p:nvPicPr>
          <p:cNvPr id="10" name="Tijdelijke aanduiding voor afbeelding 9" descr="Afbeelding met kunst, tekenfilm, illustratie&#10;&#10;Door AI gegenereerde inhoud is mogelijk onjuist.">
            <a:extLst>
              <a:ext uri="{FF2B5EF4-FFF2-40B4-BE49-F238E27FC236}">
                <a16:creationId xmlns:a16="http://schemas.microsoft.com/office/drawing/2014/main" id="{A228A5E1-2F7F-366F-EE35-C0D483355C4D}"/>
              </a:ext>
            </a:extLst>
          </p:cNvPr>
          <p:cNvPicPr>
            <a:picLocks noGrp="1" noChangeAspect="1"/>
          </p:cNvPicPr>
          <p:nvPr>
            <p:ph type="pic" sz="quarter" idx="12"/>
          </p:nvPr>
        </p:nvPicPr>
        <p:blipFill>
          <a:blip r:embed="rId3"/>
          <a:srcRect t="15631" b="15631"/>
          <a:stretch/>
        </p:blipFill>
        <p:spPr>
          <a:xfrm>
            <a:off x="5680933" y="946485"/>
            <a:ext cx="6510871" cy="4457327"/>
          </a:xfrm>
        </p:spPr>
      </p:pic>
    </p:spTree>
    <p:extLst>
      <p:ext uri="{BB962C8B-B14F-4D97-AF65-F5344CB8AC3E}">
        <p14:creationId xmlns:p14="http://schemas.microsoft.com/office/powerpoint/2010/main" val="118984739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FFFFFF"/>
                </a:solidFill>
                <a:ea typeface="+mj-lt"/>
                <a:cs typeface="+mj-lt"/>
              </a:rPr>
              <a:t>Storytelling, wat vertel jij?</a:t>
            </a:r>
            <a:endParaRPr lang="nl-NL" dirty="0"/>
          </a:p>
        </p:txBody>
      </p:sp>
      <p:sp>
        <p:nvSpPr>
          <p:cNvPr id="9" name="Tekstvak 8">
            <a:extLst>
              <a:ext uri="{FF2B5EF4-FFF2-40B4-BE49-F238E27FC236}">
                <a16:creationId xmlns:a16="http://schemas.microsoft.com/office/drawing/2014/main" id="{DD7128F3-08B7-7F55-1608-1F973E776AF7}"/>
              </a:ext>
            </a:extLst>
          </p:cNvPr>
          <p:cNvSpPr txBox="1"/>
          <p:nvPr/>
        </p:nvSpPr>
        <p:spPr>
          <a:xfrm>
            <a:off x="147296" y="942974"/>
            <a:ext cx="4924758"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Er zijn bedrijven die gespecialiseerd zijn in het vergroten van het bereik van een post. Zij gebruiken strategie om op juiste tijden, met pakkende teksten en via gerichte kanalen een post te verspreiden.</a:t>
            </a:r>
          </a:p>
          <a:p>
            <a:endParaRPr lang="nl-NL" sz="1300" dirty="0">
              <a:solidFill>
                <a:srgbClr val="1E1F20"/>
              </a:solidFill>
              <a:ea typeface="+mn-lt"/>
              <a:cs typeface="+mn-lt"/>
            </a:endParaRPr>
          </a:p>
          <a:p>
            <a:r>
              <a:rPr lang="nl-NL" sz="1300" dirty="0">
                <a:solidFill>
                  <a:srgbClr val="1E1F20"/>
                </a:solidFill>
                <a:ea typeface="+mn-lt"/>
                <a:cs typeface="+mn-lt"/>
              </a:rPr>
              <a:t>Een goede strategie is belangrijk, maar de inhoud van je bericht maakt pas echt impact. Storytelling is een krachtige manier om mensen te inspireren en te verbinden. Een goed verhaal heeft een heldere boodschap, een persoonlijke </a:t>
            </a:r>
            <a:r>
              <a:rPr lang="nl-NL" sz="1300" dirty="0" err="1">
                <a:solidFill>
                  <a:srgbClr val="1E1F20"/>
                </a:solidFill>
                <a:ea typeface="+mn-lt"/>
                <a:cs typeface="+mn-lt"/>
              </a:rPr>
              <a:t>touch</a:t>
            </a:r>
            <a:r>
              <a:rPr lang="nl-NL" sz="1300" dirty="0">
                <a:solidFill>
                  <a:srgbClr val="1E1F20"/>
                </a:solidFill>
                <a:ea typeface="+mn-lt"/>
                <a:cs typeface="+mn-lt"/>
              </a:rPr>
              <a:t>, en maakt emoties los.</a:t>
            </a:r>
            <a:endParaRPr lang="nl-NL" dirty="0"/>
          </a:p>
          <a:p>
            <a:endParaRPr lang="nl-NL" dirty="0"/>
          </a:p>
          <a:p>
            <a:r>
              <a:rPr lang="nl-NL" sz="1300" dirty="0">
                <a:solidFill>
                  <a:srgbClr val="1E1F20"/>
                </a:solidFill>
                <a:ea typeface="+mn-lt"/>
                <a:cs typeface="+mn-lt"/>
              </a:rPr>
              <a:t>Opdracht:</a:t>
            </a:r>
            <a:endParaRPr lang="nl-NL" dirty="0">
              <a:ea typeface="+mn-lt"/>
              <a:cs typeface="+mn-lt"/>
            </a:endParaRPr>
          </a:p>
          <a:p>
            <a:pPr marL="285750" indent="-285750">
              <a:buFont typeface="Calibri"/>
              <a:buChar char="-"/>
            </a:pPr>
            <a:r>
              <a:rPr lang="nl-NL" sz="1300" dirty="0">
                <a:solidFill>
                  <a:srgbClr val="1E1F20"/>
                </a:solidFill>
                <a:ea typeface="+mn-lt"/>
                <a:cs typeface="+mn-lt"/>
              </a:rPr>
              <a:t>Bedenk een kort verhaal dat je zou willen delen op Instagram. Dit kan gaan over een droom, een passie of iets dat jou inspireert.</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Gebruik een tool (zoals </a:t>
            </a:r>
            <a:r>
              <a:rPr lang="nl-NL" sz="1300" dirty="0" err="1">
                <a:solidFill>
                  <a:srgbClr val="1E1F20"/>
                </a:solidFill>
                <a:ea typeface="+mn-lt"/>
                <a:cs typeface="+mn-lt"/>
              </a:rPr>
              <a:t>Canva</a:t>
            </a:r>
            <a:r>
              <a:rPr lang="nl-NL" sz="1300" dirty="0">
                <a:solidFill>
                  <a:srgbClr val="1E1F20"/>
                </a:solidFill>
                <a:ea typeface="+mn-lt"/>
                <a:cs typeface="+mn-lt"/>
              </a:rPr>
              <a:t> of een eenvoudige fotobewerker) om een Instagram Story te ontwerpen. Denk aan </a:t>
            </a:r>
            <a:r>
              <a:rPr lang="nl-NL" sz="1300" dirty="0" err="1">
                <a:solidFill>
                  <a:srgbClr val="1E1F20"/>
                </a:solidFill>
                <a:ea typeface="+mn-lt"/>
                <a:cs typeface="+mn-lt"/>
              </a:rPr>
              <a:t>visuals</a:t>
            </a:r>
            <a:r>
              <a:rPr lang="nl-NL" sz="1300" dirty="0">
                <a:solidFill>
                  <a:srgbClr val="1E1F20"/>
                </a:solidFill>
                <a:ea typeface="+mn-lt"/>
                <a:cs typeface="+mn-lt"/>
              </a:rPr>
              <a:t>, tekst, en een duidelijke call-</a:t>
            </a:r>
            <a:r>
              <a:rPr lang="nl-NL" sz="1300" dirty="0" err="1">
                <a:solidFill>
                  <a:srgbClr val="1E1F20"/>
                </a:solidFill>
                <a:ea typeface="+mn-lt"/>
                <a:cs typeface="+mn-lt"/>
              </a:rPr>
              <a:t>to</a:t>
            </a:r>
            <a:r>
              <a:rPr lang="nl-NL" sz="1300" dirty="0">
                <a:solidFill>
                  <a:srgbClr val="1E1F20"/>
                </a:solidFill>
                <a:ea typeface="+mn-lt"/>
                <a:cs typeface="+mn-lt"/>
              </a:rPr>
              <a:t>-action (zoals "Deel dit met vrienden!").</a:t>
            </a:r>
            <a:endParaRPr lang="nl-NL" dirty="0">
              <a:solidFill>
                <a:srgbClr val="3F5060"/>
              </a:solidFill>
              <a:ea typeface="+mn-lt"/>
              <a:cs typeface="+mn-lt"/>
            </a:endParaRPr>
          </a:p>
          <a:p>
            <a:pPr marL="285750" indent="-285750">
              <a:buFont typeface="Calibri"/>
              <a:buChar char="-"/>
            </a:pPr>
            <a:endParaRPr lang="nl-NL" sz="1300" dirty="0">
              <a:solidFill>
                <a:srgbClr val="1E1F20"/>
              </a:solidFill>
              <a:ea typeface="+mn-lt"/>
              <a:cs typeface="+mn-lt"/>
            </a:endParaRPr>
          </a:p>
          <a:p>
            <a:pPr marL="285750" indent="-285750">
              <a:buFont typeface="Calibri"/>
              <a:buChar char="-"/>
            </a:pPr>
            <a:r>
              <a:rPr lang="nl-NL" sz="1300" dirty="0">
                <a:solidFill>
                  <a:srgbClr val="1E1F20"/>
                </a:solidFill>
                <a:ea typeface="+mn-lt"/>
                <a:cs typeface="+mn-lt"/>
              </a:rPr>
              <a:t>Presenteer je Story aan een klasgenoot en vraag om feedback: Zou dit gedeeld worden? Waarom wel of niet?</a:t>
            </a:r>
            <a:endParaRPr lang="nl-NL" dirty="0">
              <a:ea typeface="+mn-lt"/>
              <a:cs typeface="+mn-lt"/>
            </a:endParaRPr>
          </a:p>
        </p:txBody>
      </p:sp>
      <p:pic>
        <p:nvPicPr>
          <p:cNvPr id="5" name="Tijdelijke aanduiding voor afbeelding 4" descr="Afbeelding met tekst, grafische vormgeving, fictie, Menselijk gezicht&#10;&#10;Door AI gegenereerde inhoud is mogelijk onjuist.">
            <a:extLst>
              <a:ext uri="{FF2B5EF4-FFF2-40B4-BE49-F238E27FC236}">
                <a16:creationId xmlns:a16="http://schemas.microsoft.com/office/drawing/2014/main" id="{ABE51800-1F00-C7F9-C099-C3FF8C66259E}"/>
              </a:ext>
            </a:extLst>
          </p:cNvPr>
          <p:cNvPicPr>
            <a:picLocks noGrp="1" noChangeAspect="1"/>
          </p:cNvPicPr>
          <p:nvPr>
            <p:ph type="pic" sz="quarter" idx="12"/>
          </p:nvPr>
        </p:nvPicPr>
        <p:blipFill>
          <a:blip r:embed="rId3"/>
          <a:srcRect t="15780" b="15780"/>
          <a:stretch/>
        </p:blipFill>
        <p:spPr>
          <a:xfrm>
            <a:off x="5702458" y="946485"/>
            <a:ext cx="6491450" cy="4457327"/>
          </a:xfrm>
        </p:spPr>
      </p:pic>
    </p:spTree>
    <p:extLst>
      <p:ext uri="{BB962C8B-B14F-4D97-AF65-F5344CB8AC3E}">
        <p14:creationId xmlns:p14="http://schemas.microsoft.com/office/powerpoint/2010/main" val="225997426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61D41743-0112-39D5-CFDB-10F47BCEB57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FFFFFF"/>
                </a:solidFill>
                <a:ea typeface="+mj-lt"/>
                <a:cs typeface="+mj-lt"/>
              </a:rPr>
              <a:t>Reflectie!</a:t>
            </a:r>
            <a:endParaRPr lang="nl-NL" dirty="0">
              <a:cs typeface="Poppins"/>
            </a:endParaRPr>
          </a:p>
        </p:txBody>
      </p:sp>
      <p:sp>
        <p:nvSpPr>
          <p:cNvPr id="9" name="Tekstvak 8">
            <a:extLst>
              <a:ext uri="{FF2B5EF4-FFF2-40B4-BE49-F238E27FC236}">
                <a16:creationId xmlns:a16="http://schemas.microsoft.com/office/drawing/2014/main" id="{430343FD-4277-59A6-7015-A1139B8C37B0}"/>
              </a:ext>
            </a:extLst>
          </p:cNvPr>
          <p:cNvSpPr txBox="1"/>
          <p:nvPr/>
        </p:nvSpPr>
        <p:spPr>
          <a:xfrm>
            <a:off x="147296" y="942974"/>
            <a:ext cx="4924758"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cs typeface="Poppins"/>
              </a:rPr>
              <a:t>Wat heb jij geleerd?</a:t>
            </a:r>
          </a:p>
          <a:p>
            <a:endParaRPr lang="nl-NL" sz="1300" dirty="0">
              <a:solidFill>
                <a:srgbClr val="1E1F20"/>
              </a:solidFill>
              <a:ea typeface="+mn-lt"/>
              <a:cs typeface="Poppins"/>
            </a:endParaRPr>
          </a:p>
          <a:p>
            <a:pPr marL="285750" indent="-285750">
              <a:buFont typeface="Calibri"/>
              <a:buChar char="-"/>
            </a:pPr>
            <a:r>
              <a:rPr lang="nl-NL" sz="1300" dirty="0">
                <a:solidFill>
                  <a:srgbClr val="1E1F20"/>
                </a:solidFill>
                <a:ea typeface="+mn-lt"/>
                <a:cs typeface="+mn-lt"/>
              </a:rPr>
              <a:t>Wat heb je geleerd over het maken van impact?</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Wat vond je makkelijker: een strategie bedenken of een goed verhaal maken? Waarom?</a:t>
            </a:r>
            <a:endParaRPr lang="nl-NL" dirty="0">
              <a:ea typeface="+mn-lt"/>
              <a:cs typeface="+mn-lt"/>
            </a:endParaRPr>
          </a:p>
          <a:p>
            <a:pPr marL="285750" indent="-285750">
              <a:buFont typeface="Calibri"/>
              <a:buChar char="-"/>
            </a:pPr>
            <a:r>
              <a:rPr lang="nl-NL" sz="1300" dirty="0">
                <a:solidFill>
                  <a:srgbClr val="1E1F20"/>
                </a:solidFill>
                <a:ea typeface="+mn-lt"/>
                <a:cs typeface="+mn-lt"/>
              </a:rPr>
              <a:t>Hoe ga je deze inzichten gebruiken in de toekomst?</a:t>
            </a:r>
            <a:endParaRPr lang="nl-NL" dirty="0">
              <a:ea typeface="+mn-lt"/>
              <a:cs typeface="+mn-lt"/>
            </a:endParaRPr>
          </a:p>
        </p:txBody>
      </p:sp>
      <p:pic>
        <p:nvPicPr>
          <p:cNvPr id="5" name="Tijdelijke aanduiding voor afbeelding 4" descr="Afbeelding met schermopname, licht&#10;&#10;Door AI gegenereerde inhoud is mogelijk onjuist.">
            <a:extLst>
              <a:ext uri="{FF2B5EF4-FFF2-40B4-BE49-F238E27FC236}">
                <a16:creationId xmlns:a16="http://schemas.microsoft.com/office/drawing/2014/main" id="{127BA232-9D42-C3A7-DE74-6394A7FC2203}"/>
              </a:ext>
            </a:extLst>
          </p:cNvPr>
          <p:cNvPicPr>
            <a:picLocks noGrp="1" noChangeAspect="1"/>
          </p:cNvPicPr>
          <p:nvPr>
            <p:ph type="pic" sz="quarter" idx="12"/>
          </p:nvPr>
        </p:nvPicPr>
        <p:blipFill>
          <a:blip r:embed="rId3"/>
          <a:srcRect t="29369" r="91" b="1555"/>
          <a:stretch/>
        </p:blipFill>
        <p:spPr>
          <a:xfrm>
            <a:off x="5697466" y="946485"/>
            <a:ext cx="6489622" cy="4465084"/>
          </a:xfrm>
        </p:spPr>
      </p:pic>
    </p:spTree>
    <p:extLst>
      <p:ext uri="{BB962C8B-B14F-4D97-AF65-F5344CB8AC3E}">
        <p14:creationId xmlns:p14="http://schemas.microsoft.com/office/powerpoint/2010/main" val="309253604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6179BF-8340-46C4-8488-7D7DEB84B228}">
  <ds:schemaRefs>
    <ds:schemaRef ds:uri="http://schemas.microsoft.com/office/2006/metadata/contentType"/>
    <ds:schemaRef ds:uri="http://schemas.microsoft.com/office/2006/metadata/properties/metaAttributes"/>
    <ds:schemaRef ds:uri="http://www.w3.org/2000/xmlns/"/>
    <ds:schemaRef ds:uri="http://www.w3.org/2001/XMLSchema"/>
    <ds:schemaRef ds:uri="fbfab6ac-ae00-4ce7-a5ca-dcaf2687e769"/>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32330B-E44B-4E1E-B382-F72A7AD021C8}">
  <ds:schemaRefs>
    <ds:schemaRef ds:uri="http://schemas.microsoft.com/office/2006/metadata/properties"/>
    <ds:schemaRef ds:uri="http://www.w3.org/2000/xmlns/"/>
    <ds:schemaRef ds:uri="http://schemas.microsoft.com/office/infopath/2007/PartnerControls"/>
  </ds:schemaRefs>
</ds:datastoreItem>
</file>

<file path=customXml/itemProps3.xml><?xml version="1.0" encoding="utf-8"?>
<ds:datastoreItem xmlns:ds="http://schemas.openxmlformats.org/officeDocument/2006/customXml" ds:itemID="{59C4FBA7-E9CE-4DC3-B73D-7A747CE1CA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Kantoorthema</Template>
  <TotalTime>13</TotalTime>
  <Words>1207</Words>
  <Application>Microsoft Macintosh PowerPoint</Application>
  <PresentationFormat>Breedbeeld</PresentationFormat>
  <Paragraphs>73</Paragraphs>
  <Slides>10</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Poppins</vt:lpstr>
      <vt:lpstr>Arial</vt:lpstr>
      <vt:lpstr>Calibri</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jeroen schutz</cp:lastModifiedBy>
  <cp:revision>1611</cp:revision>
  <dcterms:created xsi:type="dcterms:W3CDTF">2022-01-30T11:55:21Z</dcterms:created>
  <dcterms:modified xsi:type="dcterms:W3CDTF">2025-01-27T16:56:52Z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ies>
</file>