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omments/modernComment_150_43E083DD.xml" ContentType="application/vnd.ms-powerpoint.comments+xml"/>
  <Override PartName="/ppt/comments/modernComment_182_A1BF4284.xml" ContentType="application/vnd.ms-powerpoint.comments+xml"/>
  <Override PartName="/ppt/comments/modernComment_19E_B8545AEC.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4"/>
  </p:notesMasterIdLst>
  <p:sldIdLst>
    <p:sldId id="268" r:id="rId5"/>
    <p:sldId id="336" r:id="rId6"/>
    <p:sldId id="386" r:id="rId7"/>
    <p:sldId id="441" r:id="rId8"/>
    <p:sldId id="443" r:id="rId9"/>
    <p:sldId id="444" r:id="rId10"/>
    <p:sldId id="414" r:id="rId11"/>
    <p:sldId id="280" r:id="rId12"/>
    <p:sldId id="406" r:id="rId13"/>
  </p:sldIdLst>
  <p:sldSz cx="12192000" cy="6858000"/>
  <p:notesSz cx="6858000" cy="9144000"/>
  <p:embeddedFontLst>
    <p:embeddedFont>
      <p:font typeface="Poppins" pitchFamily="2" charset="77"/>
      <p:regular r:id="rId15"/>
      <p:bold r:id="rId16"/>
      <p:italic r:id="rId17"/>
      <p:boldItalic r:id="rId18"/>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9FB0"/>
    <a:srgbClr val="FFFFFF"/>
    <a:srgbClr val="202223"/>
    <a:srgbClr val="1E1F20"/>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22"/>
    <p:restoredTop sz="94694"/>
  </p:normalViewPr>
  <p:slideViewPr>
    <p:cSldViewPr snapToGrid="0">
      <p:cViewPr varScale="1">
        <p:scale>
          <a:sx n="121" d="100"/>
          <a:sy n="121" d="100"/>
        </p:scale>
        <p:origin x="11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theme" Target="theme/theme1.xml"/></Relationships>
</file>

<file path=ppt/comments/modernComment_150_43E083DD.xml><?xml version="1.0" encoding="utf-8"?>
<p188:cmLst xmlns:a="http://schemas.openxmlformats.org/drawingml/2006/main" xmlns:r="http://schemas.openxmlformats.org/officeDocument/2006/relationships" xmlns:p188="http://schemas.microsoft.com/office/powerpoint/2018/8/main">
  <p188:cm id="{148619E9-F2EF-4D47-B8EE-C44C272051C6}" authorId="{4DBF06C3-06A7-47B8-D723-6C8A6BED412D}" created="2024-10-20T21:38:53.185">
    <pc:sldMkLst xmlns:pc="http://schemas.microsoft.com/office/powerpoint/2013/main/command">
      <pc:docMk/>
      <pc:sldMk cId="1138787293" sldId="336"/>
    </pc:sldMkLst>
    <p188:txBody>
      <a:bodyPr/>
      <a:lstStyle/>
      <a:p>
        <a:r>
          <a:rPr lang="nl-NL"/>
          <a:t>De brief van Melle (5 minuten)
Introduceert het thema van deze week.</a:t>
        </a:r>
      </a:p>
    </p188:txBody>
  </p188:cm>
</p188:cmLst>
</file>

<file path=ppt/comments/modernComment_182_A1BF4284.xml><?xml version="1.0" encoding="utf-8"?>
<p188:cmLst xmlns:a="http://schemas.openxmlformats.org/drawingml/2006/main" xmlns:r="http://schemas.openxmlformats.org/officeDocument/2006/relationships" xmlns:p188="http://schemas.microsoft.com/office/powerpoint/2018/8/main">
  <p188:cm id="{11DC82D4-2002-4FA5-BE67-ECB9E97A87B4}" authorId="{4DBF06C3-06A7-47B8-D723-6C8A6BED412D}" created="2024-10-06T20:28:20.401">
    <pc:sldMkLst xmlns:pc="http://schemas.microsoft.com/office/powerpoint/2013/main/command">
      <pc:docMk/>
      <pc:sldMk cId="2713666180" sldId="386"/>
    </pc:sldMkLst>
    <p188:txBody>
      <a:bodyPr/>
      <a:lstStyle/>
      <a:p>
        <a:r>
          <a:rPr lang="nl-NL"/>
          <a:t>Introductie (5-10 minuten)
- Samenvatting artikel (eerste paragraaf/paragrafen)
- Openingsvraag, activeren voorkennis</a:t>
        </a:r>
      </a:p>
    </p188:txBody>
  </p188:cm>
</p188:cmLst>
</file>

<file path=ppt/comments/modernComment_19E_B8545AEC.xml><?xml version="1.0" encoding="utf-8"?>
<p188:cmLst xmlns:a="http://schemas.openxmlformats.org/drawingml/2006/main" xmlns:r="http://schemas.openxmlformats.org/officeDocument/2006/relationships" xmlns:p188="http://schemas.microsoft.com/office/powerpoint/2018/8/main">
  <p188:cm id="{A1E06758-1A74-4993-887A-EB825E1A6FCC}" authorId="{4DBF06C3-06A7-47B8-D723-6C8A6BED412D}" created="2024-09-29T21:42:38.437">
    <pc:sldMkLst xmlns:pc="http://schemas.microsoft.com/office/powerpoint/2013/main/command">
      <pc:docMk/>
      <pc:sldMk cId="3092536044" sldId="414"/>
    </pc:sldMkLst>
    <p188:txBody>
      <a:bodyPr/>
      <a:lstStyle/>
      <a:p>
        <a:r>
          <a:rPr lang="nl-NL"/>
          <a:t>Klassikale reflectie (10 minuten)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20/01/25</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5F86E6-3C66-E9DF-8401-46246B57FCAD}"/>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C9B3F5D-BDEA-4AC0-CEDB-5BEE29B31A92}"/>
              </a:ext>
            </a:extLst>
          </p:cNvPr>
          <p:cNvSpPr>
            <a:spLocks noGrp="1"/>
          </p:cNvSpPr>
          <p:nvPr>
            <p:ph type="dt" sz="half" idx="10"/>
          </p:nvPr>
        </p:nvSpPr>
        <p:spPr/>
        <p:txBody>
          <a:bodyPr/>
          <a:lstStyle/>
          <a:p>
            <a:fld id="{95447506-12EC-154E-83AA-65CD82DF18A8}" type="datetime1">
              <a:rPr lang="en-ID" smtClean="0"/>
              <a:t>20/01/25</a:t>
            </a:fld>
            <a:endParaRPr lang="nl-NL"/>
          </a:p>
        </p:txBody>
      </p:sp>
      <p:sp>
        <p:nvSpPr>
          <p:cNvPr id="5" name="Tijdelijke aanduiding voor voettekst 4">
            <a:extLst>
              <a:ext uri="{FF2B5EF4-FFF2-40B4-BE49-F238E27FC236}">
                <a16:creationId xmlns:a16="http://schemas.microsoft.com/office/drawing/2014/main" id="{E3C6BFB7-8128-59D0-18F6-75ACAC4864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EF00D5C-44DF-9D23-2F50-66A78E007BC2}"/>
              </a:ext>
            </a:extLst>
          </p:cNvPr>
          <p:cNvSpPr>
            <a:spLocks noGrp="1"/>
          </p:cNvSpPr>
          <p:nvPr>
            <p:ph type="sldNum" sz="quarter" idx="12"/>
          </p:nvPr>
        </p:nvSpPr>
        <p:spPr/>
        <p:txBody>
          <a:bodyPr/>
          <a:lstStyle/>
          <a:p>
            <a:fld id="{6B296233-5A2E-4C71-B7FB-65198D4906B6}" type="slidenum">
              <a:rPr lang="nl-NL" smtClean="0"/>
              <a:t>‹nr.›</a:t>
            </a:fld>
            <a:endParaRPr lang="nl-NL"/>
          </a:p>
        </p:txBody>
      </p:sp>
      <p:sp>
        <p:nvSpPr>
          <p:cNvPr id="7" name="Tijdelijke aanduiding voor inhoud 6">
            <a:extLst>
              <a:ext uri="{FF2B5EF4-FFF2-40B4-BE49-F238E27FC236}">
                <a16:creationId xmlns:a16="http://schemas.microsoft.com/office/drawing/2014/main" id="{BE3F602C-3F41-A906-F636-826B95190C0C}"/>
              </a:ext>
            </a:extLst>
          </p:cNvPr>
          <p:cNvSpPr>
            <a:spLocks noGrp="1"/>
          </p:cNvSpPr>
          <p:nvPr>
            <p:ph idx="13"/>
          </p:nvPr>
        </p:nvSpPr>
        <p:spPr>
          <a:xfrm>
            <a:off x="838200"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7">
            <a:extLst>
              <a:ext uri="{FF2B5EF4-FFF2-40B4-BE49-F238E27FC236}">
                <a16:creationId xmlns:a16="http://schemas.microsoft.com/office/drawing/2014/main" id="{A2700BD4-E365-04FC-C29B-058DD1C7B052}"/>
              </a:ext>
            </a:extLst>
          </p:cNvPr>
          <p:cNvSpPr>
            <a:spLocks noGrp="1"/>
          </p:cNvSpPr>
          <p:nvPr>
            <p:ph idx="14"/>
          </p:nvPr>
        </p:nvSpPr>
        <p:spPr>
          <a:xfrm>
            <a:off x="6200775" y="1825625"/>
            <a:ext cx="5153025" cy="435133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35829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20/01/25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 id="2147483668" r:id="rId17"/>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8/10/relationships/comments" Target="../comments/modernComment_150_43E083DD.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rtl.nl/nieuws/binnenland/artikel/5489954/meerderheid-ouders-wil-verbod-sociale-media-tot-15-jaar-het-alsof" TargetMode="External"/><Relationship Id="rId2" Type="http://schemas.microsoft.com/office/2018/10/relationships/comments" Target="../comments/modernComment_182_A1BF428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9E_B8545AEC.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Tijdelijke aanduiding voor afbeelding 7">
            <a:extLst>
              <a:ext uri="{FF2B5EF4-FFF2-40B4-BE49-F238E27FC236}">
                <a16:creationId xmlns:a16="http://schemas.microsoft.com/office/drawing/2014/main" id="{136D028B-FFA2-E87E-6723-32D7176A6D4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6315" r="6315"/>
          <a:stretch/>
        </p:blipFill>
        <p:spPr>
          <a:xfrm>
            <a:off x="7287902" y="10"/>
            <a:ext cx="4927209" cy="5639446"/>
          </a:xfrm>
          <a:noFill/>
        </p:spPr>
      </p:pic>
      <p:sp>
        <p:nvSpPr>
          <p:cNvPr id="13" name="Date Placeholder 2">
            <a:extLst>
              <a:ext uri="{FF2B5EF4-FFF2-40B4-BE49-F238E27FC236}">
                <a16:creationId xmlns:a16="http://schemas.microsoft.com/office/drawing/2014/main" id="{BDDAC965-C8E3-ED45-9E80-6D8B44905B1C}"/>
              </a:ext>
            </a:extLst>
          </p:cNvPr>
          <p:cNvSpPr>
            <a:spLocks noGrp="1"/>
          </p:cNvSpPr>
          <p:nvPr>
            <p:ph type="dt" sz="half" idx="2"/>
          </p:nvPr>
        </p:nvSpPr>
        <p:spPr>
          <a:xfrm>
            <a:off x="9480175" y="6329363"/>
            <a:ext cx="2037453" cy="309562"/>
          </a:xfrm>
        </p:spPr>
        <p:txBody>
          <a:bodyPr/>
          <a:lstStyle/>
          <a:p>
            <a:pPr>
              <a:spcAft>
                <a:spcPts val="600"/>
              </a:spcAft>
            </a:pPr>
            <a:fld id="{9AF70030-3449-D641-B9FE-4DB84E2FBB2D}" type="datetime1">
              <a:rPr lang="en-ID" smtClean="0"/>
              <a:pPr>
                <a:spcAft>
                  <a:spcPts val="600"/>
                </a:spcAft>
              </a:pPr>
              <a:t>20/01/25</a:t>
            </a:fld>
            <a:endParaRPr lang="en-US"/>
          </a:p>
        </p:txBody>
      </p:sp>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615662" y="1784504"/>
            <a:ext cx="5480338" cy="2233914"/>
          </a:xfrm>
        </p:spPr>
        <p:txBody>
          <a:bodyPr anchor="ctr">
            <a:normAutofit/>
          </a:bodyPr>
          <a:lstStyle/>
          <a:p>
            <a:pPr algn="l">
              <a:spcBef>
                <a:spcPts val="375"/>
              </a:spcBef>
              <a:spcAft>
                <a:spcPts val="1125"/>
              </a:spcAft>
            </a:pPr>
            <a:r>
              <a:rPr lang="nl-NL" b="1" i="0" dirty="0">
                <a:effectLst/>
                <a:latin typeface="Poppins" pitchFamily="2" charset="77"/>
              </a:rPr>
              <a:t>Leven zonder sociale media?</a:t>
            </a:r>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612959" y="397035"/>
            <a:ext cx="3634186" cy="370376"/>
          </a:xfrm>
        </p:spPr>
        <p:txBody>
          <a:bodyPr anchor="t">
            <a:normAutofit/>
          </a:bodyPr>
          <a:lstStyle/>
          <a:p>
            <a:r>
              <a:rPr lang="nl-NL" dirty="0"/>
              <a:t>Mediabegrip week 4 2025</a:t>
            </a:r>
          </a:p>
        </p:txBody>
      </p:sp>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734502" y="859146"/>
            <a:ext cx="6759118" cy="4893647"/>
          </a:xfrm>
          <a:prstGeom prst="rect">
            <a:avLst/>
          </a:prstGeom>
          <a:noFill/>
        </p:spPr>
        <p:txBody>
          <a:bodyPr wrap="square" lIns="91440" tIns="45720" rIns="91440" bIns="45720" rtlCol="0" anchor="t">
            <a:spAutoFit/>
          </a:bodyPr>
          <a:lstStyle/>
          <a:p>
            <a:r>
              <a:rPr lang="nl-NL" sz="1200" dirty="0" err="1"/>
              <a:t>Heeej</a:t>
            </a:r>
            <a:r>
              <a:rPr lang="nl-NL" sz="1200" dirty="0"/>
              <a:t> allemaal, </a:t>
            </a:r>
          </a:p>
          <a:p>
            <a:endParaRPr lang="nl-NL" sz="1200" dirty="0"/>
          </a:p>
          <a:p>
            <a:r>
              <a:rPr lang="nl-NL" sz="1200" dirty="0"/>
              <a:t>Gisteren had ik weer zo’n moment dat ik me iets afvroeg. Het begon toen ik mijn ouders vroeg of ik een extra uurtje op mijn tablet mocht, en hun antwoord was meteen: "Nee, dat is te laat." Maar ietsje later zaten ze allebei op hun telefoons. Zij mogen dat wanneer ze willen, zonder dat iemand hen zei dat het te laat was of dat ze teveel op hun mobiel zitten. </a:t>
            </a:r>
          </a:p>
          <a:p>
            <a:endParaRPr lang="nl-NL" sz="1200" dirty="0"/>
          </a:p>
          <a:p>
            <a:r>
              <a:rPr lang="nl-NL" sz="1200" dirty="0"/>
              <a:t>Waarom mag ik dan niet gewoon hetzelfde doen? Ze kunnen zoveel tijd online doorbrengen, maar voor mij is er altijd wel een 'tijdslimiet'. Hoe komt dat? Ik snap best dat er regels zijn, maar soms voelt het echt oneerlijk. Als ik naar mijn ouders kijk, kunnen ze zonder problemen naar filmpjes kijken, berichten sturen, en online shoppen. Ik zou dat ook wel willen, maar zodra ik dat probeer, krijg ik altijd dezelfde reactie: "Je moet eerst je huiswerk maken!" Waarom hebben zij wel die vrijheid en ik niet? </a:t>
            </a:r>
          </a:p>
          <a:p>
            <a:endParaRPr lang="nl-NL" sz="1200" dirty="0"/>
          </a:p>
          <a:p>
            <a:r>
              <a:rPr lang="nl-NL" sz="1200" dirty="0"/>
              <a:t>Ze zeggen altijd dat het goed voor me is, dat ik niet te veel achter een scherm moet zitten, maar als het dan om hun eigen scherm gaat, lijkt dat ineens niet zoveel uit te maken. Hoe komt het dat volwassenen zo’n andere manier van omgaan hebben met schermen dan kinderen? En is het niet een beetje raar dat ik altijd op de klok moet letten? Misschien zijn we wel allemaal een beetje te streng met de regels. Want als mijn ouders ook niet altijd op hun schermtijd letten, waarom zou ik dan wel? </a:t>
            </a:r>
          </a:p>
          <a:p>
            <a:endParaRPr lang="nl-NL" sz="1200" dirty="0"/>
          </a:p>
          <a:p>
            <a:r>
              <a:rPr lang="nl-NL" sz="1200" dirty="0"/>
              <a:t>Wat denken jullie, zou het niet eerlijker zijn als we allemaal wat de vrijheid krijgen om zelf te bepalen hoe we met schermen omgaan? </a:t>
            </a:r>
          </a:p>
          <a:p>
            <a:endParaRPr lang="nl-NL" sz="1200" dirty="0"/>
          </a:p>
          <a:p>
            <a:r>
              <a:rPr lang="nl-NL" sz="1200" dirty="0"/>
              <a:t>Liefs, Melle</a:t>
            </a:r>
            <a:endParaRPr lang="nl-NL" sz="1200" dirty="0">
              <a:solidFill>
                <a:schemeClr val="bg2">
                  <a:lumMod val="10000"/>
                </a:schemeClr>
              </a:solidFill>
              <a:latin typeface="Poppins"/>
              <a:ea typeface="+mn-lt"/>
              <a:cs typeface="+mn-lt"/>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3"/>
            <a:ext cx="11482771" cy="1376251"/>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a:t>
            </a:r>
            <a:r>
              <a:rPr lang="nl-NL" b="1" i="0" dirty="0">
                <a:solidFill>
                  <a:srgbClr val="434A5D"/>
                </a:solidFill>
                <a:effectLst/>
                <a:latin typeface="Poppins" pitchFamily="2" charset="77"/>
              </a:rPr>
              <a:t>Vier op de vijf ouders willen </a:t>
            </a:r>
            <a:r>
              <a:rPr lang="nl-NL" b="1" i="0" dirty="0" err="1">
                <a:solidFill>
                  <a:srgbClr val="434A5D"/>
                </a:solidFill>
                <a:effectLst/>
                <a:latin typeface="Poppins" pitchFamily="2" charset="77"/>
              </a:rPr>
              <a:t>socialmediaverbod</a:t>
            </a:r>
            <a:r>
              <a:rPr lang="nl-NL" b="1" i="0" dirty="0">
                <a:solidFill>
                  <a:srgbClr val="434A5D"/>
                </a:solidFill>
                <a:effectLst/>
                <a:latin typeface="Poppins" pitchFamily="2" charset="77"/>
              </a:rPr>
              <a:t> tot 15 jaar</a:t>
            </a:r>
            <a:endParaRPr lang="nl-NL" dirty="0">
              <a:solidFill>
                <a:schemeClr val="accent1"/>
              </a:solidFill>
            </a:endParaRPr>
          </a:p>
        </p:txBody>
      </p:sp>
      <p:sp>
        <p:nvSpPr>
          <p:cNvPr id="11" name="Tekstvak 10">
            <a:extLst>
              <a:ext uri="{FF2B5EF4-FFF2-40B4-BE49-F238E27FC236}">
                <a16:creationId xmlns:a16="http://schemas.microsoft.com/office/drawing/2014/main" id="{C137E973-ADFD-41E9-C1B6-6DB82D3603A3}"/>
              </a:ext>
            </a:extLst>
          </p:cNvPr>
          <p:cNvSpPr txBox="1"/>
          <p:nvPr/>
        </p:nvSpPr>
        <p:spPr>
          <a:xfrm>
            <a:off x="591060" y="1546094"/>
            <a:ext cx="53632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endParaRPr lang="nl-NL" sz="1100" dirty="0">
              <a:solidFill>
                <a:schemeClr val="bg2">
                  <a:lumMod val="10000"/>
                </a:schemeClr>
              </a:solidFill>
              <a:ea typeface="+mn-lt"/>
              <a:cs typeface="+mn-lt"/>
            </a:endParaRPr>
          </a:p>
          <a:p>
            <a:pPr algn="l">
              <a:spcAft>
                <a:spcPts val="1125"/>
              </a:spcAft>
            </a:pPr>
            <a:r>
              <a:rPr lang="nl-NL" sz="1100" b="1" i="0" dirty="0">
                <a:solidFill>
                  <a:srgbClr val="434A5D"/>
                </a:solidFill>
                <a:effectLst/>
                <a:latin typeface="Poppins" pitchFamily="2" charset="77"/>
              </a:rPr>
              <a:t>Een meerderheid van de Nederlanders is voor een </a:t>
            </a:r>
            <a:r>
              <a:rPr lang="nl-NL" sz="1100" b="1" i="0" dirty="0" err="1">
                <a:solidFill>
                  <a:srgbClr val="434A5D"/>
                </a:solidFill>
                <a:effectLst/>
                <a:latin typeface="Poppins" pitchFamily="2" charset="77"/>
              </a:rPr>
              <a:t>socialmediaverbod</a:t>
            </a:r>
            <a:r>
              <a:rPr lang="nl-NL" sz="1100" b="1" i="0" dirty="0">
                <a:solidFill>
                  <a:srgbClr val="434A5D"/>
                </a:solidFill>
                <a:effectLst/>
                <a:latin typeface="Poppins" pitchFamily="2" charset="77"/>
              </a:rPr>
              <a:t> voor kinderen onder de 15 jaar, blijkt uit een panelonderzoek van RTL Nieuws. </a:t>
            </a:r>
          </a:p>
          <a:p>
            <a:pPr algn="l">
              <a:spcAft>
                <a:spcPts val="1125"/>
              </a:spcAft>
            </a:pPr>
            <a:r>
              <a:rPr lang="nl-NL" sz="1100" b="0" i="0" dirty="0">
                <a:solidFill>
                  <a:srgbClr val="434A5D"/>
                </a:solidFill>
                <a:effectLst/>
                <a:latin typeface="Poppins" pitchFamily="2" charset="77"/>
              </a:rPr>
              <a:t>In de komende weken stemt de Tweede Kamer over een eventueel verbod. </a:t>
            </a:r>
            <a:r>
              <a:rPr lang="nl-NL" sz="1100" b="0" i="1" dirty="0">
                <a:solidFill>
                  <a:srgbClr val="434A5D"/>
                </a:solidFill>
                <a:effectLst/>
                <a:latin typeface="Poppins" pitchFamily="2" charset="77"/>
              </a:rPr>
              <a:t>"Voor ouders die worstelen met het </a:t>
            </a:r>
            <a:r>
              <a:rPr lang="nl-NL" sz="1100" b="0" i="1" dirty="0" err="1">
                <a:solidFill>
                  <a:srgbClr val="434A5D"/>
                </a:solidFill>
                <a:effectLst/>
                <a:latin typeface="Poppins" pitchFamily="2" charset="77"/>
              </a:rPr>
              <a:t>socialmediagebruik</a:t>
            </a:r>
            <a:r>
              <a:rPr lang="nl-NL" sz="1100" b="0" i="1" dirty="0">
                <a:solidFill>
                  <a:srgbClr val="434A5D"/>
                </a:solidFill>
                <a:effectLst/>
                <a:latin typeface="Poppins" pitchFamily="2" charset="77"/>
              </a:rPr>
              <a:t> van hun kind, is het verbod een extra stok achter de deur."</a:t>
            </a:r>
            <a:endParaRPr lang="nl-NL" sz="1100" b="0" i="0" dirty="0">
              <a:solidFill>
                <a:srgbClr val="434A5D"/>
              </a:solidFill>
              <a:effectLst/>
              <a:latin typeface="Poppins" pitchFamily="2" charset="77"/>
            </a:endParaRPr>
          </a:p>
          <a:p>
            <a:pPr algn="l">
              <a:spcAft>
                <a:spcPts val="1125"/>
              </a:spcAft>
            </a:pPr>
            <a:r>
              <a:rPr lang="nl-NL" sz="1100" b="0" i="0" dirty="0">
                <a:solidFill>
                  <a:srgbClr val="434A5D"/>
                </a:solidFill>
                <a:effectLst/>
                <a:latin typeface="Poppins" pitchFamily="2" charset="77"/>
              </a:rPr>
              <a:t>Het RTL Nieuwspanel ondervroeg 20.000 deelnemers en vroeg of ze vinden dat er een minimumleeftijd van 15 jaar moet komen voor sociale media. Van de ouders met thuiswonende kinderen tot 18 jaar is </a:t>
            </a:r>
            <a:r>
              <a:rPr lang="nl-NL" sz="1100" b="1" i="0" dirty="0">
                <a:solidFill>
                  <a:srgbClr val="434A5D"/>
                </a:solidFill>
                <a:effectLst/>
                <a:latin typeface="Poppins" pitchFamily="2" charset="77"/>
              </a:rPr>
              <a:t>79 procent vóór</a:t>
            </a:r>
            <a:r>
              <a:rPr lang="nl-NL" sz="1100" b="0" i="0" dirty="0">
                <a:solidFill>
                  <a:srgbClr val="434A5D"/>
                </a:solidFill>
                <a:effectLst/>
                <a:latin typeface="Poppins" pitchFamily="2" charset="77"/>
              </a:rPr>
              <a:t> een minimumleeftijd van 15 jaar op sociale media. Ook mensen zonder (jonge) kinderen zijn voorstander; 77 procent steunt een leeftijdsgrens.</a:t>
            </a:r>
          </a:p>
          <a:p>
            <a:pPr algn="l"/>
            <a:r>
              <a:rPr lang="nl-NL" sz="1100" b="0" i="0" dirty="0">
                <a:solidFill>
                  <a:srgbClr val="434A5D"/>
                </a:solidFill>
                <a:effectLst/>
                <a:latin typeface="Poppins" pitchFamily="2" charset="77"/>
              </a:rPr>
              <a:t>Stel je voor dat er </a:t>
            </a:r>
            <a:r>
              <a:rPr lang="nl-NL" sz="1100" b="1" i="0" dirty="0">
                <a:solidFill>
                  <a:srgbClr val="434A5D"/>
                </a:solidFill>
                <a:effectLst/>
                <a:latin typeface="Poppins" pitchFamily="2" charset="77"/>
              </a:rPr>
              <a:t>geen sociale media</a:t>
            </a:r>
            <a:r>
              <a:rPr lang="nl-NL" sz="1100" b="0" i="0" dirty="0">
                <a:solidFill>
                  <a:srgbClr val="434A5D"/>
                </a:solidFill>
                <a:effectLst/>
                <a:latin typeface="Poppins" pitchFamily="2" charset="77"/>
              </a:rPr>
              <a:t> bestaan. Dit betekent dat je geen gebruik kunt maken van apps zoals Instagram, </a:t>
            </a:r>
            <a:r>
              <a:rPr lang="nl-NL" sz="1100" b="0" i="0" dirty="0" err="1">
                <a:solidFill>
                  <a:srgbClr val="434A5D"/>
                </a:solidFill>
                <a:effectLst/>
                <a:latin typeface="Poppins" pitchFamily="2" charset="77"/>
              </a:rPr>
              <a:t>TikTok</a:t>
            </a:r>
            <a:r>
              <a:rPr lang="nl-NL" sz="1100" b="0" i="0" dirty="0">
                <a:solidFill>
                  <a:srgbClr val="434A5D"/>
                </a:solidFill>
                <a:effectLst/>
                <a:latin typeface="Poppins" pitchFamily="2" charset="77"/>
              </a:rPr>
              <a:t>, Snapchat, WhatsApp, of andere platforms om te communiceren of je tijd door te brengen. Hoe zou dat zijn?</a:t>
            </a: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722722"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RTL Nieuws</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3"/>
              </a:rPr>
              <a:t>Meerderheid ouders wil verbod sociale media tot 15 jaar</a:t>
            </a:r>
            <a:endParaRPr lang="nl-NL" dirty="0"/>
          </a:p>
        </p:txBody>
      </p:sp>
      <p:pic>
        <p:nvPicPr>
          <p:cNvPr id="6" name="Afbeelding 5" descr="Afbeelding met kleding, persoon, person, overdekt&#10;&#10;Door AI gegenereerde inhoud is mogelijk onjuist.">
            <a:hlinkClick r:id="rId3"/>
            <a:extLst>
              <a:ext uri="{FF2B5EF4-FFF2-40B4-BE49-F238E27FC236}">
                <a16:creationId xmlns:a16="http://schemas.microsoft.com/office/drawing/2014/main" id="{A33F3352-C76C-2112-BBF0-5F617A579E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1583" y="2718351"/>
            <a:ext cx="4793470" cy="2745387"/>
          </a:xfrm>
          <a:prstGeom prst="rect">
            <a:avLst/>
          </a:prstGeom>
        </p:spPr>
      </p:pic>
    </p:spTree>
    <p:extLst>
      <p:ext uri="{BB962C8B-B14F-4D97-AF65-F5344CB8AC3E}">
        <p14:creationId xmlns:p14="http://schemas.microsoft.com/office/powerpoint/2010/main" val="2713666180"/>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Voor &amp; nadelen van sociale media</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6826" y="945256"/>
            <a:ext cx="5328423" cy="48038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125"/>
              </a:spcAft>
            </a:pPr>
            <a:r>
              <a:rPr lang="nl-NL" sz="1200" b="1" i="0" dirty="0">
                <a:effectLst/>
                <a:latin typeface="Poppins" pitchFamily="2" charset="77"/>
              </a:rPr>
              <a:t>Stap 1: Voorbereiding</a:t>
            </a:r>
            <a:endParaRPr lang="nl-NL" sz="1200" b="0" i="0" dirty="0">
              <a:effectLst/>
              <a:latin typeface="Poppins" pitchFamily="2" charset="77"/>
            </a:endParaRPr>
          </a:p>
          <a:p>
            <a:pPr algn="l">
              <a:spcAft>
                <a:spcPts val="2100"/>
              </a:spcAft>
            </a:pPr>
            <a:r>
              <a:rPr lang="nl-NL" sz="1200" b="0" i="0" dirty="0">
                <a:effectLst/>
                <a:latin typeface="Poppins" pitchFamily="2" charset="77"/>
              </a:rPr>
              <a:t>Maak een groepje van 5 en maak samen een lijstje met de activiteiten die je het meest doet, zoals chatten, filmpjes kijken, foto’s delen, of trends volgen. Maak hier een ranglijst van en zet bovenaan wat je het meeste zou missen.</a:t>
            </a:r>
          </a:p>
          <a:p>
            <a:pPr algn="l">
              <a:spcAft>
                <a:spcPts val="1125"/>
              </a:spcAft>
            </a:pPr>
            <a:r>
              <a:rPr lang="nl-NL" sz="1200" b="1" i="0" dirty="0">
                <a:effectLst/>
                <a:latin typeface="Poppins" pitchFamily="2" charset="77"/>
              </a:rPr>
              <a:t>Stap 2: Bespreek klassikaal</a:t>
            </a:r>
            <a:endParaRPr lang="nl-NL" sz="1200" b="0" i="0" dirty="0">
              <a:effectLst/>
              <a:latin typeface="Poppins" pitchFamily="2" charset="77"/>
            </a:endParaRPr>
          </a:p>
          <a:p>
            <a:pPr algn="l">
              <a:spcAft>
                <a:spcPts val="1125"/>
              </a:spcAft>
            </a:pPr>
            <a:r>
              <a:rPr lang="nl-NL" sz="1200" b="0" i="0" dirty="0">
                <a:effectLst/>
                <a:latin typeface="Poppins" pitchFamily="2" charset="77"/>
              </a:rPr>
              <a:t>Deel je ideeën in de klas en bespreek samen:</a:t>
            </a:r>
          </a:p>
          <a:p>
            <a:pPr marL="171450" indent="-171450" algn="l">
              <a:spcAft>
                <a:spcPts val="500"/>
              </a:spcAft>
              <a:buFont typeface="Arial" panose="020B0604020202020204" pitchFamily="34" charset="0"/>
              <a:buChar char="•"/>
            </a:pPr>
            <a:r>
              <a:rPr lang="nl-NL" sz="1200" b="0" i="0" dirty="0">
                <a:effectLst/>
                <a:latin typeface="Poppins" pitchFamily="2" charset="77"/>
              </a:rPr>
              <a:t>Wat zijn de voordelen van minder sociale media?</a:t>
            </a:r>
          </a:p>
          <a:p>
            <a:pPr marL="171450" indent="-171450" algn="l">
              <a:spcAft>
                <a:spcPts val="500"/>
              </a:spcAft>
              <a:buFont typeface="Arial" panose="020B0604020202020204" pitchFamily="34" charset="0"/>
              <a:buChar char="•"/>
            </a:pPr>
            <a:r>
              <a:rPr lang="nl-NL" sz="1200" b="0" i="0" dirty="0">
                <a:effectLst/>
                <a:latin typeface="Poppins" pitchFamily="2" charset="77"/>
              </a:rPr>
              <a:t>Zijn er ook nadelen?</a:t>
            </a:r>
          </a:p>
          <a:p>
            <a:pPr algn="l">
              <a:spcAft>
                <a:spcPts val="500"/>
              </a:spcAft>
            </a:pPr>
            <a:endParaRPr lang="nl-NL" sz="1200" b="0" i="0" dirty="0">
              <a:effectLst/>
              <a:latin typeface="Poppins" pitchFamily="2" charset="77"/>
            </a:endParaRPr>
          </a:p>
          <a:p>
            <a:pPr algn="l">
              <a:spcAft>
                <a:spcPts val="1125"/>
              </a:spcAft>
            </a:pPr>
            <a:r>
              <a:rPr lang="nl-NL" sz="1200" b="1" i="0" dirty="0">
                <a:effectLst/>
                <a:latin typeface="Poppins" pitchFamily="2" charset="77"/>
              </a:rPr>
              <a:t>Stap 3: Bedenk alternatieven</a:t>
            </a:r>
            <a:endParaRPr lang="nl-NL" sz="1200" b="0" i="0" dirty="0">
              <a:effectLst/>
              <a:latin typeface="Poppins" pitchFamily="2" charset="77"/>
            </a:endParaRPr>
          </a:p>
          <a:p>
            <a:pPr algn="l">
              <a:spcAft>
                <a:spcPts val="1125"/>
              </a:spcAft>
            </a:pPr>
            <a:r>
              <a:rPr lang="nl-NL" sz="1200" b="0" i="0" dirty="0">
                <a:effectLst/>
                <a:latin typeface="Poppins" pitchFamily="2" charset="77"/>
              </a:rPr>
              <a:t>Maak een nieuwe lijst met </a:t>
            </a:r>
            <a:r>
              <a:rPr lang="nl-NL" sz="1200" b="1" i="0" dirty="0">
                <a:effectLst/>
                <a:latin typeface="Poppins" pitchFamily="2" charset="77"/>
              </a:rPr>
              <a:t>minstens vijf alternatieve activiteiten</a:t>
            </a:r>
            <a:r>
              <a:rPr lang="nl-NL" sz="1200" b="0" i="0" dirty="0">
                <a:effectLst/>
                <a:latin typeface="Poppins" pitchFamily="2" charset="77"/>
              </a:rPr>
              <a:t> die je zou kunnen doen als er geen sociale media waren. Denk hierbij aan:</a:t>
            </a:r>
          </a:p>
          <a:p>
            <a:pPr algn="l">
              <a:spcAft>
                <a:spcPts val="500"/>
              </a:spcAft>
              <a:buFont typeface="Arial" panose="020B0604020202020204" pitchFamily="34" charset="0"/>
              <a:buChar char="•"/>
            </a:pPr>
            <a:r>
              <a:rPr lang="nl-NL" sz="1200" b="0" i="0" dirty="0">
                <a:effectLst/>
                <a:latin typeface="Poppins" pitchFamily="2" charset="77"/>
              </a:rPr>
              <a:t> Hoe je contact houdt met vrienden.</a:t>
            </a:r>
          </a:p>
          <a:p>
            <a:pPr algn="l">
              <a:spcAft>
                <a:spcPts val="500"/>
              </a:spcAft>
              <a:buFont typeface="Arial" panose="020B0604020202020204" pitchFamily="34" charset="0"/>
              <a:buChar char="•"/>
            </a:pPr>
            <a:r>
              <a:rPr lang="nl-NL" sz="1200" b="0" i="0" dirty="0">
                <a:effectLst/>
                <a:latin typeface="Poppins" pitchFamily="2" charset="77"/>
              </a:rPr>
              <a:t> Wat je zou doen voor ontspanning of vermaak.</a:t>
            </a:r>
          </a:p>
          <a:p>
            <a:endParaRPr lang="nl-NL" dirty="0"/>
          </a:p>
          <a:p>
            <a:endParaRPr lang="nl-NL" sz="1200" dirty="0">
              <a:solidFill>
                <a:srgbClr val="1E1F20"/>
              </a:solidFill>
              <a:cs typeface="Poppins"/>
            </a:endParaRPr>
          </a:p>
        </p:txBody>
      </p:sp>
      <p:pic>
        <p:nvPicPr>
          <p:cNvPr id="5" name="Tijdelijke aanduiding voor afbeelding 4" descr="Afbeelding met cirkel, schermopname, water, Graphics&#10;&#10;Door AI gegenereerde inhoud is mogelijk onjuist.">
            <a:extLst>
              <a:ext uri="{FF2B5EF4-FFF2-40B4-BE49-F238E27FC236}">
                <a16:creationId xmlns:a16="http://schemas.microsoft.com/office/drawing/2014/main" id="{0178750E-F0E6-F49B-A47A-3DAA75BD2EC7}"/>
              </a:ext>
            </a:extLst>
          </p:cNvPr>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1656" b="1656"/>
          <a:stretch>
            <a:fillRect/>
          </a:stretch>
        </p:blipFill>
        <p:spPr/>
      </p:pic>
    </p:spTree>
    <p:extLst>
      <p:ext uri="{BB962C8B-B14F-4D97-AF65-F5344CB8AC3E}">
        <p14:creationId xmlns:p14="http://schemas.microsoft.com/office/powerpoint/2010/main" val="1404560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46826" y="169843"/>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Vergelijkingsonderzoek 1/2</a:t>
            </a:r>
            <a:endParaRPr lang="nl-NL" dirty="0"/>
          </a:p>
        </p:txBody>
      </p:sp>
      <p:sp>
        <p:nvSpPr>
          <p:cNvPr id="9" name="Tekstvak 8">
            <a:extLst>
              <a:ext uri="{FF2B5EF4-FFF2-40B4-BE49-F238E27FC236}">
                <a16:creationId xmlns:a16="http://schemas.microsoft.com/office/drawing/2014/main" id="{430343FD-4277-59A6-7015-A1139B8C37B0}"/>
              </a:ext>
            </a:extLst>
          </p:cNvPr>
          <p:cNvSpPr txBox="1"/>
          <p:nvPr/>
        </p:nvSpPr>
        <p:spPr>
          <a:xfrm>
            <a:off x="146826" y="1245370"/>
            <a:ext cx="4924758" cy="49526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125"/>
              </a:spcAft>
            </a:pPr>
            <a:r>
              <a:rPr lang="nl-NL" sz="1400" b="0" i="0" dirty="0">
                <a:effectLst/>
                <a:latin typeface="Poppins" pitchFamily="2" charset="77"/>
              </a:rPr>
              <a:t>We willen weten hoeveel tijd kinderen en ouders dagelijks op </a:t>
            </a:r>
            <a:r>
              <a:rPr lang="nl-NL" sz="1400" b="0" i="0" dirty="0" err="1">
                <a:effectLst/>
                <a:latin typeface="Poppins" pitchFamily="2" charset="77"/>
              </a:rPr>
              <a:t>social</a:t>
            </a:r>
            <a:r>
              <a:rPr lang="nl-NL" sz="1400" b="0" i="0" dirty="0">
                <a:effectLst/>
                <a:latin typeface="Poppins" pitchFamily="2" charset="77"/>
              </a:rPr>
              <a:t> media doorbrengen. Dus we gaan kijken naar:</a:t>
            </a:r>
          </a:p>
          <a:p>
            <a:pPr algn="l">
              <a:spcAft>
                <a:spcPts val="2100"/>
              </a:spcAft>
              <a:buFont typeface="Arial" panose="020B0604020202020204" pitchFamily="34" charset="0"/>
              <a:buChar char="•"/>
            </a:pPr>
            <a:r>
              <a:rPr lang="nl-NL" sz="1400" b="0" i="1" dirty="0">
                <a:effectLst/>
                <a:latin typeface="Poppins" pitchFamily="2" charset="77"/>
              </a:rPr>
              <a:t> Hoeveel uur per dag gebruiken ze </a:t>
            </a:r>
            <a:r>
              <a:rPr lang="nl-NL" sz="1400" b="0" i="1" dirty="0" err="1">
                <a:effectLst/>
                <a:latin typeface="Poppins" pitchFamily="2" charset="77"/>
              </a:rPr>
              <a:t>social</a:t>
            </a:r>
            <a:r>
              <a:rPr lang="nl-NL" sz="1400" b="0" i="1" dirty="0">
                <a:effectLst/>
                <a:latin typeface="Poppins" pitchFamily="2" charset="77"/>
              </a:rPr>
              <a:t> media?</a:t>
            </a:r>
          </a:p>
          <a:p>
            <a:pPr algn="l">
              <a:spcAft>
                <a:spcPts val="2100"/>
              </a:spcAft>
              <a:buFont typeface="Arial" panose="020B0604020202020204" pitchFamily="34" charset="0"/>
              <a:buChar char="•"/>
            </a:pPr>
            <a:r>
              <a:rPr lang="nl-NL" sz="1400" b="0" i="1" dirty="0">
                <a:effectLst/>
                <a:latin typeface="Poppins" pitchFamily="2" charset="77"/>
              </a:rPr>
              <a:t> Welke </a:t>
            </a:r>
            <a:r>
              <a:rPr lang="nl-NL" sz="1400" b="0" i="1" dirty="0" err="1">
                <a:effectLst/>
                <a:latin typeface="Poppins" pitchFamily="2" charset="77"/>
              </a:rPr>
              <a:t>social</a:t>
            </a:r>
            <a:r>
              <a:rPr lang="nl-NL" sz="1400" b="0" i="1" dirty="0">
                <a:effectLst/>
                <a:latin typeface="Poppins" pitchFamily="2" charset="77"/>
              </a:rPr>
              <a:t> media gebruiken ze?</a:t>
            </a:r>
          </a:p>
          <a:p>
            <a:pPr algn="l">
              <a:spcAft>
                <a:spcPts val="1125"/>
              </a:spcAft>
            </a:pPr>
            <a:r>
              <a:rPr lang="nl-NL" sz="1400" b="1" i="0" dirty="0">
                <a:effectLst/>
                <a:latin typeface="Poppins" pitchFamily="2" charset="77"/>
              </a:rPr>
              <a:t>2. Stel vragen op: </a:t>
            </a:r>
            <a:r>
              <a:rPr lang="nl-NL" sz="1400" b="0" i="0" dirty="0">
                <a:effectLst/>
                <a:latin typeface="Poppins" pitchFamily="2" charset="77"/>
              </a:rPr>
              <a:t>Vraag zowel aan jezelf als aan je ouders:</a:t>
            </a:r>
          </a:p>
          <a:p>
            <a:pPr algn="l">
              <a:spcAft>
                <a:spcPts val="2100"/>
              </a:spcAft>
              <a:buFont typeface="Arial" panose="020B0604020202020204" pitchFamily="34" charset="0"/>
              <a:buChar char="•"/>
            </a:pPr>
            <a:r>
              <a:rPr lang="nl-NL" sz="1400" b="0" i="1" dirty="0">
                <a:effectLst/>
                <a:latin typeface="Poppins" pitchFamily="2" charset="77"/>
              </a:rPr>
              <a:t> Hoeveel uur per dag besteed je aan </a:t>
            </a:r>
            <a:r>
              <a:rPr lang="nl-NL" sz="1400" b="0" i="1" dirty="0" err="1">
                <a:effectLst/>
                <a:latin typeface="Poppins" pitchFamily="2" charset="77"/>
              </a:rPr>
              <a:t>social</a:t>
            </a:r>
            <a:r>
              <a:rPr lang="nl-NL" sz="1400" b="0" i="1" dirty="0">
                <a:effectLst/>
                <a:latin typeface="Poppins" pitchFamily="2" charset="77"/>
              </a:rPr>
              <a:t> media?</a:t>
            </a:r>
          </a:p>
          <a:p>
            <a:pPr algn="l">
              <a:spcAft>
                <a:spcPts val="2100"/>
              </a:spcAft>
              <a:buFont typeface="Arial" panose="020B0604020202020204" pitchFamily="34" charset="0"/>
              <a:buChar char="•"/>
            </a:pPr>
            <a:r>
              <a:rPr lang="nl-NL" sz="1400" b="0" i="1" dirty="0">
                <a:effectLst/>
                <a:latin typeface="Poppins" pitchFamily="2" charset="77"/>
              </a:rPr>
              <a:t> Op welke apps ben je het meeste?</a:t>
            </a:r>
          </a:p>
          <a:p>
            <a:pPr algn="l">
              <a:spcAft>
                <a:spcPts val="2100"/>
              </a:spcAft>
              <a:buFont typeface="Arial" panose="020B0604020202020204" pitchFamily="34" charset="0"/>
              <a:buChar char="•"/>
            </a:pPr>
            <a:r>
              <a:rPr lang="nl-NL" sz="1400" b="0" i="1" dirty="0">
                <a:effectLst/>
                <a:latin typeface="Poppins" pitchFamily="2" charset="77"/>
              </a:rPr>
              <a:t> Waarom gebruik je </a:t>
            </a:r>
            <a:r>
              <a:rPr lang="nl-NL" sz="1400" b="0" i="1" dirty="0" err="1">
                <a:effectLst/>
                <a:latin typeface="Poppins" pitchFamily="2" charset="77"/>
              </a:rPr>
              <a:t>social</a:t>
            </a:r>
            <a:r>
              <a:rPr lang="nl-NL" sz="1400" b="0" i="1" dirty="0">
                <a:effectLst/>
                <a:latin typeface="Poppins" pitchFamily="2" charset="77"/>
              </a:rPr>
              <a:t> media (voor ontspanning, contact met vrienden, informatie zoeken)?</a:t>
            </a:r>
          </a:p>
          <a:p>
            <a:br>
              <a:rPr lang="nl-NL" sz="1200" dirty="0"/>
            </a:br>
            <a:endParaRPr lang="nl-NL" dirty="0"/>
          </a:p>
          <a:p>
            <a:endParaRPr lang="nl-NL" sz="1200" dirty="0">
              <a:solidFill>
                <a:srgbClr val="1E1F20"/>
              </a:solidFill>
              <a:cs typeface="Poppins"/>
            </a:endParaRPr>
          </a:p>
        </p:txBody>
      </p:sp>
      <p:sp>
        <p:nvSpPr>
          <p:cNvPr id="3" name="Tijdelijke aanduiding voor afbeelding 2">
            <a:extLst>
              <a:ext uri="{FF2B5EF4-FFF2-40B4-BE49-F238E27FC236}">
                <a16:creationId xmlns:a16="http://schemas.microsoft.com/office/drawing/2014/main" id="{353006FF-7308-8B81-9B42-88E72B364B9A}"/>
              </a:ext>
            </a:extLst>
          </p:cNvPr>
          <p:cNvSpPr>
            <a:spLocks noGrp="1"/>
          </p:cNvSpPr>
          <p:nvPr>
            <p:ph type="pic" sz="quarter" idx="12"/>
          </p:nvPr>
        </p:nvSpPr>
        <p:spPr/>
        <p:txBody>
          <a:bodyPr/>
          <a:lstStyle/>
          <a:p>
            <a:endParaRPr lang="nl-NL"/>
          </a:p>
        </p:txBody>
      </p:sp>
      <p:pic>
        <p:nvPicPr>
          <p:cNvPr id="4" name="Tijdelijke aanduiding voor afbeelding 6">
            <a:extLst>
              <a:ext uri="{FF2B5EF4-FFF2-40B4-BE49-F238E27FC236}">
                <a16:creationId xmlns:a16="http://schemas.microsoft.com/office/drawing/2014/main" id="{CCF5948E-1513-3E83-6496-B199D09C1BBB}"/>
              </a:ext>
            </a:extLst>
          </p:cNvPr>
          <p:cNvPicPr>
            <a:picLocks noChangeAspect="1"/>
          </p:cNvPicPr>
          <p:nvPr/>
        </p:nvPicPr>
        <p:blipFill>
          <a:blip r:embed="rId2">
            <a:extLst>
              <a:ext uri="{28A0092B-C50C-407E-A947-70E740481C1C}">
                <a14:useLocalDpi xmlns:a14="http://schemas.microsoft.com/office/drawing/2010/main" val="0"/>
              </a:ext>
            </a:extLst>
          </a:blip>
          <a:srcRect t="1662" b="1662"/>
          <a:stretch/>
        </p:blipFill>
        <p:spPr>
          <a:xfrm>
            <a:off x="5691323" y="945256"/>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pic>
    </p:spTree>
    <p:extLst>
      <p:ext uri="{BB962C8B-B14F-4D97-AF65-F5344CB8AC3E}">
        <p14:creationId xmlns:p14="http://schemas.microsoft.com/office/powerpoint/2010/main" val="385296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DD443-C77E-ADC0-D051-514E8681B8D1}"/>
            </a:ext>
          </a:extLst>
        </p:cNvPr>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7608A75E-EA21-125C-7273-05686740FD5B}"/>
              </a:ext>
            </a:extLst>
          </p:cNvPr>
          <p:cNvSpPr txBox="1">
            <a:spLocks/>
          </p:cNvSpPr>
          <p:nvPr/>
        </p:nvSpPr>
        <p:spPr>
          <a:xfrm>
            <a:off x="146826" y="559617"/>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Vergelijkingsonderzoek 2/2</a:t>
            </a:r>
            <a:endParaRPr lang="nl-NL" dirty="0"/>
          </a:p>
        </p:txBody>
      </p:sp>
      <p:sp>
        <p:nvSpPr>
          <p:cNvPr id="9" name="Tekstvak 8">
            <a:extLst>
              <a:ext uri="{FF2B5EF4-FFF2-40B4-BE49-F238E27FC236}">
                <a16:creationId xmlns:a16="http://schemas.microsoft.com/office/drawing/2014/main" id="{710396C6-0503-114A-107C-3C0355CC7B87}"/>
              </a:ext>
            </a:extLst>
          </p:cNvPr>
          <p:cNvSpPr txBox="1"/>
          <p:nvPr/>
        </p:nvSpPr>
        <p:spPr>
          <a:xfrm>
            <a:off x="146826" y="1761877"/>
            <a:ext cx="4924758" cy="3672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125"/>
              </a:spcAft>
            </a:pPr>
            <a:r>
              <a:rPr lang="nl-NL" sz="1400" b="1" i="0" dirty="0">
                <a:effectLst/>
                <a:latin typeface="Poppins" pitchFamily="2" charset="77"/>
              </a:rPr>
              <a:t>3. Maak de tabel:</a:t>
            </a:r>
            <a:r>
              <a:rPr lang="nl-NL" sz="1400" b="0" i="0" dirty="0">
                <a:effectLst/>
                <a:latin typeface="Poppins" pitchFamily="2" charset="77"/>
              </a:rPr>
              <a:t> Teken een tabel met twee kolommen en enkele rijen:</a:t>
            </a:r>
          </a:p>
          <a:p>
            <a:pPr algn="l">
              <a:spcAft>
                <a:spcPts val="1125"/>
              </a:spcAft>
            </a:pPr>
            <a:r>
              <a:rPr lang="nl-NL" sz="1400" b="0" i="0" dirty="0">
                <a:effectLst/>
                <a:latin typeface="Poppins" pitchFamily="2" charset="77"/>
              </a:rPr>
              <a:t>In de eerste kolom zet je de onderwerpen die je wilt vergelijken. Bijvoorbeeld: Apps, Tijd per dag, Reden voor gebruik.</a:t>
            </a:r>
          </a:p>
          <a:p>
            <a:pPr algn="l">
              <a:spcAft>
                <a:spcPts val="1125"/>
              </a:spcAft>
            </a:pPr>
            <a:r>
              <a:rPr lang="nl-NL" sz="1400" b="0" i="0" dirty="0">
                <a:effectLst/>
                <a:latin typeface="Poppins" pitchFamily="2" charset="77"/>
              </a:rPr>
              <a:t>In de tweede kolom zet je de personen die je wilt vergelijken. Bijvoorbeeld: Kinderen en Ouders.</a:t>
            </a:r>
          </a:p>
          <a:p>
            <a:pPr algn="l">
              <a:spcAft>
                <a:spcPts val="1125"/>
              </a:spcAft>
            </a:pPr>
            <a:r>
              <a:rPr lang="nl-NL" sz="1400" b="1" i="0" dirty="0">
                <a:effectLst/>
                <a:latin typeface="Poppins" pitchFamily="2" charset="77"/>
              </a:rPr>
              <a:t>4. Vul de tabel in: </a:t>
            </a:r>
            <a:r>
              <a:rPr lang="nl-NL" sz="1400" b="0" i="0" dirty="0">
                <a:effectLst/>
                <a:latin typeface="Poppins" pitchFamily="2" charset="77"/>
              </a:rPr>
              <a:t>Vraag aan jezelf en je ouders hoeveel tijd jullie dagelijks op </a:t>
            </a:r>
            <a:r>
              <a:rPr lang="nl-NL" sz="1400" b="0" i="0" dirty="0" err="1">
                <a:effectLst/>
                <a:latin typeface="Poppins" pitchFamily="2" charset="77"/>
              </a:rPr>
              <a:t>social</a:t>
            </a:r>
            <a:r>
              <a:rPr lang="nl-NL" sz="1400" b="0" i="0" dirty="0">
                <a:effectLst/>
                <a:latin typeface="Poppins" pitchFamily="2" charset="77"/>
              </a:rPr>
              <a:t> media doorbrengen en welke apps jullie gebruiken, en vul de tabel in. Voorbeeld:? Zie hiernaast.</a:t>
            </a:r>
          </a:p>
          <a:p>
            <a:br>
              <a:rPr lang="nl-NL" sz="1200" dirty="0"/>
            </a:br>
            <a:endParaRPr lang="nl-NL" dirty="0"/>
          </a:p>
          <a:p>
            <a:endParaRPr lang="nl-NL" sz="1200" dirty="0">
              <a:solidFill>
                <a:srgbClr val="1E1F20"/>
              </a:solidFill>
              <a:cs typeface="Poppins"/>
            </a:endParaRPr>
          </a:p>
        </p:txBody>
      </p:sp>
      <p:graphicFrame>
        <p:nvGraphicFramePr>
          <p:cNvPr id="10" name="Tijdelijke aanduiding voor afbeelding 9">
            <a:extLst>
              <a:ext uri="{FF2B5EF4-FFF2-40B4-BE49-F238E27FC236}">
                <a16:creationId xmlns:a16="http://schemas.microsoft.com/office/drawing/2014/main" id="{F932A862-3101-21A6-9AA1-484EC288F7DC}"/>
              </a:ext>
            </a:extLst>
          </p:cNvPr>
          <p:cNvGraphicFramePr>
            <a:graphicFrameLocks noGrp="1"/>
          </p:cNvGraphicFramePr>
          <p:nvPr>
            <p:ph type="pic" sz="quarter" idx="12"/>
            <p:extLst>
              <p:ext uri="{D42A27DB-BD31-4B8C-83A1-F6EECF244321}">
                <p14:modId xmlns:p14="http://schemas.microsoft.com/office/powerpoint/2010/main" val="626963987"/>
              </p:ext>
            </p:extLst>
          </p:nvPr>
        </p:nvGraphicFramePr>
        <p:xfrm>
          <a:off x="5650229" y="1507239"/>
          <a:ext cx="6550701" cy="2859191"/>
        </p:xfrm>
        <a:graphic>
          <a:graphicData uri="http://schemas.openxmlformats.org/drawingml/2006/table">
            <a:tbl>
              <a:tblPr/>
              <a:tblGrid>
                <a:gridCol w="2183567">
                  <a:extLst>
                    <a:ext uri="{9D8B030D-6E8A-4147-A177-3AD203B41FA5}">
                      <a16:colId xmlns:a16="http://schemas.microsoft.com/office/drawing/2014/main" val="392693677"/>
                    </a:ext>
                  </a:extLst>
                </a:gridCol>
                <a:gridCol w="2183567">
                  <a:extLst>
                    <a:ext uri="{9D8B030D-6E8A-4147-A177-3AD203B41FA5}">
                      <a16:colId xmlns:a16="http://schemas.microsoft.com/office/drawing/2014/main" val="2815375791"/>
                    </a:ext>
                  </a:extLst>
                </a:gridCol>
                <a:gridCol w="2183567">
                  <a:extLst>
                    <a:ext uri="{9D8B030D-6E8A-4147-A177-3AD203B41FA5}">
                      <a16:colId xmlns:a16="http://schemas.microsoft.com/office/drawing/2014/main" val="1921344148"/>
                    </a:ext>
                  </a:extLst>
                </a:gridCol>
              </a:tblGrid>
              <a:tr h="0">
                <a:tc>
                  <a:txBody>
                    <a:bodyPr/>
                    <a:lstStyle/>
                    <a:p>
                      <a:pPr algn="l"/>
                      <a:r>
                        <a:rPr lang="nl-NL" sz="1200" b="1">
                          <a:effectLst/>
                        </a:rPr>
                        <a:t>Onderwerp</a:t>
                      </a:r>
                      <a:endParaRPr lang="nl-NL" sz="1200" b="0">
                        <a:effectLst/>
                      </a:endParaRPr>
                    </a:p>
                  </a:txBody>
                  <a:tcPr marR="57150" anchor="ctr">
                    <a:lnL>
                      <a:noFill/>
                    </a:lnL>
                    <a:lnR>
                      <a:noFill/>
                    </a:lnR>
                    <a:lnT>
                      <a:noFill/>
                    </a:lnT>
                    <a:lnB>
                      <a:noFill/>
                    </a:lnB>
                    <a:solidFill>
                      <a:srgbClr val="7E87AD"/>
                    </a:solidFill>
                  </a:tcPr>
                </a:tc>
                <a:tc>
                  <a:txBody>
                    <a:bodyPr/>
                    <a:lstStyle/>
                    <a:p>
                      <a:pPr algn="l"/>
                      <a:r>
                        <a:rPr lang="nl-NL" sz="1200" b="1" dirty="0">
                          <a:effectLst/>
                        </a:rPr>
                        <a:t>Kinderen</a:t>
                      </a:r>
                      <a:endParaRPr lang="nl-NL" sz="1200" b="0" dirty="0">
                        <a:effectLst/>
                      </a:endParaRPr>
                    </a:p>
                  </a:txBody>
                  <a:tcPr marL="57150" marR="57150" anchor="ctr">
                    <a:lnL>
                      <a:noFill/>
                    </a:lnL>
                    <a:lnR>
                      <a:noFill/>
                    </a:lnR>
                    <a:lnT>
                      <a:noFill/>
                    </a:lnT>
                    <a:lnB>
                      <a:noFill/>
                    </a:lnB>
                    <a:solidFill>
                      <a:srgbClr val="7E87AD"/>
                    </a:solidFill>
                  </a:tcPr>
                </a:tc>
                <a:tc>
                  <a:txBody>
                    <a:bodyPr/>
                    <a:lstStyle/>
                    <a:p>
                      <a:pPr algn="l"/>
                      <a:r>
                        <a:rPr lang="nl-NL" sz="1200" b="1">
                          <a:effectLst/>
                        </a:rPr>
                        <a:t>Ouders</a:t>
                      </a:r>
                      <a:endParaRPr lang="nl-NL" sz="1200" b="0">
                        <a:effectLst/>
                      </a:endParaRPr>
                    </a:p>
                  </a:txBody>
                  <a:tcPr marL="57150" marR="57150" anchor="ctr">
                    <a:lnL>
                      <a:noFill/>
                    </a:lnL>
                    <a:lnR>
                      <a:noFill/>
                    </a:lnR>
                    <a:lnT>
                      <a:noFill/>
                    </a:lnT>
                    <a:lnB>
                      <a:noFill/>
                    </a:lnB>
                    <a:solidFill>
                      <a:srgbClr val="7E87AD"/>
                    </a:solidFill>
                  </a:tcPr>
                </a:tc>
                <a:extLst>
                  <a:ext uri="{0D108BD9-81ED-4DB2-BD59-A6C34878D82A}">
                    <a16:rowId xmlns:a16="http://schemas.microsoft.com/office/drawing/2014/main" val="1632049339"/>
                  </a:ext>
                </a:extLst>
              </a:tr>
              <a:tr h="427906">
                <a:tc>
                  <a:txBody>
                    <a:bodyPr/>
                    <a:lstStyle/>
                    <a:p>
                      <a:pPr algn="l" latinLnBrk="0"/>
                      <a:r>
                        <a:rPr lang="nl-NL" sz="1200" b="1">
                          <a:effectLst/>
                        </a:rPr>
                        <a:t>Tijd per dag</a:t>
                      </a:r>
                      <a:endParaRPr lang="nl-NL" sz="1200">
                        <a:effectLst/>
                      </a:endParaRPr>
                    </a:p>
                  </a:txBody>
                  <a:tcPr marR="57150" marT="57150" marB="57150" anchor="ctr">
                    <a:lnL>
                      <a:noFill/>
                    </a:lnL>
                    <a:lnR>
                      <a:noFill/>
                    </a:lnR>
                    <a:lnT>
                      <a:noFill/>
                    </a:lnT>
                    <a:lnB>
                      <a:noFill/>
                    </a:lnB>
                    <a:solidFill>
                      <a:srgbClr val="7E87AD"/>
                    </a:solidFill>
                  </a:tcPr>
                </a:tc>
                <a:tc>
                  <a:txBody>
                    <a:bodyPr/>
                    <a:lstStyle/>
                    <a:p>
                      <a:pPr algn="l" latinLnBrk="0"/>
                      <a:r>
                        <a:rPr lang="nl-NL" sz="1200" dirty="0">
                          <a:effectLst/>
                        </a:rPr>
                        <a:t>2 uur</a:t>
                      </a:r>
                    </a:p>
                  </a:txBody>
                  <a:tcPr marL="57150" marR="57150" marT="57150" marB="57150" anchor="ctr">
                    <a:lnL>
                      <a:noFill/>
                    </a:lnL>
                    <a:lnR>
                      <a:noFill/>
                    </a:lnR>
                    <a:lnT>
                      <a:noFill/>
                    </a:lnT>
                    <a:lnB>
                      <a:noFill/>
                    </a:lnB>
                    <a:solidFill>
                      <a:srgbClr val="7E87AD"/>
                    </a:solidFill>
                  </a:tcPr>
                </a:tc>
                <a:tc>
                  <a:txBody>
                    <a:bodyPr/>
                    <a:lstStyle/>
                    <a:p>
                      <a:pPr algn="l" latinLnBrk="0"/>
                      <a:r>
                        <a:rPr lang="nl-NL" sz="1200">
                          <a:effectLst/>
                        </a:rPr>
                        <a:t>1 uur</a:t>
                      </a:r>
                    </a:p>
                  </a:txBody>
                  <a:tcPr marL="57150" marR="57150" marT="57150" marB="57150" anchor="ctr">
                    <a:lnL>
                      <a:noFill/>
                    </a:lnL>
                    <a:lnR>
                      <a:noFill/>
                    </a:lnR>
                    <a:lnT>
                      <a:noFill/>
                    </a:lnT>
                    <a:lnB>
                      <a:noFill/>
                    </a:lnB>
                    <a:solidFill>
                      <a:srgbClr val="7E87AD"/>
                    </a:solidFill>
                  </a:tcPr>
                </a:tc>
                <a:extLst>
                  <a:ext uri="{0D108BD9-81ED-4DB2-BD59-A6C34878D82A}">
                    <a16:rowId xmlns:a16="http://schemas.microsoft.com/office/drawing/2014/main" val="2791325690"/>
                  </a:ext>
                </a:extLst>
              </a:tr>
              <a:tr h="940804">
                <a:tc>
                  <a:txBody>
                    <a:bodyPr/>
                    <a:lstStyle/>
                    <a:p>
                      <a:pPr algn="l" latinLnBrk="0"/>
                      <a:r>
                        <a:rPr lang="nl-NL" sz="1200" b="1" dirty="0">
                          <a:effectLst/>
                        </a:rPr>
                        <a:t>Apps</a:t>
                      </a:r>
                      <a:endParaRPr lang="nl-NL" sz="1200" dirty="0">
                        <a:effectLst/>
                      </a:endParaRPr>
                    </a:p>
                  </a:txBody>
                  <a:tcPr marR="57150" marT="57150" marB="57150" anchor="ctr">
                    <a:lnL>
                      <a:noFill/>
                    </a:lnL>
                    <a:lnR>
                      <a:noFill/>
                    </a:lnR>
                    <a:lnT>
                      <a:noFill/>
                    </a:lnT>
                    <a:lnB>
                      <a:noFill/>
                    </a:lnB>
                    <a:solidFill>
                      <a:srgbClr val="7E87AD"/>
                    </a:solidFill>
                  </a:tcPr>
                </a:tc>
                <a:tc>
                  <a:txBody>
                    <a:bodyPr/>
                    <a:lstStyle/>
                    <a:p>
                      <a:pPr algn="l" latinLnBrk="0"/>
                      <a:r>
                        <a:rPr lang="nl-NL" sz="1200" dirty="0">
                          <a:effectLst/>
                        </a:rPr>
                        <a:t>Instagram, </a:t>
                      </a:r>
                      <a:r>
                        <a:rPr lang="nl-NL" sz="1200" dirty="0" err="1">
                          <a:effectLst/>
                        </a:rPr>
                        <a:t>TikTok</a:t>
                      </a:r>
                      <a:r>
                        <a:rPr lang="nl-NL" sz="1200" dirty="0">
                          <a:effectLst/>
                        </a:rPr>
                        <a:t>, YouTube</a:t>
                      </a:r>
                    </a:p>
                  </a:txBody>
                  <a:tcPr marL="57150" marR="57150" marT="57150" marB="57150" anchor="ctr">
                    <a:lnL>
                      <a:noFill/>
                    </a:lnL>
                    <a:lnR>
                      <a:noFill/>
                    </a:lnR>
                    <a:lnT>
                      <a:noFill/>
                    </a:lnT>
                    <a:lnB>
                      <a:noFill/>
                    </a:lnB>
                    <a:solidFill>
                      <a:srgbClr val="7E87AD"/>
                    </a:solidFill>
                  </a:tcPr>
                </a:tc>
                <a:tc>
                  <a:txBody>
                    <a:bodyPr/>
                    <a:lstStyle/>
                    <a:p>
                      <a:pPr algn="l" latinLnBrk="0"/>
                      <a:r>
                        <a:rPr lang="nl-NL" sz="1200" dirty="0">
                          <a:effectLst/>
                        </a:rPr>
                        <a:t>Facebook, WhatsApp, LinkedIn</a:t>
                      </a:r>
                    </a:p>
                  </a:txBody>
                  <a:tcPr marL="57150" marR="57150" marT="57150" marB="57150" anchor="ctr">
                    <a:lnL>
                      <a:noFill/>
                    </a:lnL>
                    <a:lnR>
                      <a:noFill/>
                    </a:lnR>
                    <a:lnT>
                      <a:noFill/>
                    </a:lnT>
                    <a:lnB>
                      <a:noFill/>
                    </a:lnB>
                    <a:solidFill>
                      <a:srgbClr val="7E87AD"/>
                    </a:solidFill>
                  </a:tcPr>
                </a:tc>
                <a:extLst>
                  <a:ext uri="{0D108BD9-81ED-4DB2-BD59-A6C34878D82A}">
                    <a16:rowId xmlns:a16="http://schemas.microsoft.com/office/drawing/2014/main" val="1765531337"/>
                  </a:ext>
                </a:extLst>
              </a:tr>
              <a:tr h="1216161">
                <a:tc>
                  <a:txBody>
                    <a:bodyPr/>
                    <a:lstStyle/>
                    <a:p>
                      <a:pPr algn="l" latinLnBrk="0"/>
                      <a:r>
                        <a:rPr lang="nl-NL" sz="1200" b="1">
                          <a:effectLst/>
                        </a:rPr>
                        <a:t>Reden voor gebruik</a:t>
                      </a:r>
                      <a:endParaRPr lang="nl-NL" sz="1200">
                        <a:effectLst/>
                      </a:endParaRPr>
                    </a:p>
                  </a:txBody>
                  <a:tcPr marR="57150" marT="57150" marB="57150" anchor="ctr">
                    <a:lnL>
                      <a:noFill/>
                    </a:lnL>
                    <a:lnR>
                      <a:noFill/>
                    </a:lnR>
                    <a:lnT>
                      <a:noFill/>
                    </a:lnT>
                    <a:lnB>
                      <a:noFill/>
                    </a:lnB>
                    <a:solidFill>
                      <a:srgbClr val="7E87AD"/>
                    </a:solidFill>
                  </a:tcPr>
                </a:tc>
                <a:tc>
                  <a:txBody>
                    <a:bodyPr/>
                    <a:lstStyle/>
                    <a:p>
                      <a:pPr algn="l" latinLnBrk="0"/>
                      <a:r>
                        <a:rPr lang="nl-NL" sz="1200">
                          <a:effectLst/>
                        </a:rPr>
                        <a:t>Plezier, video's kijken, chatten</a:t>
                      </a:r>
                    </a:p>
                  </a:txBody>
                  <a:tcPr marL="57150" marR="57150" marT="57150" marB="57150" anchor="ctr">
                    <a:lnL>
                      <a:noFill/>
                    </a:lnL>
                    <a:lnR>
                      <a:noFill/>
                    </a:lnR>
                    <a:lnT>
                      <a:noFill/>
                    </a:lnT>
                    <a:lnB>
                      <a:noFill/>
                    </a:lnB>
                    <a:solidFill>
                      <a:srgbClr val="7E87AD"/>
                    </a:solidFill>
                  </a:tcPr>
                </a:tc>
                <a:tc>
                  <a:txBody>
                    <a:bodyPr/>
                    <a:lstStyle/>
                    <a:p>
                      <a:pPr algn="l" latinLnBrk="0"/>
                      <a:r>
                        <a:rPr lang="nl-NL" sz="1200" dirty="0">
                          <a:effectLst/>
                        </a:rPr>
                        <a:t>Contact met vrienden, werk, nieuws volgen</a:t>
                      </a:r>
                    </a:p>
                  </a:txBody>
                  <a:tcPr marL="57150" marR="57150" marT="57150" marB="57150" anchor="ctr">
                    <a:lnL>
                      <a:noFill/>
                    </a:lnL>
                    <a:lnR>
                      <a:noFill/>
                    </a:lnR>
                    <a:lnT>
                      <a:noFill/>
                    </a:lnT>
                    <a:lnB>
                      <a:noFill/>
                    </a:lnB>
                    <a:solidFill>
                      <a:srgbClr val="7E87AD"/>
                    </a:solidFill>
                  </a:tcPr>
                </a:tc>
                <a:extLst>
                  <a:ext uri="{0D108BD9-81ED-4DB2-BD59-A6C34878D82A}">
                    <a16:rowId xmlns:a16="http://schemas.microsoft.com/office/drawing/2014/main" val="1310481203"/>
                  </a:ext>
                </a:extLst>
              </a:tr>
            </a:tbl>
          </a:graphicData>
        </a:graphic>
      </p:graphicFrame>
    </p:spTree>
    <p:extLst>
      <p:ext uri="{BB962C8B-B14F-4D97-AF65-F5344CB8AC3E}">
        <p14:creationId xmlns:p14="http://schemas.microsoft.com/office/powerpoint/2010/main" val="4210657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1">
            <a:extLst>
              <a:ext uri="{FF2B5EF4-FFF2-40B4-BE49-F238E27FC236}">
                <a16:creationId xmlns:a16="http://schemas.microsoft.com/office/drawing/2014/main" id="{61D41743-0112-39D5-CFDB-10F47BCEB574}"/>
              </a:ext>
            </a:extLst>
          </p:cNvPr>
          <p:cNvSpPr txBox="1">
            <a:spLocks/>
          </p:cNvSpPr>
          <p:nvPr/>
        </p:nvSpPr>
        <p:spPr>
          <a:xfrm>
            <a:off x="135494" y="472674"/>
            <a:ext cx="7899043" cy="947622"/>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rgbClr val="FFFFFF"/>
                </a:solidFill>
                <a:ea typeface="+mj-lt"/>
                <a:cs typeface="+mj-lt"/>
              </a:rPr>
              <a:t>Reflectie!</a:t>
            </a:r>
            <a:endParaRPr lang="nl-NL" dirty="0">
              <a:cs typeface="Poppins"/>
            </a:endParaRPr>
          </a:p>
        </p:txBody>
      </p:sp>
      <p:sp>
        <p:nvSpPr>
          <p:cNvPr id="9" name="Tekstvak 8">
            <a:extLst>
              <a:ext uri="{FF2B5EF4-FFF2-40B4-BE49-F238E27FC236}">
                <a16:creationId xmlns:a16="http://schemas.microsoft.com/office/drawing/2014/main" id="{430343FD-4277-59A6-7015-A1139B8C37B0}"/>
              </a:ext>
            </a:extLst>
          </p:cNvPr>
          <p:cNvSpPr txBox="1"/>
          <p:nvPr/>
        </p:nvSpPr>
        <p:spPr>
          <a:xfrm>
            <a:off x="146826" y="1993625"/>
            <a:ext cx="4924758" cy="20646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1125"/>
              </a:spcAft>
            </a:pPr>
            <a:r>
              <a:rPr lang="nl-NL" sz="1400" b="1" i="0" dirty="0">
                <a:effectLst/>
                <a:latin typeface="Poppins" pitchFamily="2" charset="77"/>
              </a:rPr>
              <a:t>Als je de tabel hebt ingevuld, kijk dan goed naar de verschillen:</a:t>
            </a:r>
            <a:endParaRPr lang="nl-NL" sz="1400" b="0" i="0" dirty="0">
              <a:effectLst/>
              <a:latin typeface="Poppins" pitchFamily="2" charset="77"/>
            </a:endParaRPr>
          </a:p>
          <a:p>
            <a:pPr algn="l">
              <a:spcAft>
                <a:spcPts val="2100"/>
              </a:spcAft>
              <a:buFont typeface="Arial" panose="020B0604020202020204" pitchFamily="34" charset="0"/>
              <a:buChar char="•"/>
            </a:pPr>
            <a:r>
              <a:rPr lang="nl-NL" sz="1400" b="0" i="0" dirty="0">
                <a:effectLst/>
                <a:latin typeface="Poppins" pitchFamily="2" charset="77"/>
              </a:rPr>
              <a:t> Hoeveel tijd besteedt elk van jullie?</a:t>
            </a:r>
          </a:p>
          <a:p>
            <a:pPr algn="l">
              <a:spcAft>
                <a:spcPts val="2100"/>
              </a:spcAft>
              <a:buFont typeface="Arial" panose="020B0604020202020204" pitchFamily="34" charset="0"/>
              <a:buChar char="•"/>
            </a:pPr>
            <a:r>
              <a:rPr lang="nl-NL" sz="1400" b="0" i="0" dirty="0">
                <a:effectLst/>
                <a:latin typeface="Poppins" pitchFamily="2" charset="77"/>
              </a:rPr>
              <a:t> Gebruiken jullie dezelfde apps?</a:t>
            </a:r>
          </a:p>
          <a:p>
            <a:pPr algn="l">
              <a:spcAft>
                <a:spcPts val="2100"/>
              </a:spcAft>
              <a:buFont typeface="Arial" panose="020B0604020202020204" pitchFamily="34" charset="0"/>
              <a:buChar char="•"/>
            </a:pPr>
            <a:r>
              <a:rPr lang="nl-NL" sz="1400" b="0" i="0" dirty="0">
                <a:effectLst/>
                <a:latin typeface="Poppins" pitchFamily="2" charset="77"/>
              </a:rPr>
              <a:t> Hebben jullie dezelfde redenen om </a:t>
            </a:r>
            <a:r>
              <a:rPr lang="nl-NL" sz="1400" b="0" i="0" dirty="0" err="1">
                <a:effectLst/>
                <a:latin typeface="Poppins" pitchFamily="2" charset="77"/>
              </a:rPr>
              <a:t>social</a:t>
            </a:r>
            <a:r>
              <a:rPr lang="nl-NL" sz="1400" b="0" i="0" dirty="0">
                <a:effectLst/>
                <a:latin typeface="Poppins" pitchFamily="2" charset="77"/>
              </a:rPr>
              <a:t> media te gebruiken?</a:t>
            </a:r>
          </a:p>
        </p:txBody>
      </p:sp>
      <p:pic>
        <p:nvPicPr>
          <p:cNvPr id="4" name="Tijdelijke aanduiding voor afbeelding 3">
            <a:extLst>
              <a:ext uri="{FF2B5EF4-FFF2-40B4-BE49-F238E27FC236}">
                <a16:creationId xmlns:a16="http://schemas.microsoft.com/office/drawing/2014/main" id="{F96E74B0-68CC-A428-076B-E839B2431E00}"/>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11724" r="11724"/>
          <a:stretch/>
        </p:blipFill>
        <p:spPr/>
      </p:pic>
    </p:spTree>
    <p:extLst>
      <p:ext uri="{BB962C8B-B14F-4D97-AF65-F5344CB8AC3E}">
        <p14:creationId xmlns:p14="http://schemas.microsoft.com/office/powerpoint/2010/main" val="309253604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Tree>
    <p:extLst>
      <p:ext uri="{BB962C8B-B14F-4D97-AF65-F5344CB8AC3E}">
        <p14:creationId xmlns:p14="http://schemas.microsoft.com/office/powerpoint/2010/main" val="2529107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B453A529-1931-A3EC-14DF-8CA0779C8EA3}"/>
              </a:ext>
            </a:extLst>
          </p:cNvPr>
          <p:cNvSpPr txBox="1"/>
          <p:nvPr/>
        </p:nvSpPr>
        <p:spPr>
          <a:xfrm>
            <a:off x="273001" y="2345986"/>
            <a:ext cx="6241393" cy="1384995"/>
          </a:xfrm>
          <a:prstGeom prst="rect">
            <a:avLst/>
          </a:prstGeom>
          <a:noFill/>
        </p:spPr>
        <p:txBody>
          <a:bodyPr wrap="square" lIns="91440" tIns="45720" rIns="91440" bIns="45720" rtlCol="0" anchor="t">
            <a:spAutoFit/>
          </a:bodyPr>
          <a:lstStyle/>
          <a:p>
            <a:r>
              <a:rPr lang="nl-NL" sz="1400" b="0" i="0" dirty="0">
                <a:solidFill>
                  <a:srgbClr val="FFFFFF"/>
                </a:solidFill>
                <a:effectLst/>
                <a:latin typeface="Poppins" pitchFamily="2" charset="77"/>
              </a:rPr>
              <a:t>Ouders zijn vaak het voorbeeld voor hun kinderen, vooral als het gaat om online gedrag. Wat is hun verantwoordelijkheid in het beschermen van hun kinderen tegen de negatieve effecten van </a:t>
            </a:r>
            <a:r>
              <a:rPr lang="nl-NL" sz="1400" b="0" i="0" dirty="0" err="1">
                <a:solidFill>
                  <a:srgbClr val="FFFFFF"/>
                </a:solidFill>
                <a:effectLst/>
                <a:latin typeface="Poppins" pitchFamily="2" charset="77"/>
              </a:rPr>
              <a:t>social</a:t>
            </a:r>
            <a:r>
              <a:rPr lang="nl-NL" sz="1400" b="0" i="0" dirty="0">
                <a:solidFill>
                  <a:srgbClr val="FFFFFF"/>
                </a:solidFill>
                <a:effectLst/>
                <a:latin typeface="Poppins" pitchFamily="2" charset="77"/>
              </a:rPr>
              <a:t> media? Stel je voor dat er een verbod komt: welke straffen moeten er dan worden gegeven? En hoe moet er gecontroleerd worden?</a:t>
            </a:r>
            <a:endParaRPr lang="nl-NL" sz="1400" dirty="0">
              <a:solidFill>
                <a:schemeClr val="bg1"/>
              </a:solidFill>
              <a:cs typeface="Poppins"/>
            </a:endParaRPr>
          </a:p>
        </p:txBody>
      </p:sp>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273001" y="953729"/>
            <a:ext cx="11026902" cy="701041"/>
          </a:xfrm>
        </p:spPr>
        <p:txBody>
          <a:bodyPr vert="horz" lIns="91440" tIns="45720" rIns="91440" bIns="45720" rtlCol="0" anchor="t">
            <a:normAutofit/>
          </a:bodyPr>
          <a:lstStyle/>
          <a:p>
            <a:r>
              <a:rPr lang="nl-NL" b="0" dirty="0">
                <a:ea typeface="+mj-lt"/>
                <a:cs typeface="+mj-lt"/>
              </a:rPr>
              <a:t>Wetten, controle en boete?</a:t>
            </a:r>
            <a:endParaRPr lang="nl-NL" dirty="0"/>
          </a:p>
        </p:txBody>
      </p:sp>
      <p:pic>
        <p:nvPicPr>
          <p:cNvPr id="3" name="Afbeelding 2">
            <a:extLst>
              <a:ext uri="{FF2B5EF4-FFF2-40B4-BE49-F238E27FC236}">
                <a16:creationId xmlns:a16="http://schemas.microsoft.com/office/drawing/2014/main" id="{252573D7-A747-AAC6-C5CA-844AB4639B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21794" y="1542017"/>
            <a:ext cx="4114800" cy="2938224"/>
          </a:xfrm>
          <a:prstGeom prst="rect">
            <a:avLst/>
          </a:prstGeom>
        </p:spPr>
      </p:pic>
    </p:spTree>
    <p:extLst>
      <p:ext uri="{BB962C8B-B14F-4D97-AF65-F5344CB8AC3E}">
        <p14:creationId xmlns:p14="http://schemas.microsoft.com/office/powerpoint/2010/main" val="333406389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2.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0/xmlns/"/>
    <ds:schemaRef ds:uri="http://www.w3.org/2001/XMLSchema"/>
    <ds:schemaRef ds:uri="fbfab6ac-ae00-4ce7-a5ca-dcaf2687e76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Kantoorthema</Template>
  <TotalTime>62</TotalTime>
  <Words>999</Words>
  <Application>Microsoft Macintosh PowerPoint</Application>
  <PresentationFormat>Breedbeeld</PresentationFormat>
  <Paragraphs>70</Paragraphs>
  <Slides>9</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9</vt:i4>
      </vt:variant>
    </vt:vector>
  </HeadingPairs>
  <TitlesOfParts>
    <vt:vector size="13" baseType="lpstr">
      <vt:lpstr>Poppins</vt:lpstr>
      <vt:lpstr>Arial</vt:lpstr>
      <vt:lpstr>Calibri</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1388</cp:revision>
  <dcterms:created xsi:type="dcterms:W3CDTF">2022-01-30T11:55:21Z</dcterms:created>
  <dcterms:modified xsi:type="dcterms:W3CDTF">2025-01-20T12:03:18Z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