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0C_9C64BAB3.xml" ContentType="application/vnd.ms-powerpoint.comments+xml"/>
  <Override PartName="/ppt/comments/modernComment_150_43E083DD.xml" ContentType="application/vnd.ms-powerpoint.comments+xml"/>
  <Override PartName="/ppt/comments/modernComment_182_A1BF4284.xml" ContentType="application/vnd.ms-powerpoint.comments+xml"/>
  <Override PartName="/ppt/comments/modernComment_1B8_347FCEFF.xml" ContentType="application/vnd.ms-powerpoint.comments+xml"/>
  <Override PartName="/ppt/comments/modernComment_1B5_BEB977E.xml" ContentType="application/vnd.ms-powerpoint.comments+xml"/>
  <Override PartName="/ppt/comments/modernComment_19E_B8545AEC.xml" ContentType="application/vnd.ms-powerpoint.comments+xml"/>
  <Override PartName="/ppt/comments/modernComment_196_C6B9C71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68" r:id="rId5"/>
    <p:sldId id="336" r:id="rId6"/>
    <p:sldId id="386" r:id="rId7"/>
    <p:sldId id="440" r:id="rId8"/>
    <p:sldId id="426" r:id="rId9"/>
    <p:sldId id="437" r:id="rId10"/>
    <p:sldId id="441" r:id="rId11"/>
    <p:sldId id="442" r:id="rId12"/>
    <p:sldId id="443" r:id="rId13"/>
    <p:sldId id="414" r:id="rId14"/>
    <p:sldId id="280" r:id="rId15"/>
    <p:sldId id="406" r:id="rId16"/>
  </p:sldIdLst>
  <p:sldSz cx="12192000" cy="6858000"/>
  <p:notesSz cx="6858000" cy="9144000"/>
  <p:embeddedFontLst>
    <p:embeddedFont>
      <p:font typeface="Poppins" pitchFamily="2" charset="77"/>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88EE53-ED1C-2D88-2F91-F0FF8E905D7D}" v="883" dt="2025-01-12T22:29:30.7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79"/>
    <p:restoredTop sz="94684"/>
  </p:normalViewPr>
  <p:slideViewPr>
    <p:cSldViewPr snapToGrid="0">
      <p:cViewPr varScale="1">
        <p:scale>
          <a:sx n="158" d="100"/>
          <a:sy n="158" d="100"/>
        </p:scale>
        <p:origin x="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omments/modernComment_10C_9C64BAB3.xml><?xml version="1.0" encoding="utf-8"?>
<p188:cmLst xmlns:a="http://schemas.openxmlformats.org/drawingml/2006/main" xmlns:r="http://schemas.openxmlformats.org/officeDocument/2006/relationships" xmlns:p188="http://schemas.microsoft.com/office/powerpoint/2018/8/main">
  <p188:cm id="{9DA4E0F4-6046-4098-B69F-7AA3920ED8C9}" authorId="{4DBF06C3-06A7-47B8-D723-6C8A6BED412D}" created="2024-09-29T21:31:59.588">
    <pc:sldMkLst xmlns:pc="http://schemas.microsoft.com/office/powerpoint/2013/main/command">
      <pc:docMk/>
      <pc:sldMk cId="2623847091" sldId="268"/>
    </pc:sldMkLst>
    <p188:txBody>
      <a:bodyPr/>
      <a:lstStyle/>
      <a:p>
        <a:r>
          <a:rPr lang="nl-NL"/>
          <a:t>Doelgroep: Groep 5-8, Klas 1-2
Duur: 45-60 minuten
Benodigde materialen: Digibord, persoonlijke apparaten, internetverbinding.
Kerndoelen 
PO (groep 5-8): 37 (informatie kritisch beoordelen), 39 (maatschappelijke verantwoordelijkheid).
VO (klas 1-2): 43 (kritisch denken over digitale media), 45 (digitale geletterdheid).
Leerdoelen:
Begrijpen hoe AI-systemen in voertuigen en robots werken.
Inzicht krijgen in ethische en juridische verantwoordelijkheden bij fouten met AI.
Argumenten leren opbouwen en kritisch nadenken over complexe situaties.</a:t>
        </a:r>
      </a:p>
    </p188:txBody>
  </p188:cm>
</p188:cmLst>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6_C6B9C71B.xml><?xml version="1.0" encoding="utf-8"?>
<p188:cmLst xmlns:a="http://schemas.openxmlformats.org/drawingml/2006/main" xmlns:r="http://schemas.openxmlformats.org/officeDocument/2006/relationships" xmlns:p188="http://schemas.microsoft.com/office/powerpoint/2018/8/main">
  <p188:cm id="{214D9C14-C2AC-49A4-867B-F9B4E6CAEBE1}" authorId="{4DBF06C3-06A7-47B8-D723-6C8A6BED412D}" created="2024-09-29T22:04:28.371">
    <pc:sldMkLst xmlns:pc="http://schemas.microsoft.com/office/powerpoint/2013/main/command">
      <pc:docMk/>
      <pc:sldMk cId="3334063899" sldId="406"/>
    </pc:sldMkLst>
    <p188:txBody>
      <a:bodyPr/>
      <a:lstStyle/>
      <a:p>
        <a:r>
          <a:rPr lang="nl-NL"/>
          <a:t>Burgerschap (5-10 minuten)
Leerdoelen:
Leerlingen begrijpen het belang van balans tussen technologie en menselijke controle in het verkeer.
Leerlingen reflecteren op hoe AI en robots onze veiligheid en verantwoordelijkheid beïnvloeden.
Leerlingen ontwikkelen ideeën over hoe zij de rol van technologie in de toekomst zouden willen vormgeven.
Kerndoelen:
PO: 37 (mediawijsheid), 39 (samenwerken en diversiteit waarderen).
VO: 43 (maatschappelijke bewustwording), 45 (kritisch denken over gelijkheid en inclusie).</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comments/modernComment_1B5_BEB977E.xml><?xml version="1.0" encoding="utf-8"?>
<p188:cmLst xmlns:a="http://schemas.openxmlformats.org/drawingml/2006/main" xmlns:r="http://schemas.openxmlformats.org/officeDocument/2006/relationships" xmlns:p188="http://schemas.microsoft.com/office/powerpoint/2018/8/main">
  <p188:cm id="{23A346F9-71AC-B14B-9119-6FC3F8F746A0}" authorId="{4DBF06C3-06A7-47B8-D723-6C8A6BED412D}" created="2024-12-15T14:56:12.240">
    <pc:sldMkLst xmlns:pc="http://schemas.microsoft.com/office/powerpoint/2013/main/command">
      <pc:docMk/>
      <pc:sldMk cId="199989118" sldId="437"/>
    </pc:sldMkLst>
    <p188:txBody>
      <a:bodyPr/>
      <a:lstStyle/>
      <a:p>
        <a:r>
          <a:rPr lang="nl-NL"/>
          <a:t>Verwerkingsopdracht alle groepen. (20 minuten)</a:t>
        </a:r>
      </a:p>
    </p188:txBody>
  </p188:cm>
</p188:cmLst>
</file>

<file path=ppt/comments/modernComment_1B8_347FCEFF.xml><?xml version="1.0" encoding="utf-8"?>
<p188:cmLst xmlns:a="http://schemas.openxmlformats.org/drawingml/2006/main" xmlns:r="http://schemas.openxmlformats.org/officeDocument/2006/relationships" xmlns:p188="http://schemas.microsoft.com/office/powerpoint/2018/8/main">
  <p188:cm id="{14EB296A-3306-48E5-9D8F-C0DFD4AEE289}" authorId="{4DBF06C3-06A7-47B8-D723-6C8A6BED412D}" created="2025-01-12T21:56:15.480">
    <pc:sldMkLst xmlns:pc="http://schemas.microsoft.com/office/powerpoint/2013/main/command">
      <pc:docMk/>
      <pc:sldMk cId="880791295" sldId="440"/>
    </pc:sldMkLst>
    <p188:txBody>
      <a:bodyPr/>
      <a:lstStyle/>
      <a:p>
        <a:r>
          <a:rPr lang="nl-NL"/>
          <a:t>Kennisoverdracht VO 1-2. (5 minuten)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13/01/25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13/01/25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13/01/25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10C_9C64BAB3.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96_C6B9C71B.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82_A1BF4284.xml"/><Relationship Id="rId2" Type="http://schemas.openxmlformats.org/officeDocument/2006/relationships/slideLayout" Target="../slideLayouts/slideLayout13.xml"/><Relationship Id="rId1" Type="http://schemas.openxmlformats.org/officeDocument/2006/relationships/video" Target="https://www.youtube.com/embed/ZddoAQaCeAo?feature=oembed" TargetMode="External"/><Relationship Id="rId5" Type="http://schemas.openxmlformats.org/officeDocument/2006/relationships/image" Target="../media/image13.jpeg"/><Relationship Id="rId4" Type="http://schemas.openxmlformats.org/officeDocument/2006/relationships/hyperlink" Target="https://www.bright.nl/nieuws/1248037/robottaxi-rijdt-een-bezorgrobot-aan-wie-had-er-schuld.html" TargetMode="External"/></Relationships>
</file>

<file path=ppt/slides/_rels/slide4.xml.rels><?xml version="1.0" encoding="UTF-8" standalone="yes"?>
<Relationships xmlns="http://schemas.openxmlformats.org/package/2006/relationships"><Relationship Id="rId3" Type="http://schemas.microsoft.com/office/2018/10/relationships/comments" Target="../comments/modernComment_1B8_347FCEFF.xml"/><Relationship Id="rId2" Type="http://schemas.openxmlformats.org/officeDocument/2006/relationships/slideLayout" Target="../slideLayouts/slideLayout12.xml"/><Relationship Id="rId1" Type="http://schemas.openxmlformats.org/officeDocument/2006/relationships/video" Target="https://www.youtube.com/embed/gR31qG8Johg?feature=oembed" TargetMode="Externa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microsoft.com/office/2018/10/relationships/comments" Target="../comments/modernComment_1B5_BEB977E.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b="0" dirty="0">
                <a:ea typeface="+mj-lt"/>
                <a:cs typeface="+mj-lt"/>
              </a:rPr>
              <a:t>Botsingen met slimme technologie</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3 2025</a:t>
            </a:r>
          </a:p>
        </p:txBody>
      </p:sp>
      <p:pic>
        <p:nvPicPr>
          <p:cNvPr id="6" name="Tijdelijke aanduiding voor afbeelding 5" descr="Afbeelding met voertuig, Landvoertuig, auto, Speelgoedvoertuig&#10;&#10;Automatisch gegenereerde beschrijving">
            <a:extLst>
              <a:ext uri="{FF2B5EF4-FFF2-40B4-BE49-F238E27FC236}">
                <a16:creationId xmlns:a16="http://schemas.microsoft.com/office/drawing/2014/main" id="{A0F771E8-F103-7B57-C652-BDE4C0B2DEA0}"/>
              </a:ext>
            </a:extLst>
          </p:cNvPr>
          <p:cNvPicPr>
            <a:picLocks noGrp="1" noChangeAspect="1"/>
          </p:cNvPicPr>
          <p:nvPr>
            <p:ph type="pic" sz="quarter" idx="13"/>
          </p:nvPr>
        </p:nvPicPr>
        <p:blipFill>
          <a:blip r:embed="rId3"/>
          <a:srcRect l="6306" r="6306"/>
          <a:stretch/>
        </p:blipFill>
        <p:spPr/>
      </p:pic>
    </p:spTree>
    <p:extLst>
      <p:ext uri="{BB962C8B-B14F-4D97-AF65-F5344CB8AC3E}">
        <p14:creationId xmlns:p14="http://schemas.microsoft.com/office/powerpoint/2010/main" val="2623847091"/>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a:solidFill>
                  <a:srgbClr val="FFFFFF"/>
                </a:solidFill>
                <a:ea typeface="+mj-lt"/>
                <a:cs typeface="+mj-lt"/>
              </a:rPr>
              <a:t>Reflectie!</a:t>
            </a:r>
            <a:endParaRPr lang="nl-NL">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18928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cs typeface="Poppins"/>
              </a:rPr>
              <a:t>Wat heb jij geleerd?</a:t>
            </a:r>
          </a:p>
          <a:p>
            <a:endParaRPr lang="nl-NL" sz="1300" dirty="0">
              <a:solidFill>
                <a:srgbClr val="1E1F20"/>
              </a:solidFill>
              <a:ea typeface="+mn-lt"/>
              <a:cs typeface="Poppins"/>
            </a:endParaRPr>
          </a:p>
          <a:p>
            <a:pPr marL="285750" indent="-285750">
              <a:buFont typeface="Calibri"/>
              <a:buChar char="-"/>
            </a:pPr>
            <a:r>
              <a:rPr lang="nl-NL" sz="1300" dirty="0">
                <a:solidFill>
                  <a:srgbClr val="1E1F20"/>
                </a:solidFill>
                <a:ea typeface="+mn-lt"/>
                <a:cs typeface="+mn-lt"/>
              </a:rPr>
              <a:t>Was het moeilijk om een standpunt te verdedigen? Waarom?</a:t>
            </a:r>
            <a:endParaRPr lang="nl-NL" dirty="0">
              <a:cs typeface="Poppins"/>
            </a:endParaRPr>
          </a:p>
          <a:p>
            <a:pPr marL="285750" indent="-285750">
              <a:buFont typeface="Calibri"/>
              <a:buChar char="-"/>
            </a:pPr>
            <a:r>
              <a:rPr lang="nl-NL" sz="1300" dirty="0">
                <a:solidFill>
                  <a:srgbClr val="1E1F20"/>
                </a:solidFill>
                <a:ea typeface="+mn-lt"/>
                <a:cs typeface="+mn-lt"/>
              </a:rPr>
              <a:t>Wie denk jij uiteindelijk dat verantwoordelijk moet zijn?</a:t>
            </a:r>
            <a:endParaRPr lang="nl-NL" dirty="0">
              <a:cs typeface="Poppins"/>
            </a:endParaRPr>
          </a:p>
          <a:p>
            <a:pPr marL="285750" indent="-285750">
              <a:buFont typeface="Calibri"/>
              <a:buChar char="-"/>
            </a:pPr>
            <a:r>
              <a:rPr lang="nl-NL" sz="1300" dirty="0">
                <a:solidFill>
                  <a:srgbClr val="1E1F20"/>
                </a:solidFill>
                <a:ea typeface="+mn-lt"/>
                <a:cs typeface="+mn-lt"/>
              </a:rPr>
              <a:t>Hoe kunnen we de veiligheid van AI-systemen in de toekomst verbeteren?</a:t>
            </a:r>
            <a:endParaRPr lang="nl-NL" dirty="0">
              <a:cs typeface="Poppins"/>
            </a:endParaRPr>
          </a:p>
          <a:p>
            <a:pPr marL="285750" indent="-285750">
              <a:buFont typeface="Calibri"/>
              <a:buChar char="-"/>
            </a:pPr>
            <a:endParaRPr lang="nl-NL" sz="1300" dirty="0">
              <a:solidFill>
                <a:srgbClr val="1E1F20"/>
              </a:solidFill>
              <a:ea typeface="+mn-lt"/>
              <a:cs typeface="+mn-lt"/>
            </a:endParaRPr>
          </a:p>
        </p:txBody>
      </p:sp>
      <p:pic>
        <p:nvPicPr>
          <p:cNvPr id="4" name="Tijdelijke aanduiding voor afbeelding 3" descr="Afbeelding met voertuig, auto, Landvoertuig, kruising&#10;&#10;Automatisch gegenereerde beschrijving">
            <a:extLst>
              <a:ext uri="{FF2B5EF4-FFF2-40B4-BE49-F238E27FC236}">
                <a16:creationId xmlns:a16="http://schemas.microsoft.com/office/drawing/2014/main" id="{F96E74B0-68CC-A428-076B-E839B2431E00}"/>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148895" y="956234"/>
            <a:ext cx="6241393" cy="3323987"/>
          </a:xfrm>
          <a:prstGeom prst="rect">
            <a:avLst/>
          </a:prstGeom>
          <a:noFill/>
        </p:spPr>
        <p:txBody>
          <a:bodyPr wrap="square" lIns="91440" tIns="45720" rIns="91440" bIns="45720" rtlCol="0" anchor="t">
            <a:spAutoFit/>
          </a:bodyPr>
          <a:lstStyle/>
          <a:p>
            <a:r>
              <a:rPr lang="nl-NL" sz="1200" dirty="0">
                <a:solidFill>
                  <a:schemeClr val="bg1"/>
                </a:solidFill>
                <a:ea typeface="+mn-lt"/>
                <a:cs typeface="+mn-lt"/>
              </a:rPr>
              <a:t>Zelfrijdende auto's en bezorgrobots worden steeds vaker ingezet, maar kunnen we hen vertrouwen? In deze opdracht denken we na over de rol van technologie in ons verkeer. Hoeveel taken kunnen we aan robots overlaten, en wat zouden we zelf willen blijven doen? Het gaat niet alleen om veiligheid, maar ook om vertrouwen en verantwoordelijkheid. Wat zou jij willen veranderen in de toekomst van verkeer?</a:t>
            </a:r>
            <a:endParaRPr lang="nl-NL" dirty="0">
              <a:solidFill>
                <a:schemeClr val="bg1"/>
              </a:solidFill>
            </a:endParaRPr>
          </a:p>
          <a:p>
            <a:endParaRPr lang="nl-NL" sz="1200" dirty="0">
              <a:solidFill>
                <a:schemeClr val="bg1"/>
              </a:solidFill>
              <a:ea typeface="+mn-lt"/>
              <a:cs typeface="+mn-lt"/>
            </a:endParaRPr>
          </a:p>
          <a:p>
            <a:r>
              <a:rPr lang="nl-NL" sz="1200" dirty="0">
                <a:solidFill>
                  <a:schemeClr val="bg1"/>
                </a:solidFill>
                <a:ea typeface="+mn-lt"/>
                <a:cs typeface="+mn-lt"/>
              </a:rPr>
              <a:t>Bespreek in de klas hoe jij denkt over:</a:t>
            </a:r>
            <a:endParaRPr lang="nl-NL" dirty="0">
              <a:solidFill>
                <a:schemeClr val="bg1"/>
              </a:solidFill>
              <a:ea typeface="+mn-lt"/>
              <a:cs typeface="+mn-lt"/>
            </a:endParaRPr>
          </a:p>
          <a:p>
            <a:endParaRPr lang="nl-NL" dirty="0"/>
          </a:p>
          <a:p>
            <a:pPr marL="171450" indent="-171450">
              <a:buFont typeface="Calibri"/>
              <a:buChar char="-"/>
            </a:pPr>
            <a:r>
              <a:rPr lang="nl-NL" sz="1200" dirty="0">
                <a:solidFill>
                  <a:schemeClr val="bg1"/>
                </a:solidFill>
                <a:ea typeface="+mn-lt"/>
                <a:cs typeface="+mn-lt"/>
              </a:rPr>
              <a:t>Hoeveel vertrouwen geef jij robots in het verkeer?</a:t>
            </a:r>
            <a:endParaRPr lang="nl-NL" dirty="0">
              <a:solidFill>
                <a:schemeClr val="bg1"/>
              </a:solidFill>
              <a:ea typeface="+mn-lt"/>
              <a:cs typeface="+mn-lt"/>
            </a:endParaRPr>
          </a:p>
          <a:p>
            <a:endParaRPr lang="nl-NL" dirty="0"/>
          </a:p>
          <a:p>
            <a:pPr marL="171450" indent="-171450">
              <a:buFont typeface="Calibri"/>
              <a:buChar char="-"/>
            </a:pPr>
            <a:r>
              <a:rPr lang="nl-NL" sz="1200" dirty="0">
                <a:solidFill>
                  <a:schemeClr val="bg1"/>
                </a:solidFill>
                <a:ea typeface="+mn-lt"/>
                <a:cs typeface="+mn-lt"/>
              </a:rPr>
              <a:t>Denk je dat zelfrijdende auto's en robots veiliger zijn dan menselijke bestuurders? Waarom wel of niet?</a:t>
            </a:r>
            <a:endParaRPr lang="nl-NL" dirty="0">
              <a:solidFill>
                <a:schemeClr val="bg1"/>
              </a:solidFill>
              <a:cs typeface="Poppins"/>
            </a:endParaRPr>
          </a:p>
          <a:p>
            <a:endParaRPr lang="nl-NL" dirty="0"/>
          </a:p>
          <a:p>
            <a:pPr marL="171450" indent="-171450">
              <a:buFont typeface="Calibri"/>
              <a:buChar char="-"/>
            </a:pPr>
            <a:r>
              <a:rPr lang="nl-NL" sz="1200" dirty="0">
                <a:solidFill>
                  <a:schemeClr val="bg1"/>
                </a:solidFill>
                <a:ea typeface="+mn-lt"/>
                <a:cs typeface="+mn-lt"/>
              </a:rPr>
              <a:t>Hoe denk jij dat de toekomst van vervoer eruit gaat zien? Wat zou jij het liefste willen?</a:t>
            </a:r>
            <a:endParaRPr lang="nl-NL"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701041"/>
          </a:xfrm>
        </p:spPr>
        <p:txBody>
          <a:bodyPr vert="horz" lIns="91440" tIns="45720" rIns="91440" bIns="45720" rtlCol="0" anchor="t">
            <a:normAutofit/>
          </a:bodyPr>
          <a:lstStyle/>
          <a:p>
            <a:r>
              <a:rPr lang="nl-NL" b="0" dirty="0">
                <a:ea typeface="+mj-lt"/>
                <a:cs typeface="+mj-lt"/>
              </a:rPr>
              <a:t>Robots en Verkeersveiligheid, wat vind jij?</a:t>
            </a:r>
            <a:endParaRPr lang="nl-NL" dirty="0"/>
          </a:p>
        </p:txBody>
      </p:sp>
      <p:pic>
        <p:nvPicPr>
          <p:cNvPr id="3" name="Afbeelding 2" descr="Afbeelding met voertuig, auto, Landvoertuig, kruising&#10;&#10;Automatisch gegenereerde beschrijving">
            <a:extLst>
              <a:ext uri="{FF2B5EF4-FFF2-40B4-BE49-F238E27FC236}">
                <a16:creationId xmlns:a16="http://schemas.microsoft.com/office/drawing/2014/main" id="{252573D7-A747-AAC6-C5CA-844AB4639B53}"/>
              </a:ext>
            </a:extLst>
          </p:cNvPr>
          <p:cNvPicPr>
            <a:picLocks noChangeAspect="1"/>
          </p:cNvPicPr>
          <p:nvPr/>
        </p:nvPicPr>
        <p:blipFill>
          <a:blip r:embed="rId3"/>
          <a:stretch>
            <a:fillRect/>
          </a:stretch>
        </p:blipFill>
        <p:spPr>
          <a:xfrm>
            <a:off x="7221794" y="953729"/>
            <a:ext cx="4114800" cy="4114800"/>
          </a:xfrm>
          <a:prstGeom prst="rect">
            <a:avLst/>
          </a:prstGeom>
        </p:spPr>
      </p:pic>
    </p:spTree>
    <p:extLst>
      <p:ext uri="{BB962C8B-B14F-4D97-AF65-F5344CB8AC3E}">
        <p14:creationId xmlns:p14="http://schemas.microsoft.com/office/powerpoint/2010/main" val="333406389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7" y="312736"/>
            <a:ext cx="8384366" cy="5401479"/>
          </a:xfrm>
          <a:prstGeom prst="rect">
            <a:avLst/>
          </a:prstGeom>
          <a:noFill/>
        </p:spPr>
        <p:txBody>
          <a:bodyPr wrap="square" lIns="91440" tIns="45720" rIns="91440" bIns="45720" rtlCol="0" anchor="t">
            <a:spAutoFit/>
          </a:bodyPr>
          <a:lstStyle/>
          <a:p>
            <a:r>
              <a:rPr lang="nl-NL" sz="1500" dirty="0" err="1">
                <a:solidFill>
                  <a:schemeClr val="bg2">
                    <a:lumMod val="10000"/>
                  </a:schemeClr>
                </a:solidFill>
                <a:cs typeface="Poppins"/>
              </a:rPr>
              <a:t>Heeejj</a:t>
            </a:r>
            <a:r>
              <a:rPr lang="nl-NL" sz="1500" dirty="0">
                <a:solidFill>
                  <a:schemeClr val="bg2">
                    <a:lumMod val="10000"/>
                  </a:schemeClr>
                </a:solidFill>
                <a:cs typeface="Poppins"/>
              </a:rPr>
              <a:t> allemaal,</a:t>
            </a:r>
          </a:p>
          <a:p>
            <a:endParaRPr lang="nl-NL" sz="1500" dirty="0">
              <a:solidFill>
                <a:schemeClr val="bg2">
                  <a:lumMod val="10000"/>
                </a:schemeClr>
              </a:solidFill>
              <a:cs typeface="Poppins"/>
            </a:endParaRPr>
          </a:p>
          <a:p>
            <a:r>
              <a:rPr lang="nl-NL" sz="1500" dirty="0">
                <a:solidFill>
                  <a:schemeClr val="bg2">
                    <a:lumMod val="10000"/>
                  </a:schemeClr>
                </a:solidFill>
                <a:cs typeface="Poppins"/>
              </a:rPr>
              <a:t>Het is zo’n week waarin alles een beetje apart lijkt te lopen. Ik was onderweg naar huis en zag een zelfrijdend busje dat op een rare plek stond stil te piepen. Niemand wist wat het aan het doen was, zelfs de mensen eromheen niet. Het leek wel alsof het busje in de war was geraakt.</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Dat deed me denken aan mijn slimme speaker thuis. Laatst gaf ik ‘m een opdracht, maar hij snapte het totaal verkeerd. In plaats van muziek af te spelen, ging hij vertellen over het weer in Japan. Het was best grappig, maar ook een beetje raar. Hoe kunnen zulke apparaten soms zo slim zijn, en op andere momenten helemaal niet?</a:t>
            </a:r>
            <a:endParaRPr lang="nl-NL" dirty="0">
              <a:solidFill>
                <a:schemeClr val="bg2">
                  <a:lumMod val="10000"/>
                </a:schemeClr>
              </a:solidFill>
            </a:endParaRPr>
          </a:p>
          <a:p>
            <a:endParaRPr lang="nl-NL" sz="1500" dirty="0">
              <a:solidFill>
                <a:schemeClr val="bg2">
                  <a:lumMod val="10000"/>
                </a:schemeClr>
              </a:solidFill>
              <a:cs typeface="Poppins"/>
            </a:endParaRPr>
          </a:p>
          <a:p>
            <a:r>
              <a:rPr lang="nl-NL" sz="1500" dirty="0">
                <a:solidFill>
                  <a:schemeClr val="bg2">
                    <a:lumMod val="10000"/>
                  </a:schemeClr>
                </a:solidFill>
                <a:cs typeface="Poppins"/>
              </a:rPr>
              <a:t>Misschien komt dat omdat ze toch niet echt kunnen denken, zoals wij dat doen. Wij leren van fouten, maar hoe zit dat met robots? Kunnen ze ooit net zo’n goede keuzes maken als wij, of moeten wij altijd een beetje opletten voor als ze iets verkeerd doen? Had ik bijvoorbeeld dat zelfrijdende busje moeten helpen?</a:t>
            </a:r>
            <a:endParaRPr lang="nl-NL" dirty="0"/>
          </a:p>
          <a:p>
            <a:endParaRPr lang="nl-NL" sz="1500" dirty="0">
              <a:solidFill>
                <a:schemeClr val="bg2">
                  <a:lumMod val="10000"/>
                </a:schemeClr>
              </a:solidFill>
              <a:cs typeface="Poppins"/>
            </a:endParaRPr>
          </a:p>
          <a:p>
            <a:r>
              <a:rPr lang="nl-NL" sz="1500" dirty="0">
                <a:solidFill>
                  <a:schemeClr val="bg2">
                    <a:lumMod val="10000"/>
                  </a:schemeClr>
                </a:solidFill>
                <a:cs typeface="Poppins"/>
              </a:rPr>
              <a:t>Wat denken jullie?</a:t>
            </a:r>
            <a:endParaRPr lang="nl-NL" dirty="0">
              <a:solidFill>
                <a:schemeClr val="bg2">
                  <a:lumMod val="10000"/>
                </a:schemeClr>
              </a:solidFill>
              <a:cs typeface="Poppins"/>
            </a:endParaRPr>
          </a:p>
          <a:p>
            <a:endParaRPr lang="nl-NL" sz="1500" dirty="0">
              <a:solidFill>
                <a:schemeClr val="bg2">
                  <a:lumMod val="10000"/>
                </a:schemeClr>
              </a:solidFill>
              <a:cs typeface="Poppins"/>
            </a:endParaRPr>
          </a:p>
          <a:p>
            <a:r>
              <a:rPr lang="nl-NL" sz="1500" dirty="0">
                <a:solidFill>
                  <a:schemeClr val="bg2">
                    <a:lumMod val="10000"/>
                  </a:schemeClr>
                </a:solidFill>
                <a:ea typeface="+mn-lt"/>
                <a:cs typeface="+mn-lt"/>
              </a:rPr>
              <a:t>Liefs, </a:t>
            </a:r>
            <a:endParaRPr lang="nl-NL" dirty="0">
              <a:solidFill>
                <a:schemeClr val="bg2">
                  <a:lumMod val="10000"/>
                </a:schemeClr>
              </a:solidFill>
              <a:ea typeface="+mn-lt"/>
              <a:cs typeface="+mn-lt"/>
            </a:endParaRPr>
          </a:p>
          <a:p>
            <a:endParaRPr lang="nl-NL" sz="1500" dirty="0">
              <a:solidFill>
                <a:schemeClr val="bg2">
                  <a:lumMod val="10000"/>
                </a:schemeClr>
              </a:solidFill>
              <a:ea typeface="+mn-lt"/>
              <a:cs typeface="+mn-lt"/>
            </a:endParaRPr>
          </a:p>
          <a:p>
            <a:r>
              <a:rPr lang="nl-NL" sz="1500" dirty="0">
                <a:solidFill>
                  <a:schemeClr val="bg2">
                    <a:lumMod val="10000"/>
                  </a:schemeClr>
                </a:solidFill>
                <a:ea typeface="+mn-lt"/>
                <a:cs typeface="+mn-lt"/>
              </a:rPr>
              <a:t>Melle</a:t>
            </a:r>
            <a:endParaRPr lang="nl-NL" dirty="0">
              <a:solidFill>
                <a:schemeClr val="bg2">
                  <a:lumMod val="10000"/>
                </a:schemeClr>
              </a:solidFill>
              <a:cs typeface="Poppins"/>
            </a:endParaRPr>
          </a:p>
          <a:p>
            <a:endParaRPr lang="nl-NL" sz="15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Robottaxi rijdt een bezorgrobot aan en dat ongeluk roept een serieuze vraag op</a:t>
            </a:r>
            <a:endParaRPr lang="nl-NL" dirty="0">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86062" cy="387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Een ongeluk uit de toekomst, zo zou je het kunnen noemen. Een zelfrijdende taxi is in de VS op een bezorgrobot gebotst. Zulke ongelukken tussen twee robots zullen steeds vaker voorkomen. Maar wie is er in zo'n geval aansprakelijk?</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Een filmpje van de botsing tussen een zelfrijdende </a:t>
            </a:r>
            <a:r>
              <a:rPr lang="nl-NL" sz="1100" dirty="0" err="1">
                <a:solidFill>
                  <a:schemeClr val="bg2">
                    <a:lumMod val="10000"/>
                  </a:schemeClr>
                </a:solidFill>
                <a:ea typeface="+mn-lt"/>
                <a:cs typeface="+mn-lt"/>
              </a:rPr>
              <a:t>Waymo</a:t>
            </a:r>
            <a:r>
              <a:rPr lang="nl-NL" sz="1100" dirty="0">
                <a:solidFill>
                  <a:schemeClr val="bg2">
                    <a:lumMod val="10000"/>
                  </a:schemeClr>
                </a:solidFill>
                <a:ea typeface="+mn-lt"/>
                <a:cs typeface="+mn-lt"/>
              </a:rPr>
              <a:t>-taxi en een overstekende bezorgrobot van Serve </a:t>
            </a:r>
            <a:r>
              <a:rPr lang="nl-NL" sz="1100" dirty="0" err="1">
                <a:solidFill>
                  <a:schemeClr val="bg2">
                    <a:lumMod val="10000"/>
                  </a:schemeClr>
                </a:solidFill>
                <a:ea typeface="+mn-lt"/>
                <a:cs typeface="+mn-lt"/>
              </a:rPr>
              <a:t>Robotics</a:t>
            </a:r>
            <a:r>
              <a:rPr lang="nl-NL" sz="1100" dirty="0">
                <a:solidFill>
                  <a:schemeClr val="bg2">
                    <a:lumMod val="10000"/>
                  </a:schemeClr>
                </a:solidFill>
                <a:ea typeface="+mn-lt"/>
                <a:cs typeface="+mn-lt"/>
              </a:rPr>
              <a:t> trekt veel bekijks op </a:t>
            </a:r>
            <a:r>
              <a:rPr lang="nl-NL" sz="1100" dirty="0" err="1">
                <a:solidFill>
                  <a:schemeClr val="bg2">
                    <a:lumMod val="10000"/>
                  </a:schemeClr>
                </a:solidFill>
                <a:ea typeface="+mn-lt"/>
                <a:cs typeface="+mn-lt"/>
              </a:rPr>
              <a:t>Reddit</a:t>
            </a:r>
            <a:r>
              <a:rPr lang="nl-NL" sz="1100" dirty="0">
                <a:solidFill>
                  <a:schemeClr val="bg2">
                    <a:lumMod val="10000"/>
                  </a:schemeClr>
                </a:solidFill>
                <a:ea typeface="+mn-lt"/>
                <a:cs typeface="+mn-lt"/>
              </a:rPr>
              <a:t>. Het ongeluk vond vorige week plaats in West Hollywood in Los Angeles. De Serve-robot stak 's nachts op een zebrapad een straat over en probeerde op de stoep te komen. Maar toen sloeg de </a:t>
            </a:r>
            <a:r>
              <a:rPr lang="nl-NL" sz="1100" dirty="0" err="1">
                <a:solidFill>
                  <a:schemeClr val="bg2">
                    <a:lumMod val="10000"/>
                  </a:schemeClr>
                </a:solidFill>
                <a:ea typeface="+mn-lt"/>
                <a:cs typeface="+mn-lt"/>
              </a:rPr>
              <a:t>Waymo</a:t>
            </a:r>
            <a:r>
              <a:rPr lang="nl-NL" sz="1100" dirty="0">
                <a:solidFill>
                  <a:schemeClr val="bg2">
                    <a:lumMod val="10000"/>
                  </a:schemeClr>
                </a:solidFill>
                <a:ea typeface="+mn-lt"/>
                <a:cs typeface="+mn-lt"/>
              </a:rPr>
              <a:t>-auto rechtsaf en reed de kleine robot pardoes aan. Mogelijk was de Serve-robot door rood licht gereden, maar dat is niet duidelijk.</a:t>
            </a:r>
            <a:endParaRPr lang="nl-NL" dirty="0">
              <a:solidFill>
                <a:schemeClr val="bg2">
                  <a:lumMod val="10000"/>
                </a:schemeClr>
              </a:solidFill>
            </a:endParaRPr>
          </a:p>
          <a:p>
            <a:pPr>
              <a:lnSpc>
                <a:spcPct val="150000"/>
              </a:lnSpc>
            </a:pPr>
            <a:endParaRPr lang="nl-NL" sz="1100" dirty="0">
              <a:solidFill>
                <a:schemeClr val="bg2">
                  <a:lumMod val="10000"/>
                </a:schemeClr>
              </a:solidFill>
              <a:ea typeface="+mn-lt"/>
              <a:cs typeface="+mn-lt"/>
            </a:endParaRPr>
          </a:p>
          <a:p>
            <a:pPr>
              <a:lnSpc>
                <a:spcPct val="150000"/>
              </a:lnSpc>
            </a:pPr>
            <a:r>
              <a:rPr lang="nl-NL" sz="1100" dirty="0">
                <a:solidFill>
                  <a:schemeClr val="bg2">
                    <a:lumMod val="10000"/>
                  </a:schemeClr>
                </a:solidFill>
                <a:ea typeface="+mn-lt"/>
                <a:cs typeface="+mn-lt"/>
              </a:rPr>
              <a:t>Wie denk jij dat verantwoordelijk is als een slimme machine een fout maakt?</a:t>
            </a:r>
            <a:endParaRPr lang="nl-NL" dirty="0"/>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a:t>
            </a:r>
            <a:r>
              <a:rPr lang="nl-NL" sz="1200" b="1" i="1" dirty="0" err="1">
                <a:solidFill>
                  <a:srgbClr val="000000"/>
                </a:solidFill>
              </a:rPr>
              <a:t>Bright</a:t>
            </a:r>
            <a:endParaRPr lang="nl-NL" sz="1200" b="1" i="1" dirty="0" err="1">
              <a:solidFill>
                <a:srgbClr val="000000"/>
              </a:solidFill>
              <a:cs typeface="Poppins"/>
            </a:endParaRPr>
          </a:p>
          <a:p>
            <a:pPr>
              <a:spcBef>
                <a:spcPts val="0"/>
              </a:spcBef>
            </a:pPr>
            <a:r>
              <a:rPr lang="nl-NL" sz="1200" dirty="0">
                <a:solidFill>
                  <a:srgbClr val="000000"/>
                </a:solidFill>
                <a:ea typeface="+mn-lt"/>
                <a:cs typeface="+mn-lt"/>
                <a:hlinkClick r:id="rId4"/>
              </a:rPr>
              <a:t>https://www.bright.nl/nieuws/1248037/robottaxi-rijdt-een-bezorgrobot-aan-wie-had-er-schuld.html</a:t>
            </a:r>
            <a:endParaRPr lang="nl-NL"/>
          </a:p>
        </p:txBody>
      </p:sp>
      <p:pic>
        <p:nvPicPr>
          <p:cNvPr id="2" name="Onlinemedia 1" title="Waymo vs food delivery bot">
            <a:hlinkClick r:id="" action="ppaction://media"/>
            <a:extLst>
              <a:ext uri="{FF2B5EF4-FFF2-40B4-BE49-F238E27FC236}">
                <a16:creationId xmlns:a16="http://schemas.microsoft.com/office/drawing/2014/main" id="{F2822614-6F30-2D9B-8775-4F8A3500B002}"/>
              </a:ext>
            </a:extLst>
          </p:cNvPr>
          <p:cNvPicPr>
            <a:picLocks noRot="1" noChangeAspect="1"/>
          </p:cNvPicPr>
          <p:nvPr>
            <a:videoFile r:link="rId1"/>
          </p:nvPr>
        </p:nvPicPr>
        <p:blipFill>
          <a:blip r:embed="rId5"/>
          <a:stretch>
            <a:fillRect/>
          </a:stretch>
        </p:blipFill>
        <p:spPr>
          <a:xfrm>
            <a:off x="6591005" y="2121196"/>
            <a:ext cx="5271386" cy="3909237"/>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nl-NL" dirty="0">
                <a:solidFill>
                  <a:srgbClr val="FFFFFF"/>
                </a:solidFill>
                <a:ea typeface="+mj-lt"/>
                <a:cs typeface="+mj-lt"/>
              </a:rPr>
              <a:t>Hoe werken AI-systemen in voertuigen?</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30931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AI-gestuurde voertuigen en robots gebruiken sensoren, camera’s en algoritmes om beslissingen te nemen. Maar wat gebeurt er als deze systemen fouten maken?</a:t>
            </a:r>
            <a:endParaRPr lang="nl-NL" dirty="0"/>
          </a:p>
          <a:p>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Zelfrijdende voertuigen en robots vertrouwen op machine </a:t>
            </a:r>
            <a:r>
              <a:rPr lang="nl-NL" sz="1300" dirty="0" err="1">
                <a:solidFill>
                  <a:srgbClr val="1E1F20"/>
                </a:solidFill>
                <a:ea typeface="+mn-lt"/>
                <a:cs typeface="+mn-lt"/>
              </a:rPr>
              <a:t>learning</a:t>
            </a:r>
            <a:r>
              <a:rPr lang="nl-NL" sz="1300" dirty="0">
                <a:solidFill>
                  <a:srgbClr val="1E1F20"/>
                </a:solidFill>
                <a:ea typeface="+mn-lt"/>
                <a:cs typeface="+mn-lt"/>
              </a:rPr>
              <a:t> om patronen te herkennen.</a:t>
            </a:r>
            <a:endParaRPr lang="nl-NL" dirty="0">
              <a:cs typeface="Poppins"/>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Beslissingen worden gemaakt op basis van data, maar bias of incomplete data kan tot fouten leiden.</a:t>
            </a:r>
            <a:endParaRPr lang="nl-NL" dirty="0"/>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Juridisch is het vaak onduidelijk wie verantwoordelijk is voor fouten</a:t>
            </a:r>
            <a:r>
              <a:rPr lang="nl-NL" sz="1300" dirty="0">
                <a:solidFill>
                  <a:srgbClr val="1E1F20"/>
                </a:solidFill>
                <a:ea typeface="+mn-lt"/>
                <a:cs typeface="Poppins"/>
              </a:rPr>
              <a:t>: de </a:t>
            </a:r>
            <a:r>
              <a:rPr lang="nl-NL" sz="1300" dirty="0">
                <a:solidFill>
                  <a:srgbClr val="1E1F20"/>
                </a:solidFill>
                <a:ea typeface="+mn-lt"/>
                <a:cs typeface="+mn-lt"/>
              </a:rPr>
              <a:t>gebruiker of de fabrikant?</a:t>
            </a:r>
            <a:endParaRPr lang="nl-NL" dirty="0"/>
          </a:p>
          <a:p>
            <a:pPr marL="285750" indent="-285750">
              <a:buFont typeface="Calibri"/>
              <a:buChar char="-"/>
            </a:pPr>
            <a:endParaRPr lang="nl-NL" sz="1300" dirty="0">
              <a:solidFill>
                <a:srgbClr val="1E1F20"/>
              </a:solidFill>
              <a:cs typeface="Poppins"/>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endParaRPr lang="nl-NL" sz="1300" dirty="0">
              <a:solidFill>
                <a:srgbClr val="1E1F20"/>
              </a:solidFill>
              <a:ea typeface="+mn-lt"/>
              <a:cs typeface="+mn-lt"/>
            </a:endParaRPr>
          </a:p>
        </p:txBody>
      </p:sp>
      <p:pic>
        <p:nvPicPr>
          <p:cNvPr id="4" name="Onlinemedia 3" title="Fruitteelt 4.0 met drones en zelfrijdende machines">
            <a:hlinkClick r:id="" action="ppaction://media"/>
            <a:extLst>
              <a:ext uri="{FF2B5EF4-FFF2-40B4-BE49-F238E27FC236}">
                <a16:creationId xmlns:a16="http://schemas.microsoft.com/office/drawing/2014/main" id="{7FDC193F-2246-8EEA-C60B-55E31DE5CD65}"/>
              </a:ext>
            </a:extLst>
          </p:cNvPr>
          <p:cNvPicPr>
            <a:picLocks noGrp="1" noRot="1" noChangeAspect="1"/>
          </p:cNvPicPr>
          <p:nvPr>
            <p:ph type="pic" sz="quarter" idx="12"/>
            <a:videoFile r:link="rId1"/>
          </p:nvPr>
        </p:nvPicPr>
        <p:blipFill>
          <a:blip r:embed="rId4"/>
          <a:srcRect t="4275" b="4275"/>
          <a:stretch>
            <a:fillRect/>
          </a:stretch>
        </p:blipFill>
        <p:spPr>
          <a:xfrm>
            <a:off x="5692775" y="912961"/>
            <a:ext cx="6499225" cy="4498863"/>
          </a:xfrm>
        </p:spPr>
      </p:pic>
      <p:cxnSp>
        <p:nvCxnSpPr>
          <p:cNvPr id="3" name="Rechte verbindingslijn met pijl 2">
            <a:extLst>
              <a:ext uri="{FF2B5EF4-FFF2-40B4-BE49-F238E27FC236}">
                <a16:creationId xmlns:a16="http://schemas.microsoft.com/office/drawing/2014/main" id="{E9D1485E-1D08-D41C-7F7F-9356D39FA348}"/>
              </a:ext>
            </a:extLst>
          </p:cNvPr>
          <p:cNvCxnSpPr/>
          <p:nvPr/>
        </p:nvCxnSpPr>
        <p:spPr>
          <a:xfrm>
            <a:off x="3957674" y="3733210"/>
            <a:ext cx="1476744" cy="12995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kstvak 6">
            <a:extLst>
              <a:ext uri="{FF2B5EF4-FFF2-40B4-BE49-F238E27FC236}">
                <a16:creationId xmlns:a16="http://schemas.microsoft.com/office/drawing/2014/main" id="{7EF4AE93-06A3-9377-8838-090DFDDB71A5}"/>
              </a:ext>
            </a:extLst>
          </p:cNvPr>
          <p:cNvSpPr txBox="1"/>
          <p:nvPr/>
        </p:nvSpPr>
        <p:spPr>
          <a:xfrm>
            <a:off x="2091069" y="3526464"/>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dirty="0">
                <a:solidFill>
                  <a:schemeClr val="bg1"/>
                </a:solidFill>
                <a:cs typeface="Poppins"/>
              </a:rPr>
              <a:t>Bekijk de video</a:t>
            </a:r>
          </a:p>
        </p:txBody>
      </p:sp>
    </p:spTree>
    <p:extLst>
      <p:ext uri="{BB962C8B-B14F-4D97-AF65-F5344CB8AC3E}">
        <p14:creationId xmlns:p14="http://schemas.microsoft.com/office/powerpoint/2010/main" val="880791295"/>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Veiligheid en verantwoordelijkheid</a:t>
            </a:r>
            <a:endParaRPr lang="nl-NL" dirty="0"/>
          </a:p>
        </p:txBody>
      </p:sp>
      <p:sp>
        <p:nvSpPr>
          <p:cNvPr id="9" name="Tekstvak 8">
            <a:extLst>
              <a:ext uri="{FF2B5EF4-FFF2-40B4-BE49-F238E27FC236}">
                <a16:creationId xmlns:a16="http://schemas.microsoft.com/office/drawing/2014/main" id="{DD7128F3-08B7-7F55-1608-1F973E776AF7}"/>
              </a:ext>
            </a:extLst>
          </p:cNvPr>
          <p:cNvSpPr txBox="1"/>
          <p:nvPr/>
        </p:nvSpPr>
        <p:spPr>
          <a:xfrm>
            <a:off x="147296" y="942974"/>
            <a:ext cx="4924758"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Om ons voor te bereiden op de opdracht van vandaag gaan we alvast nadenken over verantwoordelijkheid bij slimme apparaten. Ga klassikaal in gesprek:</a:t>
            </a:r>
            <a:endParaRPr lang="nl-NL" dirty="0">
              <a:solidFill>
                <a:srgbClr val="3F5060"/>
              </a:solidFill>
              <a:ea typeface="+mn-lt"/>
              <a:cs typeface="+mn-lt"/>
            </a:endParaRPr>
          </a:p>
          <a:p>
            <a:endParaRPr lang="nl-NL" sz="1300" dirty="0">
              <a:solidFill>
                <a:srgbClr val="1E1F20"/>
              </a:solidFill>
              <a:ea typeface="+mn-lt"/>
              <a:cs typeface="+mn-lt"/>
            </a:endParaRPr>
          </a:p>
          <a:p>
            <a:r>
              <a:rPr lang="nl-NL" sz="1300" dirty="0">
                <a:solidFill>
                  <a:srgbClr val="1E1F20"/>
                </a:solidFill>
                <a:ea typeface="+mn-lt"/>
                <a:cs typeface="+mn-lt"/>
              </a:rPr>
              <a:t>Wie draagt de verantwoordelijkheid bij ongelukken met AI-systemen? En hoe zorgen we dat deze systemen veiliger worden?</a:t>
            </a:r>
            <a:endParaRPr lang="nl-NL" dirty="0">
              <a:cs typeface="Poppins"/>
            </a:endParaRPr>
          </a:p>
          <a:p>
            <a:endParaRPr lang="nl-NL" sz="1300" dirty="0">
              <a:solidFill>
                <a:srgbClr val="1E1F20"/>
              </a:solidFill>
              <a:cs typeface="Poppins"/>
            </a:endParaRPr>
          </a:p>
          <a:p>
            <a:pPr marL="285750" indent="-285750">
              <a:buFont typeface="Calibri"/>
              <a:buChar char="-"/>
            </a:pPr>
            <a:r>
              <a:rPr lang="nl-NL" sz="1300" dirty="0">
                <a:solidFill>
                  <a:srgbClr val="1E1F20"/>
                </a:solidFill>
                <a:ea typeface="+mn-lt"/>
                <a:cs typeface="+mn-lt"/>
              </a:rPr>
              <a:t>Robots maken soms fouten, net als mensen.</a:t>
            </a:r>
            <a:endParaRPr lang="nl-NL" dirty="0">
              <a:cs typeface="Poppins"/>
            </a:endParaRPr>
          </a:p>
          <a:p>
            <a:pPr marL="285750" indent="-285750">
              <a:buFont typeface="Calibri"/>
              <a:buChar char="-"/>
            </a:pPr>
            <a:endParaRPr lang="nl-NL" sz="1300" dirty="0">
              <a:solidFill>
                <a:srgbClr val="1E1F20"/>
              </a:solidFill>
              <a:ea typeface="+mn-lt"/>
              <a:cs typeface="+mn-lt"/>
            </a:endParaRPr>
          </a:p>
          <a:p>
            <a:pPr marL="285750" indent="-285750">
              <a:buFont typeface="Calibri"/>
              <a:buChar char="-"/>
            </a:pPr>
            <a:r>
              <a:rPr lang="nl-NL" sz="1300" dirty="0">
                <a:solidFill>
                  <a:srgbClr val="1E1F20"/>
                </a:solidFill>
                <a:ea typeface="+mn-lt"/>
                <a:cs typeface="+mn-lt"/>
              </a:rPr>
              <a:t>Wie denk jij dat de schuld heeft: de robot of de mensen die hem gemaakt hebben?</a:t>
            </a:r>
            <a:endParaRPr lang="nl-NL" dirty="0"/>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Hoe zouden we robots slimmer kunnen maken?</a:t>
            </a:r>
            <a:endParaRPr lang="nl-NL" dirty="0"/>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Welke regels zouden we moeten hebben om ongelukken te voorkomen?</a:t>
            </a:r>
          </a:p>
          <a:p>
            <a:pPr marL="285750" indent="-285750">
              <a:buFont typeface="Calibri"/>
              <a:buChar char="-"/>
            </a:pPr>
            <a:endParaRPr lang="nl-NL" sz="1300" dirty="0">
              <a:solidFill>
                <a:srgbClr val="1E1F20"/>
              </a:solidFill>
              <a:cs typeface="Poppins"/>
            </a:endParaRPr>
          </a:p>
          <a:p>
            <a:pPr marL="285750" indent="-285750">
              <a:buFont typeface="Calibri"/>
              <a:buChar char="-"/>
            </a:pPr>
            <a:r>
              <a:rPr lang="nl-NL" sz="1300" dirty="0">
                <a:solidFill>
                  <a:srgbClr val="1E1F20"/>
                </a:solidFill>
                <a:cs typeface="Poppins"/>
              </a:rPr>
              <a:t>Wat kunnen bedrijven doen om dit soort situaties te voorkomen?</a:t>
            </a:r>
          </a:p>
        </p:txBody>
      </p:sp>
      <p:pic>
        <p:nvPicPr>
          <p:cNvPr id="4" name="Tijdelijke aanduiding voor afbeelding 3" descr="Afbeelding met Menselijk gezicht, tekening, illustratie, clipart&#10;&#10;Automatisch gegenereerde beschrijving">
            <a:extLst>
              <a:ext uri="{FF2B5EF4-FFF2-40B4-BE49-F238E27FC236}">
                <a16:creationId xmlns:a16="http://schemas.microsoft.com/office/drawing/2014/main" id="{906FEA79-D0E5-100D-65DF-5008DF12D10C}"/>
              </a:ext>
            </a:extLst>
          </p:cNvPr>
          <p:cNvPicPr>
            <a:picLocks noGrp="1" noChangeAspect="1"/>
          </p:cNvPicPr>
          <p:nvPr>
            <p:ph type="pic" sz="quarter" idx="12"/>
          </p:nvPr>
        </p:nvPicPr>
        <p:blipFill>
          <a:blip r:embed="rId2"/>
          <a:srcRect t="15706" b="15706"/>
          <a:stretch/>
        </p:blipFill>
        <p:spPr/>
      </p:pic>
    </p:spTree>
    <p:extLst>
      <p:ext uri="{BB962C8B-B14F-4D97-AF65-F5344CB8AC3E}">
        <p14:creationId xmlns:p14="http://schemas.microsoft.com/office/powerpoint/2010/main" val="225997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Wie is de schuldige?</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cs typeface="Poppins"/>
              </a:rPr>
              <a:t>Tijd om de schuldvraag op te lossen! Wie heeft er verantwoordelijkheid in dit soort situaties? Jullie gaan in teams een debat voeren over een fictief scenario en proberen elkaar te overtuigen.</a:t>
            </a:r>
            <a:endParaRPr lang="nl-NL" dirty="0">
              <a:cs typeface="Poppins"/>
            </a:endParaRPr>
          </a:p>
          <a:p>
            <a:endParaRPr lang="nl-NL" sz="1200" dirty="0">
              <a:solidFill>
                <a:srgbClr val="1E1F20"/>
              </a:solidFill>
              <a:cs typeface="Poppins"/>
            </a:endParaRPr>
          </a:p>
          <a:p>
            <a:r>
              <a:rPr lang="nl-NL" sz="1200" u="sng" dirty="0">
                <a:solidFill>
                  <a:srgbClr val="1E1F20"/>
                </a:solidFill>
                <a:cs typeface="Poppins"/>
              </a:rPr>
              <a:t>Verdeel de klas in 3 groepen:</a:t>
            </a:r>
            <a:endParaRPr lang="nl-NL" dirty="0">
              <a:solidFill>
                <a:srgbClr val="3F5060"/>
              </a:solidFill>
              <a:cs typeface="Poppins"/>
            </a:endParaRPr>
          </a:p>
          <a:p>
            <a:endParaRPr lang="nl-NL" sz="1200" dirty="0">
              <a:solidFill>
                <a:srgbClr val="1E1F20"/>
              </a:solidFill>
              <a:cs typeface="Poppins"/>
            </a:endParaRPr>
          </a:p>
          <a:p>
            <a:pPr marL="171450" indent="-171450">
              <a:buFont typeface="Calibri"/>
              <a:buChar char="-"/>
            </a:pPr>
            <a:r>
              <a:rPr lang="nl-NL" sz="1200" b="1" dirty="0">
                <a:solidFill>
                  <a:srgbClr val="1E1F20"/>
                </a:solidFill>
                <a:ea typeface="+mn-lt"/>
                <a:cs typeface="+mn-lt"/>
              </a:rPr>
              <a:t>Team 1: </a:t>
            </a:r>
            <a:r>
              <a:rPr lang="nl-NL" sz="1200" dirty="0">
                <a:solidFill>
                  <a:srgbClr val="1E1F20"/>
                </a:solidFill>
                <a:ea typeface="+mn-lt"/>
                <a:cs typeface="+mn-lt"/>
              </a:rPr>
              <a:t>Verdedigt de gebruiker van de zelfrijdende taxi.</a:t>
            </a:r>
            <a:endParaRPr lang="nl-NL" dirty="0">
              <a:solidFill>
                <a:srgbClr val="3F5060"/>
              </a:solidFill>
              <a:ea typeface="+mn-lt"/>
              <a:cs typeface="+mn-lt"/>
            </a:endParaRPr>
          </a:p>
          <a:p>
            <a:pPr marL="171450" indent="-171450">
              <a:buFont typeface="Calibri"/>
              <a:buChar char="-"/>
            </a:pPr>
            <a:r>
              <a:rPr lang="nl-NL" sz="1200" b="1" dirty="0">
                <a:solidFill>
                  <a:srgbClr val="1E1F20"/>
                </a:solidFill>
                <a:ea typeface="+mn-lt"/>
                <a:cs typeface="+mn-lt"/>
              </a:rPr>
              <a:t>Team 2:</a:t>
            </a:r>
            <a:r>
              <a:rPr lang="nl-NL" sz="1200" dirty="0">
                <a:solidFill>
                  <a:srgbClr val="1E1F20"/>
                </a:solidFill>
                <a:ea typeface="+mn-lt"/>
                <a:cs typeface="+mn-lt"/>
              </a:rPr>
              <a:t> Verdedigt de fabrikant/programmeur van de bezorgrobot.</a:t>
            </a:r>
            <a:endParaRPr lang="nl-NL" dirty="0">
              <a:cs typeface="Poppins"/>
            </a:endParaRPr>
          </a:p>
          <a:p>
            <a:pPr marL="171450" indent="-171450">
              <a:buFont typeface="Calibri"/>
              <a:buChar char="-"/>
            </a:pPr>
            <a:r>
              <a:rPr lang="nl-NL" sz="1200" b="1" dirty="0">
                <a:solidFill>
                  <a:srgbClr val="1E1F20"/>
                </a:solidFill>
                <a:ea typeface="+mn-lt"/>
                <a:cs typeface="+mn-lt"/>
              </a:rPr>
              <a:t>Team 3:</a:t>
            </a:r>
            <a:r>
              <a:rPr lang="nl-NL" sz="1200" dirty="0">
                <a:solidFill>
                  <a:srgbClr val="1E1F20"/>
                </a:solidFill>
                <a:ea typeface="+mn-lt"/>
                <a:cs typeface="+mn-lt"/>
              </a:rPr>
              <a:t> Jury/rechter: beslist aan het einde wie verantwoordelijk is op basis van de argumenten.</a:t>
            </a:r>
          </a:p>
          <a:p>
            <a:pPr marL="171450" indent="-171450">
              <a:buFont typeface="Calibri"/>
              <a:buChar char="-"/>
            </a:pPr>
            <a:endParaRPr lang="nl-NL" sz="1200" dirty="0">
              <a:solidFill>
                <a:srgbClr val="1E1F20"/>
              </a:solidFill>
              <a:cs typeface="Poppins"/>
            </a:endParaRPr>
          </a:p>
          <a:p>
            <a:r>
              <a:rPr lang="nl-NL" sz="1200" u="sng" dirty="0">
                <a:solidFill>
                  <a:srgbClr val="1E1F20"/>
                </a:solidFill>
                <a:cs typeface="Poppins"/>
              </a:rPr>
              <a:t>Stappenplan:</a:t>
            </a:r>
            <a:endParaRPr lang="nl-NL" sz="1200" u="sng" dirty="0">
              <a:solidFill>
                <a:srgbClr val="3F5060"/>
              </a:solidFill>
              <a:cs typeface="Poppins"/>
            </a:endParaRPr>
          </a:p>
          <a:p>
            <a:pPr marL="285750" indent="-285750">
              <a:buFont typeface="Arial"/>
              <a:buChar char="•"/>
            </a:pP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Doe kort onderzoek naar de rol van de fabrikant/programmeur of gebruiker in het scenario.</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Verzamel sterke argumenten om je standpunt te verdedigen. Gebruik als startpunt de voorbeeld argumenten op de volgende dia's.</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Het debat start: beide teams presenteren hun argumenten en reageren op elkaar.</a:t>
            </a:r>
            <a:endParaRPr lang="nl-NL" sz="1200" dirty="0">
              <a:solidFill>
                <a:srgbClr val="3F5060"/>
              </a:solidFill>
              <a:cs typeface="Poppins"/>
            </a:endParaRPr>
          </a:p>
          <a:p>
            <a:pPr marL="171450" indent="-171450">
              <a:buFont typeface="Calibri,Sans-Serif"/>
              <a:buChar char="-"/>
            </a:pPr>
            <a:r>
              <a:rPr lang="nl-NL" sz="1200" dirty="0">
                <a:solidFill>
                  <a:srgbClr val="1E1F20"/>
                </a:solidFill>
                <a:cs typeface="Poppins"/>
              </a:rPr>
              <a:t>De jury beslist wie de meest overtuigende argumenten heeft.</a:t>
            </a:r>
            <a:endParaRPr lang="nl-NL" dirty="0"/>
          </a:p>
        </p:txBody>
      </p:sp>
      <p:pic>
        <p:nvPicPr>
          <p:cNvPr id="7" name="Tijdelijke aanduiding voor afbeelding 6" descr="Afbeelding met tekst, meubels, kleding, stoel&#10;&#10;Automatisch gegenereerde beschrijving">
            <a:extLst>
              <a:ext uri="{FF2B5EF4-FFF2-40B4-BE49-F238E27FC236}">
                <a16:creationId xmlns:a16="http://schemas.microsoft.com/office/drawing/2014/main" id="{739AE092-8275-2489-0E62-F68D0FBA547F}"/>
              </a:ext>
            </a:extLst>
          </p:cNvPr>
          <p:cNvPicPr>
            <a:picLocks noGrp="1" noChangeAspect="1"/>
          </p:cNvPicPr>
          <p:nvPr>
            <p:ph type="pic" sz="quarter" idx="12"/>
          </p:nvPr>
        </p:nvPicPr>
        <p:blipFill>
          <a:blip r:embed="rId3"/>
          <a:srcRect t="15706" b="15706"/>
          <a:stretch/>
        </p:blipFill>
        <p:spPr/>
      </p:pic>
    </p:spTree>
    <p:extLst>
      <p:ext uri="{BB962C8B-B14F-4D97-AF65-F5344CB8AC3E}">
        <p14:creationId xmlns:p14="http://schemas.microsoft.com/office/powerpoint/2010/main" val="19998911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 beide groepen:</a:t>
            </a:r>
            <a:endParaRPr lang="nl-NL" dirty="0">
              <a:ea typeface="+mn-lt"/>
              <a:cs typeface="+mn-lt"/>
            </a:endParaRPr>
          </a:p>
          <a:p>
            <a:endParaRPr lang="nl-NL" dirty="0"/>
          </a:p>
          <a:p>
            <a:pPr marL="171450" indent="-171450">
              <a:buFont typeface="Calibri"/>
              <a:buChar char="-"/>
            </a:pPr>
            <a:r>
              <a:rPr lang="nl-NL" sz="1200" dirty="0">
                <a:solidFill>
                  <a:srgbClr val="1E1F20"/>
                </a:solidFill>
                <a:ea typeface="+mn-lt"/>
                <a:cs typeface="+mn-lt"/>
              </a:rPr>
              <a:t>Denk na over hoe jouw partij (fabrikant/programmeur of gebruiker) het ongeluk had kunnen voorkomen.</a:t>
            </a:r>
            <a:endParaRPr lang="nl-NL" dirty="0">
              <a:ea typeface="+mn-lt"/>
              <a:cs typeface="+mn-lt"/>
            </a:endParaRPr>
          </a:p>
          <a:p>
            <a:endParaRPr lang="nl-NL" dirty="0"/>
          </a:p>
          <a:p>
            <a:pPr marL="171450" indent="-171450">
              <a:buFont typeface="Calibri"/>
              <a:buChar char="-"/>
            </a:pPr>
            <a:r>
              <a:rPr lang="nl-NL" sz="1200" dirty="0">
                <a:solidFill>
                  <a:srgbClr val="1E1F20"/>
                </a:solidFill>
                <a:ea typeface="+mn-lt"/>
                <a:cs typeface="+mn-lt"/>
              </a:rPr>
              <a:t>Zoek naar details uit het scenario: waarom reed de taxi door rood? Waarom volgde de robot zijn route ondanks de waarschuwing?</a:t>
            </a:r>
            <a:endParaRPr lang="nl-NL" dirty="0">
              <a:cs typeface="Poppins"/>
            </a:endParaRPr>
          </a:p>
          <a:p>
            <a:endParaRPr lang="nl-NL" dirty="0"/>
          </a:p>
          <a:p>
            <a:pPr marL="171450" indent="-171450">
              <a:buFont typeface="Calibri"/>
              <a:buChar char="-"/>
            </a:pPr>
            <a:r>
              <a:rPr lang="nl-NL" sz="1200" dirty="0">
                <a:solidFill>
                  <a:srgbClr val="1E1F20"/>
                </a:solidFill>
                <a:ea typeface="+mn-lt"/>
                <a:cs typeface="+mn-lt"/>
              </a:rPr>
              <a:t>Overweeg wat redelijk is om te verwachten van een fabrikant of een gebruiker in zulke situaties.</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D35DC1FE-6767-DB7D-9D5D-6604A6C29612}"/>
              </a:ext>
            </a:extLst>
          </p:cNvPr>
          <p:cNvPicPr>
            <a:picLocks noChangeAspect="1"/>
          </p:cNvPicPr>
          <p:nvPr/>
        </p:nvPicPr>
        <p:blipFill>
          <a:blip r:embed="rId2"/>
          <a:srcRect t="15706" b="15706"/>
          <a:stretch/>
        </p:blipFill>
        <p:spPr>
          <a:xfrm>
            <a:off x="5691323" y="94525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1404560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Voorbeeld verdedigingsargumenten:</a:t>
            </a:r>
            <a:endParaRPr lang="nl-NL" dirty="0">
              <a:ea typeface="+mn-lt"/>
              <a:cs typeface="+mn-lt"/>
            </a:endParaRPr>
          </a:p>
          <a:p>
            <a:endParaRPr lang="nl-NL" dirty="0"/>
          </a:p>
          <a:p>
            <a:r>
              <a:rPr lang="nl-NL" sz="1200" dirty="0">
                <a:solidFill>
                  <a:srgbClr val="1E1F20"/>
                </a:solidFill>
                <a:ea typeface="+mn-lt"/>
                <a:cs typeface="+mn-lt"/>
              </a:rPr>
              <a:t>Team 1 (Fabrikant/Programmeur):</a:t>
            </a:r>
            <a:endParaRPr lang="nl-NL" dirty="0">
              <a:ea typeface="+mn-lt"/>
              <a:cs typeface="+mn-lt"/>
            </a:endParaRPr>
          </a:p>
          <a:p>
            <a:endParaRPr lang="nl-NL" dirty="0"/>
          </a:p>
          <a:p>
            <a:r>
              <a:rPr lang="nl-NL" sz="1200" dirty="0">
                <a:solidFill>
                  <a:srgbClr val="1E1F20"/>
                </a:solidFill>
                <a:ea typeface="+mn-lt"/>
                <a:cs typeface="+mn-lt"/>
              </a:rPr>
              <a:t>"De software van de taxi wordt constant bijgewerkt, maar onvoorspelbare situaties zoals deze kunnen niet volledig worden uitgesloten."</a:t>
            </a:r>
            <a:endParaRPr lang="nl-NL" dirty="0">
              <a:ea typeface="+mn-lt"/>
              <a:cs typeface="+mn-lt"/>
            </a:endParaRPr>
          </a:p>
          <a:p>
            <a:endParaRPr lang="nl-NL" dirty="0"/>
          </a:p>
          <a:p>
            <a:r>
              <a:rPr lang="nl-NL" sz="1200" dirty="0">
                <a:solidFill>
                  <a:srgbClr val="1E1F20"/>
                </a:solidFill>
                <a:ea typeface="+mn-lt"/>
                <a:cs typeface="+mn-lt"/>
              </a:rPr>
              <a:t>"De robot heeft een waarschuwingsbord genegeerd, wat buiten onze controle valt."</a:t>
            </a:r>
            <a:endParaRPr lang="nl-NL" dirty="0">
              <a:ea typeface="+mn-lt"/>
              <a:cs typeface="+mn-lt"/>
            </a:endParaRPr>
          </a:p>
          <a:p>
            <a:endParaRPr lang="nl-NL" dirty="0"/>
          </a:p>
          <a:p>
            <a:r>
              <a:rPr lang="nl-NL" sz="1200" dirty="0">
                <a:solidFill>
                  <a:srgbClr val="1E1F20"/>
                </a:solidFill>
                <a:ea typeface="+mn-lt"/>
                <a:cs typeface="+mn-lt"/>
              </a:rPr>
              <a:t>"We hebben richtlijnen gegeven over hoe gebruikers met onvoorziene situaties moeten omgaan."</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2D31ECB3-20D5-6DD2-BB7B-300F89C23483}"/>
              </a:ext>
            </a:extLst>
          </p:cNvPr>
          <p:cNvPicPr>
            <a:picLocks noChangeAspect="1"/>
          </p:cNvPicPr>
          <p:nvPr/>
        </p:nvPicPr>
        <p:blipFill>
          <a:blip r:embed="rId2"/>
          <a:srcRect t="15706" b="15706"/>
          <a:stretch/>
        </p:blipFill>
        <p:spPr>
          <a:xfrm>
            <a:off x="5685464" y="945304"/>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648598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Hulp bij het bedenken van argumenten:</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7296" y="942974"/>
            <a:ext cx="492475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solidFill>
                  <a:srgbClr val="1E1F20"/>
                </a:solidFill>
                <a:ea typeface="+mn-lt"/>
                <a:cs typeface="+mn-lt"/>
              </a:rPr>
              <a:t>Voorbeeld verdedigingsargumenten:</a:t>
            </a:r>
            <a:endParaRPr lang="nl-NL" dirty="0">
              <a:ea typeface="+mn-lt"/>
              <a:cs typeface="+mn-lt"/>
            </a:endParaRPr>
          </a:p>
          <a:p>
            <a:endParaRPr lang="nl-NL" dirty="0"/>
          </a:p>
          <a:p>
            <a:r>
              <a:rPr lang="nl-NL" sz="1200" dirty="0">
                <a:solidFill>
                  <a:srgbClr val="1E1F20"/>
                </a:solidFill>
                <a:ea typeface="+mn-lt"/>
                <a:cs typeface="+mn-lt"/>
              </a:rPr>
              <a:t>Team 2 (Gebruiker):</a:t>
            </a:r>
            <a:endParaRPr lang="nl-NL" dirty="0">
              <a:ea typeface="+mn-lt"/>
              <a:cs typeface="+mn-lt"/>
            </a:endParaRPr>
          </a:p>
          <a:p>
            <a:endParaRPr lang="nl-NL" dirty="0"/>
          </a:p>
          <a:p>
            <a:r>
              <a:rPr lang="nl-NL" sz="1200" dirty="0">
                <a:solidFill>
                  <a:srgbClr val="1E1F20"/>
                </a:solidFill>
                <a:ea typeface="+mn-lt"/>
                <a:cs typeface="+mn-lt"/>
              </a:rPr>
              <a:t>"Ik vertrouwde op de veiligheidsclaims van de fabrikant en gebruikte de taxi volgens de instructies."</a:t>
            </a:r>
            <a:endParaRPr lang="nl-NL" dirty="0">
              <a:ea typeface="+mn-lt"/>
              <a:cs typeface="+mn-lt"/>
            </a:endParaRPr>
          </a:p>
          <a:p>
            <a:endParaRPr lang="nl-NL" dirty="0"/>
          </a:p>
          <a:p>
            <a:r>
              <a:rPr lang="nl-NL" sz="1200" dirty="0">
                <a:solidFill>
                  <a:srgbClr val="1E1F20"/>
                </a:solidFill>
                <a:ea typeface="+mn-lt"/>
                <a:cs typeface="+mn-lt"/>
              </a:rPr>
              <a:t>"Het waarschuwingsbord was niet duidelijk genoeg voor de robot om het te herkennen."</a:t>
            </a:r>
            <a:endParaRPr lang="nl-NL" dirty="0">
              <a:ea typeface="+mn-lt"/>
              <a:cs typeface="+mn-lt"/>
            </a:endParaRPr>
          </a:p>
          <a:p>
            <a:endParaRPr lang="nl-NL" dirty="0"/>
          </a:p>
          <a:p>
            <a:r>
              <a:rPr lang="nl-NL" sz="1200" dirty="0">
                <a:solidFill>
                  <a:srgbClr val="1E1F20"/>
                </a:solidFill>
                <a:ea typeface="+mn-lt"/>
                <a:cs typeface="+mn-lt"/>
              </a:rPr>
              <a:t>"Het is de verantwoordelijkheid van de fabrikant om ervoor te zorgen dat de software betrouwbaar is en fouten voorkomt."</a:t>
            </a:r>
            <a:endParaRPr lang="nl-NL" dirty="0">
              <a:ea typeface="+mn-lt"/>
              <a:cs typeface="+mn-lt"/>
            </a:endParaRPr>
          </a:p>
          <a:p>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descr="Afbeelding met tekst, meubels, kleding, stoel&#10;&#10;Automatisch gegenereerde beschrijving">
            <a:extLst>
              <a:ext uri="{FF2B5EF4-FFF2-40B4-BE49-F238E27FC236}">
                <a16:creationId xmlns:a16="http://schemas.microsoft.com/office/drawing/2014/main" id="{CCF5948E-1513-3E83-6496-B199D09C1BBB}"/>
              </a:ext>
            </a:extLst>
          </p:cNvPr>
          <p:cNvPicPr>
            <a:picLocks noChangeAspect="1"/>
          </p:cNvPicPr>
          <p:nvPr/>
        </p:nvPicPr>
        <p:blipFill>
          <a:blip r:embed="rId2"/>
          <a:srcRect t="15706" b="15706"/>
          <a:stretch/>
        </p:blipFill>
        <p:spPr>
          <a:xfrm>
            <a:off x="5691323" y="94525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852968808"/>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Kantoorthema</Template>
  <TotalTime>30</TotalTime>
  <Words>1130</Words>
  <Application>Microsoft Macintosh PowerPoint</Application>
  <PresentationFormat>Breedbeeld</PresentationFormat>
  <Paragraphs>110</Paragraphs>
  <Slides>12</Slides>
  <Notes>0</Notes>
  <HiddenSlides>0</HiddenSlides>
  <MMClips>2</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Poppins</vt:lpstr>
      <vt:lpstr>Calibri,Sans-Serif</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1384</cp:revision>
  <dcterms:created xsi:type="dcterms:W3CDTF">2022-01-30T11:55:21Z</dcterms:created>
  <dcterms:modified xsi:type="dcterms:W3CDTF">2025-01-13T10:35:52Z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