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A9_85502842.xml" ContentType="application/vnd.ms-powerpoint.comments+xml"/>
  <Override PartName="/ppt/comments/modernComment_1AB_9216CF23.xml" ContentType="application/vnd.ms-powerpoint.comments+xml"/>
  <Override PartName="/ppt/comments/modernComment_1B6_C3F602DD.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86" r:id="rId7"/>
    <p:sldId id="425" r:id="rId8"/>
    <p:sldId id="427" r:id="rId9"/>
    <p:sldId id="438" r:id="rId10"/>
    <p:sldId id="414" r:id="rId11"/>
    <p:sldId id="280" r:id="rId12"/>
    <p:sldId id="406"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p:restoredTop sz="94694"/>
  </p:normalViewPr>
  <p:slideViewPr>
    <p:cSldViewPr snapToGrid="0">
      <p:cViewPr varScale="1">
        <p:scale>
          <a:sx n="111" d="100"/>
          <a:sy n="111" d="100"/>
        </p:scale>
        <p:origin x="240"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Begrijpen wat malware is en hoe het werkt.
Inzicht krijgen in verschillende soorten malware, zoals virussen, ransomware, en spyware.
Leren hoe je jezelf online kunt beschermen tegen cyberdreigingen.</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vormen een eigen mening over het begrip ethisch hacken.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9_85502842.xml><?xml version="1.0" encoding="utf-8"?>
<p188:cmLst xmlns:a="http://schemas.openxmlformats.org/drawingml/2006/main" xmlns:r="http://schemas.openxmlformats.org/officeDocument/2006/relationships" xmlns:p188="http://schemas.microsoft.com/office/powerpoint/2018/8/main">
  <p188:cm id="{9E6C26BD-9E04-41EF-9EAC-672A409177F2}" authorId="{4DBF06C3-06A7-47B8-D723-6C8A6BED412D}" created="2024-12-01T22:20:23.392">
    <pc:sldMkLst xmlns:pc="http://schemas.microsoft.com/office/powerpoint/2013/main/command">
      <pc:docMk/>
      <pc:sldMk cId="2236622914" sldId="425"/>
    </pc:sldMkLst>
    <p188:txBody>
      <a:bodyPr/>
      <a:lstStyle/>
      <a:p>
        <a:r>
          <a:rPr lang="nl-NL"/>
          <a:t>Kennisoverdracht VO 1-2. (5 minuten)
Leerdoelen:
Begrijpen wat het begrip malware betekend.
Begrijpen welke verschillende types van malware er bestaan.</a:t>
        </a:r>
      </a:p>
    </p188:txBody>
  </p188:cm>
</p188:cmLst>
</file>

<file path=ppt/comments/modernComment_1AB_9216CF23.xml><?xml version="1.0" encoding="utf-8"?>
<p188:cmLst xmlns:a="http://schemas.openxmlformats.org/drawingml/2006/main" xmlns:r="http://schemas.openxmlformats.org/officeDocument/2006/relationships" xmlns:p188="http://schemas.microsoft.com/office/powerpoint/2018/8/main">
  <p188:cm id="{D1C772ED-92D4-4F5E-8CF1-2F56592C99A6}" authorId="{4DBF06C3-06A7-47B8-D723-6C8A6BED412D}" created="2024-12-01T22:35:04.843">
    <pc:sldMkLst xmlns:pc="http://schemas.microsoft.com/office/powerpoint/2013/main/command">
      <pc:docMk/>
      <pc:sldMk cId="2450968355" sldId="427"/>
    </pc:sldMkLst>
    <p188:txBody>
      <a:bodyPr/>
      <a:lstStyle/>
      <a:p>
        <a:r>
          <a:rPr lang="nl-NL"/>
          <a:t>Kennisoverdracht VO 1-2. (5 minuten)
Leerdoelen:
Begrijpen welke middelen je kan inzetten om jezelf online te beschermen.</a:t>
        </a:r>
      </a:p>
    </p188:txBody>
  </p188:cm>
</p188:cmLst>
</file>

<file path=ppt/comments/modernComment_1B6_C3F602DD.xml><?xml version="1.0" encoding="utf-8"?>
<p188:cmLst xmlns:a="http://schemas.openxmlformats.org/drawingml/2006/main" xmlns:r="http://schemas.openxmlformats.org/officeDocument/2006/relationships" xmlns:p188="http://schemas.microsoft.com/office/powerpoint/2018/8/main">
  <p188:cm id="{2DA3309B-1048-BA45-8347-8FF2F0FA61AE}" authorId="{4DBF06C3-06A7-47B8-D723-6C8A6BED412D}" created="2024-12-15T14:56:29.385">
    <pc:sldMkLst xmlns:pc="http://schemas.microsoft.com/office/powerpoint/2013/main/command">
      <pc:docMk/>
      <pc:sldMk cId="3287679709" sldId="438"/>
    </pc:sldMkLst>
    <p188:txBody>
      <a:bodyPr/>
      <a:lstStyle/>
      <a:p>
        <a:r>
          <a:rPr lang="nl-NL"/>
          <a:t>Verwerkingsopdracht VO 1-2. (20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06/01/25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06/01/25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06/01/25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nl/nieuws/tech/artikel/5484456/infostealer-malware-nederland-slachtoffer-wachtwoorden-privegegevens"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A9_855028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AB_9216CF2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e.kahoot.it/share/mediabegrip-malware-vo/a739c7d1-a4b9-4cc3-833a-786750280980" TargetMode="External"/><Relationship Id="rId2" Type="http://schemas.microsoft.com/office/2018/10/relationships/comments" Target="../comments/modernComment_1B6_C3F602DD.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Geïnfecteerd!</a:t>
            </a:r>
            <a:endParaRPr lang="nl-NL" b="0" dirty="0">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 2025</a:t>
            </a:r>
          </a:p>
        </p:txBody>
      </p:sp>
      <p:pic>
        <p:nvPicPr>
          <p:cNvPr id="10" name="Tijdelijke aanduiding voor afbeelding 9">
            <a:extLst>
              <a:ext uri="{FF2B5EF4-FFF2-40B4-BE49-F238E27FC236}">
                <a16:creationId xmlns:a16="http://schemas.microsoft.com/office/drawing/2014/main" id="{A7819466-E79E-E74A-F0A9-DF824D199502}"/>
              </a:ext>
            </a:extLst>
          </p:cNvPr>
          <p:cNvPicPr>
            <a:picLocks noGrp="1" noChangeAspect="1"/>
          </p:cNvPicPr>
          <p:nvPr>
            <p:ph type="pic" sz="quarter" idx="13"/>
          </p:nvPr>
        </p:nvPicPr>
        <p:blipFill>
          <a:blip r:embed="rId3"/>
          <a:srcRect l="6315" r="6315"/>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324808"/>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Heey</a:t>
            </a:r>
            <a:r>
              <a:rPr lang="nl-NL" sz="1500" dirty="0">
                <a:solidFill>
                  <a:schemeClr val="bg2">
                    <a:lumMod val="10000"/>
                  </a:schemeClr>
                </a:solidFill>
                <a:cs typeface="Poppins"/>
              </a:rPr>
              <a: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Hoe was jullie kerstvakantie? </a:t>
            </a:r>
          </a:p>
          <a:p>
            <a:endParaRPr lang="nl-NL" sz="1500" dirty="0">
              <a:solidFill>
                <a:schemeClr val="bg2">
                  <a:lumMod val="10000"/>
                </a:schemeClr>
              </a:solidFill>
              <a:cs typeface="Poppins"/>
            </a:endParaRPr>
          </a:p>
          <a:p>
            <a:r>
              <a:rPr lang="nl-NL" sz="1500" dirty="0">
                <a:solidFill>
                  <a:schemeClr val="bg2">
                    <a:lumMod val="10000"/>
                  </a:schemeClr>
                </a:solidFill>
                <a:cs typeface="Poppins"/>
              </a:rPr>
              <a:t>De mijne was echt super leuk! Ik ben veel met familie en vrienden weggeweest. </a:t>
            </a:r>
            <a:r>
              <a:rPr lang="nl-NL" sz="1500">
                <a:solidFill>
                  <a:schemeClr val="bg2">
                    <a:lumMod val="10000"/>
                  </a:schemeClr>
                </a:solidFill>
                <a:cs typeface="Poppins"/>
              </a:rPr>
              <a:t>Tijdens oudejaarsdag </a:t>
            </a:r>
            <a:r>
              <a:rPr lang="nl-NL" sz="1500" dirty="0">
                <a:solidFill>
                  <a:schemeClr val="bg2">
                    <a:lumMod val="10000"/>
                  </a:schemeClr>
                </a:solidFill>
                <a:cs typeface="Poppins"/>
              </a:rPr>
              <a:t>heb ik dit jaar voor het eerst vuurwerk afgestoken, eigenlijk vond ik dat erg spannend. Ik weet ook niet of ik dit volgend jaar weer wil doen, ik vond het toch zonde van het geld. Maar ach, wie weet denk ik er volgend jaar weer anders over </a:t>
            </a:r>
            <a:r>
              <a:rPr lang="nl-NL" sz="1500" dirty="0">
                <a:solidFill>
                  <a:schemeClr val="bg2">
                    <a:lumMod val="10000"/>
                  </a:schemeClr>
                </a:solidFill>
                <a:cs typeface="Poppins"/>
                <a:sym typeface="Wingdings" pitchFamily="2" charset="2"/>
              </a:rPr>
              <a:t>:)</a:t>
            </a:r>
          </a:p>
          <a:p>
            <a:endParaRPr lang="nl-NL" sz="1500" dirty="0">
              <a:solidFill>
                <a:schemeClr val="bg2">
                  <a:lumMod val="10000"/>
                </a:schemeClr>
              </a:solidFill>
              <a:cs typeface="Poppins"/>
              <a:sym typeface="Wingdings" pitchFamily="2" charset="2"/>
            </a:endParaRPr>
          </a:p>
          <a:p>
            <a:r>
              <a:rPr lang="nl-NL" sz="1500" dirty="0">
                <a:solidFill>
                  <a:schemeClr val="bg2">
                    <a:lumMod val="10000"/>
                  </a:schemeClr>
                </a:solidFill>
                <a:cs typeface="Poppins"/>
              </a:rPr>
              <a:t>Ik was nieuwjaarsdag bij mijn tante, en haar computer deed ineens heel raar. Ze zei dat ze misschien op een verkeerde link had geklikt, en nu kreeg ze steeds vreemde meldingen. Mijn neef zei: “Dat is waarschijnlijk een virus!” Maar hoe kan een computer ziek worden? Mijn neef schoot meteen in de lach en noemde mij een digibeet?! Ik weet niet eens wat dat is, maar het zal vast niet positief zijn geweest.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Toen ik erover nadacht, besefte ik dat ik zelf ook weleens zomaar op een link klik, vooral als het iets cools lijkt zoals een aanbieding of een grappige video. Misschien is dat helemaal niet zo slim…</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Hoe zorg jij ervoor dat je veilig blijft online? Ik ga straks even mijn wachtwoorden checken. Misschien moet ik die ook veranderen…</a:t>
            </a: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Tienduizenden Nederlanders slachtoffer van virus dat privégegevens en wachtwoorden steelt</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625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virus dat stilletjes je computer of telefoon besmet en jouw privégegevens, zoekgeschiedenis en wachtwoorden steelt. De '</a:t>
            </a:r>
            <a:r>
              <a:rPr lang="nl-NL" sz="1100" dirty="0" err="1">
                <a:solidFill>
                  <a:schemeClr val="bg2">
                    <a:lumMod val="10000"/>
                  </a:schemeClr>
                </a:solidFill>
                <a:ea typeface="+mn-lt"/>
                <a:cs typeface="+mn-lt"/>
              </a:rPr>
              <a:t>infostealer</a:t>
            </a:r>
            <a:r>
              <a:rPr lang="nl-NL" sz="1100" dirty="0">
                <a:solidFill>
                  <a:schemeClr val="bg2">
                    <a:lumMod val="10000"/>
                  </a:schemeClr>
                </a:solidFill>
                <a:ea typeface="+mn-lt"/>
                <a:cs typeface="+mn-lt"/>
              </a:rPr>
              <a:t>' is in opkomst: tienduizenden Nederlanders zijn inmiddels besmet met de malware, vaak zonder dat ze het weten - en elke dag komen er tientallen nieuwe slachtoffers bij.</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Dat blijkt uit onderzoek van RTL Nieuws. De gestolen gegevens worden op Telegram en het dark web aangeboden. Andere cybercriminelen gaan er dan mee aan de haal, bijvoorbeeld om bankrekeningen te plunderen, bitcoins te stelen, webshop-accounts te hacken en WhatsApp over te nemen.</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Heb jij weleens op een vreemd bestand of app gedownload of op een rare link geklikt? Wat gebeurde er toen?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RTL Nieuws</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a:t>
            </a:r>
            <a:r>
              <a:rPr lang="nl-NL" sz="1200" dirty="0" err="1">
                <a:solidFill>
                  <a:srgbClr val="000000"/>
                </a:solidFill>
                <a:ea typeface="+mn-lt"/>
                <a:cs typeface="+mn-lt"/>
                <a:hlinkClick r:id="rId3"/>
              </a:rPr>
              <a:t>www.rtl.nl</a:t>
            </a:r>
            <a:r>
              <a:rPr lang="nl-NL" sz="1200" dirty="0">
                <a:solidFill>
                  <a:srgbClr val="000000"/>
                </a:solidFill>
                <a:ea typeface="+mn-lt"/>
                <a:cs typeface="+mn-lt"/>
                <a:hlinkClick r:id="rId3"/>
              </a:rPr>
              <a:t>/nieuws/tech/artikel/5484456/</a:t>
            </a:r>
            <a:r>
              <a:rPr lang="nl-NL" sz="1200" dirty="0" err="1">
                <a:solidFill>
                  <a:srgbClr val="000000"/>
                </a:solidFill>
                <a:ea typeface="+mn-lt"/>
                <a:cs typeface="+mn-lt"/>
                <a:hlinkClick r:id="rId3"/>
              </a:rPr>
              <a:t>infostealer-malware</a:t>
            </a:r>
            <a:r>
              <a:rPr lang="nl-NL" sz="1200" dirty="0">
                <a:solidFill>
                  <a:srgbClr val="000000"/>
                </a:solidFill>
                <a:ea typeface="+mn-lt"/>
                <a:cs typeface="+mn-lt"/>
                <a:hlinkClick r:id="rId3"/>
              </a:rPr>
              <a:t>-nederland-slachtoffer-wachtwoorden-</a:t>
            </a:r>
            <a:r>
              <a:rPr lang="nl-NL" sz="1200" dirty="0" err="1">
                <a:solidFill>
                  <a:srgbClr val="000000"/>
                </a:solidFill>
                <a:ea typeface="+mn-lt"/>
                <a:cs typeface="+mn-lt"/>
                <a:hlinkClick r:id="rId3"/>
              </a:rPr>
              <a:t>privegegevens</a:t>
            </a:r>
            <a:endParaRPr lang="nl-NL" dirty="0">
              <a:ea typeface="+mn-lt"/>
              <a:cs typeface="+mn-lt"/>
            </a:endParaRPr>
          </a:p>
        </p:txBody>
      </p:sp>
      <p:pic>
        <p:nvPicPr>
          <p:cNvPr id="6" name="Afbeelding 5">
            <a:extLst>
              <a:ext uri="{FF2B5EF4-FFF2-40B4-BE49-F238E27FC236}">
                <a16:creationId xmlns:a16="http://schemas.microsoft.com/office/drawing/2014/main" id="{EFE8EAA5-67D6-FD70-91C5-FAB2405EA5E1}"/>
              </a:ext>
            </a:extLst>
          </p:cNvPr>
          <p:cNvPicPr>
            <a:picLocks noChangeAspect="1"/>
          </p:cNvPicPr>
          <p:nvPr/>
        </p:nvPicPr>
        <p:blipFill>
          <a:blip r:embed="rId4"/>
          <a:srcRect/>
          <a:stretch/>
        </p:blipFill>
        <p:spPr>
          <a:xfrm>
            <a:off x="7147729" y="1546094"/>
            <a:ext cx="4273451" cy="4273451"/>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is malware?</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510698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Malware is schadelijke software die is ontworpen om je apparaat en gegevens te beschadigen, te stelen of te misbruiken. Er zijn veel verschillende soorten malware.</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Wat is het? Malware is een soort ‘virus’ dat je computer of telefoon ‘ziek’ kan maken.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Poppins"/>
              </a:rPr>
              <a:t>Hoe komt het? Via rare links, e-mails of als je iets downloadt van een onbekende website. Maar ook door gebruik te maken van onveilige (openbare) wifi of </a:t>
            </a:r>
            <a:r>
              <a:rPr lang="nl-NL" sz="1300" dirty="0" err="1">
                <a:solidFill>
                  <a:srgbClr val="1E1F20"/>
                </a:solidFill>
                <a:ea typeface="+mn-lt"/>
                <a:cs typeface="Poppins"/>
              </a:rPr>
              <a:t>nepbestanden</a:t>
            </a:r>
            <a:r>
              <a:rPr lang="nl-NL" sz="1300" dirty="0">
                <a:solidFill>
                  <a:srgbClr val="1E1F20"/>
                </a:solidFill>
                <a:ea typeface="+mn-lt"/>
                <a:cs typeface="Poppins"/>
              </a:rPr>
              <a:t>.</a:t>
            </a: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i="1" dirty="0">
                <a:solidFill>
                  <a:srgbClr val="1E1F20"/>
                </a:solidFill>
                <a:ea typeface="+mn-lt"/>
                <a:cs typeface="+mn-lt"/>
              </a:rPr>
              <a:t>Voorbeelden van malware:</a:t>
            </a:r>
          </a:p>
          <a:p>
            <a:pPr marL="742950" lvl="1" indent="-285750">
              <a:buFont typeface="Calibri"/>
              <a:buChar char="-"/>
            </a:pPr>
            <a:r>
              <a:rPr lang="nl-NL" sz="1300" i="1" dirty="0">
                <a:solidFill>
                  <a:srgbClr val="1E1F20"/>
                </a:solidFill>
                <a:ea typeface="+mn-lt"/>
                <a:cs typeface="+mn-lt"/>
              </a:rPr>
              <a:t>Virussen die je bestand kapotmaken.</a:t>
            </a:r>
          </a:p>
          <a:p>
            <a:pPr marL="742950" lvl="1" indent="-285750">
              <a:buFont typeface="Calibri"/>
              <a:buChar char="-"/>
            </a:pPr>
            <a:r>
              <a:rPr lang="nl-NL" sz="1300" i="1" dirty="0">
                <a:solidFill>
                  <a:srgbClr val="1E1F20"/>
                </a:solidFill>
                <a:ea typeface="+mn-lt"/>
                <a:cs typeface="+mn-lt"/>
              </a:rPr>
              <a:t>Spyware die jouw geheimen en informatie steelt en jouw gedrag volgt.</a:t>
            </a:r>
          </a:p>
          <a:p>
            <a:pPr marL="742950" lvl="1" indent="-285750">
              <a:buFont typeface="Calibri"/>
              <a:buChar char="-"/>
            </a:pPr>
            <a:r>
              <a:rPr lang="nl-NL" sz="1300" i="1" dirty="0" err="1">
                <a:solidFill>
                  <a:srgbClr val="1E1F20"/>
                </a:solidFill>
                <a:ea typeface="+mn-lt"/>
                <a:cs typeface="+mn-lt"/>
              </a:rPr>
              <a:t>Ransomware</a:t>
            </a:r>
            <a:r>
              <a:rPr lang="nl-NL" sz="1300" i="1" dirty="0">
                <a:solidFill>
                  <a:srgbClr val="1E1F20"/>
                </a:solidFill>
                <a:ea typeface="+mn-lt"/>
                <a:cs typeface="+mn-lt"/>
              </a:rPr>
              <a:t> die jouw computer of telefoon gijzelen voor geld.</a:t>
            </a:r>
          </a:p>
          <a:p>
            <a:pPr marL="742950" lvl="1" indent="-285750">
              <a:buFont typeface="Calibri"/>
              <a:buChar char="-"/>
            </a:pPr>
            <a:r>
              <a:rPr lang="nl-NL" sz="1300" i="1" dirty="0">
                <a:solidFill>
                  <a:srgbClr val="1E1F20"/>
                </a:solidFill>
                <a:ea typeface="+mn-lt"/>
                <a:cs typeface="+mn-lt"/>
              </a:rPr>
              <a:t>Phishing die je laat inloggen op </a:t>
            </a:r>
            <a:r>
              <a:rPr lang="nl-NL" sz="1300" i="1" dirty="0" err="1">
                <a:solidFill>
                  <a:srgbClr val="1E1F20"/>
                </a:solidFill>
                <a:ea typeface="+mn-lt"/>
                <a:cs typeface="+mn-lt"/>
              </a:rPr>
              <a:t>nepwebsites</a:t>
            </a:r>
            <a:r>
              <a:rPr lang="nl-NL" sz="1300" i="1" dirty="0">
                <a:solidFill>
                  <a:srgbClr val="1E1F20"/>
                </a:solidFill>
                <a:ea typeface="+mn-lt"/>
                <a:cs typeface="+mn-lt"/>
              </a:rPr>
              <a:t> om </a:t>
            </a:r>
            <a:r>
              <a:rPr lang="nl-NL" sz="1300" i="1" dirty="0" err="1">
                <a:solidFill>
                  <a:srgbClr val="1E1F20"/>
                </a:solidFill>
                <a:ea typeface="+mn-lt"/>
                <a:cs typeface="+mn-lt"/>
              </a:rPr>
              <a:t>inloginformatie</a:t>
            </a:r>
            <a:r>
              <a:rPr lang="nl-NL" sz="1300" i="1" dirty="0">
                <a:solidFill>
                  <a:srgbClr val="1E1F20"/>
                </a:solidFill>
                <a:ea typeface="+mn-lt"/>
                <a:cs typeface="+mn-lt"/>
              </a:rPr>
              <a:t> te stelen.</a:t>
            </a:r>
          </a:p>
          <a:p>
            <a:pPr marL="742950" lvl="1" indent="-285750">
              <a:buFont typeface="Calibri"/>
              <a:buChar char="-"/>
            </a:pPr>
            <a:r>
              <a:rPr lang="nl-NL" sz="1300" i="1" dirty="0">
                <a:solidFill>
                  <a:srgbClr val="1E1F20"/>
                </a:solidFill>
                <a:ea typeface="+mn-lt"/>
                <a:cs typeface="+mn-lt"/>
              </a:rPr>
              <a:t>Trojans die langzaam je computer overneemt voor criminele praktijken.</a:t>
            </a:r>
          </a:p>
          <a:p>
            <a:pPr marL="742950" lvl="1" indent="-285750">
              <a:buFont typeface="Calibri"/>
              <a:buChar char="-"/>
            </a:pPr>
            <a:r>
              <a:rPr lang="nl-NL" sz="1300" i="1" dirty="0">
                <a:solidFill>
                  <a:srgbClr val="1E1F20"/>
                </a:solidFill>
                <a:ea typeface="+mn-lt"/>
                <a:cs typeface="+mn-lt"/>
              </a:rPr>
              <a:t>Keyloggers die je wachtwoorden stelen.</a:t>
            </a:r>
          </a:p>
          <a:p>
            <a:pPr marL="285750" indent="-285750">
              <a:buFont typeface="Calibri"/>
              <a:buChar char="-"/>
            </a:pPr>
            <a:endParaRPr lang="nl-NL" sz="1300" dirty="0">
              <a:solidFill>
                <a:srgbClr val="1E1F20"/>
              </a:solidFill>
              <a:ea typeface="+mn-lt"/>
              <a:cs typeface="+mn-lt"/>
            </a:endParaRPr>
          </a:p>
        </p:txBody>
      </p:sp>
      <p:pic>
        <p:nvPicPr>
          <p:cNvPr id="5" name="Tijdelijke aanduiding voor afbeelding 4">
            <a:extLst>
              <a:ext uri="{FF2B5EF4-FFF2-40B4-BE49-F238E27FC236}">
                <a16:creationId xmlns:a16="http://schemas.microsoft.com/office/drawing/2014/main" id="{004C0C59-9AC2-CE15-E3EC-2FF1B2FB443B}"/>
              </a:ext>
            </a:extLst>
          </p:cNvPr>
          <p:cNvPicPr>
            <a:picLocks noGrp="1" noChangeAspect="1"/>
          </p:cNvPicPr>
          <p:nvPr>
            <p:ph type="pic" sz="quarter" idx="12"/>
          </p:nvPr>
        </p:nvPicPr>
        <p:blipFill>
          <a:blip r:embed="rId3"/>
          <a:srcRect t="15710" b="15710"/>
          <a:stretch/>
        </p:blipFill>
        <p:spPr>
          <a:xfrm>
            <a:off x="5692552" y="946485"/>
            <a:ext cx="6499448" cy="4457327"/>
          </a:xfrm>
        </p:spPr>
      </p:pic>
    </p:spTree>
    <p:extLst>
      <p:ext uri="{BB962C8B-B14F-4D97-AF65-F5344CB8AC3E}">
        <p14:creationId xmlns:p14="http://schemas.microsoft.com/office/powerpoint/2010/main" val="22366229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Hoe bescherm je jezelf?</a:t>
            </a: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Je kunt veel doen om jezelf te beschermen tegen de verschillende vormen van malware. Hier zijn enkele tips:</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Klik niet zomaar op links. Vraag een volwassene om hulp of kijk zelf goed naar de URL, hier kan je meestal al ontdekken of iets misleidend is.</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Download alleen dingen van websites of ontwikkelaars die je kent. </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Vermeid diensten die illegaal zijn, zoals bijvoorbeeld het gratis krijgen van </a:t>
            </a:r>
            <a:r>
              <a:rPr lang="nl-NL" sz="1300" dirty="0" err="1">
                <a:solidFill>
                  <a:srgbClr val="1E1F20"/>
                </a:solidFill>
                <a:ea typeface="+mn-lt"/>
                <a:cs typeface="+mn-lt"/>
              </a:rPr>
              <a:t>V-bucks</a:t>
            </a:r>
            <a:r>
              <a:rPr lang="nl-NL" sz="1300" dirty="0">
                <a:solidFill>
                  <a:srgbClr val="1E1F20"/>
                </a:solidFill>
                <a:ea typeface="+mn-lt"/>
                <a:cs typeface="+mn-lt"/>
              </a:rPr>
              <a:t>, </a:t>
            </a:r>
            <a:r>
              <a:rPr lang="nl-NL" sz="1300" dirty="0" err="1">
                <a:solidFill>
                  <a:srgbClr val="1E1F20"/>
                </a:solidFill>
                <a:ea typeface="+mn-lt"/>
                <a:cs typeface="+mn-lt"/>
              </a:rPr>
              <a:t>Robux</a:t>
            </a:r>
            <a:r>
              <a:rPr lang="nl-NL" sz="1300" dirty="0">
                <a:solidFill>
                  <a:srgbClr val="1E1F20"/>
                </a:solidFill>
                <a:ea typeface="+mn-lt"/>
                <a:cs typeface="+mn-lt"/>
              </a:rPr>
              <a:t> of gehackte accounts.</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Gebruik een goed wachtwoord, zoals een zin die je makkelijk onthoudt.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Gebruik antivirussoftware en update deze regelmatig.</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Zet </a:t>
            </a:r>
            <a:r>
              <a:rPr lang="nl-NL" sz="1300" dirty="0" err="1">
                <a:solidFill>
                  <a:srgbClr val="1E1F20"/>
                </a:solidFill>
                <a:ea typeface="+mn-lt"/>
                <a:cs typeface="+mn-lt"/>
              </a:rPr>
              <a:t>tweestapsverificatie</a:t>
            </a:r>
            <a:r>
              <a:rPr lang="nl-NL" sz="1300" dirty="0">
                <a:solidFill>
                  <a:srgbClr val="1E1F20"/>
                </a:solidFill>
                <a:ea typeface="+mn-lt"/>
                <a:cs typeface="+mn-lt"/>
              </a:rPr>
              <a:t> aan voor je accounts.</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Gebruik alleen beveiligde netwerken (vermijd openbare wifi zoals bijvoorbeeld bij de McDonalds).</a:t>
            </a:r>
            <a:endParaRPr lang="nl-NL" sz="1300" dirty="0">
              <a:solidFill>
                <a:srgbClr val="1E1F20"/>
              </a:solidFill>
              <a:cs typeface="Poppins"/>
            </a:endParaRPr>
          </a:p>
        </p:txBody>
      </p:sp>
      <p:pic>
        <p:nvPicPr>
          <p:cNvPr id="4" name="Tijdelijke aanduiding voor afbeelding 3">
            <a:extLst>
              <a:ext uri="{FF2B5EF4-FFF2-40B4-BE49-F238E27FC236}">
                <a16:creationId xmlns:a16="http://schemas.microsoft.com/office/drawing/2014/main" id="{DD8AA576-9371-F31C-60CB-67DB381B6C6C}"/>
              </a:ext>
            </a:extLst>
          </p:cNvPr>
          <p:cNvPicPr>
            <a:picLocks noGrp="1" noChangeAspect="1"/>
          </p:cNvPicPr>
          <p:nvPr>
            <p:ph type="pic" sz="quarter" idx="12"/>
          </p:nvPr>
        </p:nvPicPr>
        <p:blipFill>
          <a:blip r:embed="rId3"/>
          <a:srcRect t="15710" b="15710"/>
          <a:stretch/>
        </p:blipFill>
        <p:spPr>
          <a:xfrm>
            <a:off x="5692552" y="946485"/>
            <a:ext cx="6499448" cy="4457327"/>
          </a:xfrm>
        </p:spPr>
      </p:pic>
    </p:spTree>
    <p:extLst>
      <p:ext uri="{BB962C8B-B14F-4D97-AF65-F5344CB8AC3E}">
        <p14:creationId xmlns:p14="http://schemas.microsoft.com/office/powerpoint/2010/main" val="24509683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Hoe goed kan jij jezelf beschermen?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Weet jij hoe je je kunt beschermen tegen malware? Tijd om te testen wat jij hebt geleerd!</a:t>
            </a:r>
          </a:p>
          <a:p>
            <a:endParaRPr lang="nl-NL" sz="1300" dirty="0">
              <a:solidFill>
                <a:srgbClr val="1E1F20"/>
              </a:solidFill>
              <a:cs typeface="Poppins"/>
            </a:endParaRPr>
          </a:p>
          <a:p>
            <a:r>
              <a:rPr lang="nl-NL" sz="1300" dirty="0">
                <a:solidFill>
                  <a:srgbClr val="1E1F20"/>
                </a:solidFill>
                <a:cs typeface="Poppins"/>
              </a:rPr>
              <a:t>Doe klassikaal de </a:t>
            </a:r>
            <a:r>
              <a:rPr lang="nl-NL" sz="1300" dirty="0" err="1">
                <a:solidFill>
                  <a:srgbClr val="1E1F20"/>
                </a:solidFill>
                <a:cs typeface="Poppins"/>
                <a:hlinkClick r:id="rId3"/>
              </a:rPr>
              <a:t>Kahoot</a:t>
            </a:r>
            <a:r>
              <a:rPr lang="nl-NL" sz="1300" dirty="0">
                <a:solidFill>
                  <a:srgbClr val="1E1F20"/>
                </a:solidFill>
                <a:cs typeface="Poppins"/>
                <a:hlinkClick r:id="rId3"/>
              </a:rPr>
              <a:t> over malware</a:t>
            </a:r>
            <a:r>
              <a:rPr lang="nl-NL" sz="1300" dirty="0">
                <a:solidFill>
                  <a:srgbClr val="1E1F20"/>
                </a:solidFill>
                <a:cs typeface="Poppins"/>
              </a:rPr>
              <a:t>!</a:t>
            </a:r>
          </a:p>
        </p:txBody>
      </p:sp>
      <p:pic>
        <p:nvPicPr>
          <p:cNvPr id="4" name="Tijdelijke aanduiding voor afbeelding 3">
            <a:extLst>
              <a:ext uri="{FF2B5EF4-FFF2-40B4-BE49-F238E27FC236}">
                <a16:creationId xmlns:a16="http://schemas.microsoft.com/office/drawing/2014/main" id="{154E185B-7423-71AD-0229-0F77FAC4410D}"/>
              </a:ext>
            </a:extLst>
          </p:cNvPr>
          <p:cNvPicPr>
            <a:picLocks noGrp="1" noChangeAspect="1"/>
          </p:cNvPicPr>
          <p:nvPr>
            <p:ph type="pic" sz="quarter" idx="12"/>
          </p:nvPr>
        </p:nvPicPr>
        <p:blipFill>
          <a:blip r:embed="rId4"/>
          <a:srcRect t="15710" b="15710"/>
          <a:stretch/>
        </p:blipFill>
        <p:spPr>
          <a:xfrm>
            <a:off x="5692552" y="946485"/>
            <a:ext cx="6499448" cy="4457327"/>
          </a:xfrm>
        </p:spPr>
      </p:pic>
    </p:spTree>
    <p:extLst>
      <p:ext uri="{BB962C8B-B14F-4D97-AF65-F5344CB8AC3E}">
        <p14:creationId xmlns:p14="http://schemas.microsoft.com/office/powerpoint/2010/main" val="328767970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 jij geleerd?</a:t>
            </a:r>
          </a:p>
          <a:p>
            <a:endParaRPr lang="nl-NL" sz="1300" dirty="0">
              <a:solidFill>
                <a:srgbClr val="1E1F20"/>
              </a:solidFill>
              <a:ea typeface="+mn-lt"/>
              <a:cs typeface="Poppins"/>
            </a:endParaRPr>
          </a:p>
          <a:p>
            <a:pPr marL="285750" indent="-285750">
              <a:buFontTx/>
              <a:buChar char="-"/>
            </a:pPr>
            <a:r>
              <a:rPr lang="nl-NL" sz="1300" dirty="0">
                <a:solidFill>
                  <a:srgbClr val="1E1F20"/>
                </a:solidFill>
                <a:ea typeface="+mn-lt"/>
                <a:cs typeface="Poppins"/>
              </a:rPr>
              <a:t>Wat is malware en hoe werkt het?</a:t>
            </a:r>
          </a:p>
          <a:p>
            <a:pPr marL="285750" indent="-285750">
              <a:buFontTx/>
              <a:buChar char="-"/>
            </a:pPr>
            <a:r>
              <a:rPr lang="nl-NL" sz="1300" dirty="0">
                <a:solidFill>
                  <a:srgbClr val="1E1F20"/>
                </a:solidFill>
                <a:ea typeface="+mn-lt"/>
                <a:cs typeface="Poppins"/>
              </a:rPr>
              <a:t>Hoe kun jij jezelf beschermen online?</a:t>
            </a:r>
          </a:p>
          <a:p>
            <a:pPr marL="285750" indent="-285750">
              <a:buFontTx/>
              <a:buChar char="-"/>
            </a:pPr>
            <a:r>
              <a:rPr lang="nl-NL" sz="1300" dirty="0">
                <a:solidFill>
                  <a:srgbClr val="1E1F20"/>
                </a:solidFill>
                <a:ea typeface="+mn-lt"/>
                <a:cs typeface="Poppins"/>
              </a:rPr>
              <a:t>Hoe kun je anderen helpen om veiliger met apparaten om te gaan?</a:t>
            </a:r>
            <a:endParaRPr lang="nl-NL" sz="1300" dirty="0">
              <a:solidFill>
                <a:srgbClr val="1E1F20"/>
              </a:solidFill>
              <a:ea typeface="+mn-lt"/>
              <a:cs typeface="+mn-lt"/>
            </a:endParaRPr>
          </a:p>
        </p:txBody>
      </p:sp>
      <p:pic>
        <p:nvPicPr>
          <p:cNvPr id="5" name="Tijdelijke aanduiding voor afbeelding 4">
            <a:extLst>
              <a:ext uri="{FF2B5EF4-FFF2-40B4-BE49-F238E27FC236}">
                <a16:creationId xmlns:a16="http://schemas.microsoft.com/office/drawing/2014/main" id="{290DAE3C-B1E6-D1F1-C866-E600BB6C306E}"/>
              </a:ext>
            </a:extLst>
          </p:cNvPr>
          <p:cNvPicPr>
            <a:picLocks noGrp="1" noChangeAspect="1"/>
          </p:cNvPicPr>
          <p:nvPr>
            <p:ph type="pic" sz="quarter" idx="12"/>
          </p:nvPr>
        </p:nvPicPr>
        <p:blipFill>
          <a:blip r:embed="rId3"/>
          <a:srcRect t="15710" b="15710"/>
          <a:stretch/>
        </p:blipFill>
        <p:spPr>
          <a:xfrm>
            <a:off x="5692552" y="946485"/>
            <a:ext cx="6499448"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416320"/>
          </a:xfrm>
          <a:prstGeom prst="rect">
            <a:avLst/>
          </a:prstGeom>
          <a:noFill/>
        </p:spPr>
        <p:txBody>
          <a:bodyPr wrap="square" lIns="91440" tIns="45720" rIns="91440" bIns="45720" rtlCol="0" anchor="t">
            <a:spAutoFit/>
          </a:bodyPr>
          <a:lstStyle/>
          <a:p>
            <a:r>
              <a:rPr lang="nl-NL" sz="1200" dirty="0">
                <a:solidFill>
                  <a:schemeClr val="bg1"/>
                </a:solidFill>
                <a:cs typeface="Poppins"/>
              </a:rPr>
              <a:t>Cybercriminelen en hackers zijn uit op (jouw) digitale data, maar niet alle vinden zichzelf crimineel. Deze hackers vinden dat wat zij doen beter is voor het internet, ze willen het internet veiliger maken door een digitale Robin Hood te zijn. Maar niet iedereen vind Robin Hood een held.</a:t>
            </a:r>
          </a:p>
          <a:p>
            <a:endParaRPr lang="nl-NL" sz="1200" dirty="0">
              <a:solidFill>
                <a:schemeClr val="bg1"/>
              </a:solidFill>
              <a:cs typeface="Poppins"/>
            </a:endParaRPr>
          </a:p>
          <a:p>
            <a:r>
              <a:rPr lang="nl-NL" sz="1200" dirty="0">
                <a:solidFill>
                  <a:schemeClr val="bg1"/>
                </a:solidFill>
                <a:cs typeface="Poppins"/>
              </a:rPr>
              <a:t>Hackers die het internet beter willen maken worden etnisch hacker genoemd. Zij zoeken naar veiligheidslekken in systemen en proberen naar binnen te hacken. Na het hacken geven ze de makers door wat er mis is met hun systemen. Zo vallen ze bijvoorbeeld banken of overheidssystemen aan die er daarna tijdelijk uit liggen. </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Opdracht:</a:t>
            </a:r>
            <a:endParaRPr lang="nl-NL" sz="1200" dirty="0">
              <a:solidFill>
                <a:schemeClr val="bg1"/>
              </a:solidFill>
              <a:cs typeface="Poppins"/>
            </a:endParaRPr>
          </a:p>
          <a:p>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Bespreek met de klas: wat is ethisch hacken (kunnen jullie voorbeelden bedenken) en wat vind jij daarvan?</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Denk in groepjes na over hoe ethisch hackers malware kunnen voorkomen en mensen kunnen helpen veilig te blijven.</a:t>
            </a:r>
            <a:endParaRPr lang="nl-NL" sz="1200" i="1"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Malware en ethisch hacken</a:t>
            </a:r>
            <a:endParaRPr lang="nl-NL" dirty="0"/>
          </a:p>
        </p:txBody>
      </p:sp>
      <p:pic>
        <p:nvPicPr>
          <p:cNvPr id="6" name="Afbeelding 5">
            <a:extLst>
              <a:ext uri="{FF2B5EF4-FFF2-40B4-BE49-F238E27FC236}">
                <a16:creationId xmlns:a16="http://schemas.microsoft.com/office/drawing/2014/main" id="{2B387A7C-68C6-9A10-16DB-AED9E7722B21}"/>
              </a:ext>
            </a:extLst>
          </p:cNvPr>
          <p:cNvPicPr>
            <a:picLocks noChangeAspect="1"/>
          </p:cNvPicPr>
          <p:nvPr/>
        </p:nvPicPr>
        <p:blipFill>
          <a:blip r:embed="rId3"/>
          <a:srcRect/>
          <a:stretch/>
        </p:blipFill>
        <p:spPr>
          <a:xfrm>
            <a:off x="7077220" y="703850"/>
            <a:ext cx="4267591" cy="4267591"/>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8</TotalTime>
  <Words>920</Words>
  <Application>Microsoft Macintosh PowerPoint</Application>
  <PresentationFormat>Breedbeeld</PresentationFormat>
  <Paragraphs>79</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1207</cp:revision>
  <dcterms:created xsi:type="dcterms:W3CDTF">2022-01-30T11:55:21Z</dcterms:created>
  <dcterms:modified xsi:type="dcterms:W3CDTF">2025-01-06T11:01:09Z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