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AA_86B47876.xml" ContentType="application/vnd.ms-powerpoint.comments+xml"/>
  <Override PartName="/ppt/comments/modernComment_1B0_BB158DC9.xml" ContentType="application/vnd.ms-powerpoint.comments+xml"/>
  <Override PartName="/ppt/comments/modernComment_1B5_BEB977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351" r:id="rId8"/>
    <p:sldId id="426" r:id="rId9"/>
    <p:sldId id="432" r:id="rId10"/>
    <p:sldId id="437" r:id="rId11"/>
    <p:sldId id="414" r:id="rId12"/>
    <p:sldId id="280"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741"/>
  </p:normalViewPr>
  <p:slideViewPr>
    <p:cSldViewPr snapToGrid="0">
      <p:cViewPr varScale="1">
        <p:scale>
          <a:sx n="90" d="100"/>
          <a:sy n="90" d="100"/>
        </p:scale>
        <p:origin x="224"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hoe gratis digitale diensten inkomsten genereren.
Inzicht krijgen in de waarde van gebruikersdata en hoe dit wordt gebruikt door bedrijven.
Kritisch nadenken over de verborgen kosten van 'gratis' online platforms.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5-8. (5 minuten)
Leerdoelen:
Begrijpen wat gratis diensten zijn en hoe zij inkomsten genereren via gebruikersdata.
Leren hoe bedrijven afhankelijk zijn van gebruikersactiviteit om advertenties te verkopen.
Inzicht krijgen in het idee dat gebruikersdata een waardevolle bron is voor digitale platforms.</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Begrijpen hoe platforms zoals YouTube, TikTok en Funda geld verdienen via verschillende verdienmodellen.
Inzicht krijgen in hoe persoonlijke data wordt verzameld, doorverkocht, en gebruikt voor gerichte advertenties.</a:t>
        </a:r>
      </a:p>
    </p188:txBody>
  </p188:cm>
</p188:cmLst>
</file>

<file path=ppt/comments/modernComment_1B0_BB158DC9.xml><?xml version="1.0" encoding="utf-8"?>
<p188:cmLst xmlns:a="http://schemas.openxmlformats.org/drawingml/2006/main" xmlns:r="http://schemas.openxmlformats.org/officeDocument/2006/relationships" xmlns:p188="http://schemas.microsoft.com/office/powerpoint/2018/8/main">
  <p188:cm id="{340385FB-03C9-46B0-9BE6-30918E9FB95E}" authorId="{4DBF06C3-06A7-47B8-D723-6C8A6BED412D}" created="2024-12-07T21:01:30.386">
    <pc:sldMkLst xmlns:pc="http://schemas.microsoft.com/office/powerpoint/2013/main/command">
      <pc:docMk/>
      <pc:sldMk cId="3138751945" sldId="432"/>
    </pc:sldMkLst>
    <p188:txBody>
      <a:bodyPr/>
      <a:lstStyle/>
      <a:p>
        <a:r>
          <a:rPr lang="nl-NL"/>
          <a:t>Aanvullend PO</a:t>
        </a:r>
      </a:p>
    </p188:txBody>
  </p188:cm>
</p188:cmLst>
</file>

<file path=ppt/comments/modernComment_1B5_BEB977E.xml><?xml version="1.0" encoding="utf-8"?>
<p188:cmLst xmlns:a="http://schemas.openxmlformats.org/drawingml/2006/main" xmlns:r="http://schemas.openxmlformats.org/officeDocument/2006/relationships" xmlns:p188="http://schemas.microsoft.com/office/powerpoint/2018/8/main">
  <p188:cm id="{23A346F9-71AC-B14B-9119-6FC3F8F746A0}" authorId="{4DBF06C3-06A7-47B8-D723-6C8A6BED412D}" created="2024-12-15T14:56:12.240">
    <pc:sldMkLst xmlns:pc="http://schemas.microsoft.com/office/powerpoint/2013/main/command">
      <pc:docMk/>
      <pc:sldMk cId="199989118" sldId="437"/>
    </pc:sldMkLst>
    <p188:txBody>
      <a:bodyPr/>
      <a:lstStyle/>
      <a:p>
        <a:r>
          <a:rPr lang="nl-NL"/>
          <a:t>Verwerkingsopdracht PO 7-8. (20 minuten)
Leerdoelen:
Bewust worden van de waarde van gebruikersdata en hoe deze wordt gebruikt door gratis platforms.
Kritisch nadenken hoe platformen persoonsprofielen kunnen opbouwen.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bnr.nl/nieuws/tech-innovatie/10562794/tiktok-deelt-geld-uit-aan-gebruikers-in-aanloop-naar-verbod-vs"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microsoft.com/office/2018/10/relationships/comments" Target="../comments/modernComment_15F_42E1876C.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B0_BB158DC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B5_BEB977E.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Voor niks gaat de zon op: wat ben jij waard?</a:t>
            </a:r>
            <a:endParaRPr lang="nl-NL" b="0" dirty="0">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50 2024</a:t>
            </a:r>
            <a:endParaRPr lang="nl-NL" sz="1200" dirty="0"/>
          </a:p>
        </p:txBody>
      </p:sp>
      <p:pic>
        <p:nvPicPr>
          <p:cNvPr id="10" name="Tijdelijke aanduiding voor afbeelding 9" descr="Afbeelding met schermopname, tekst, Elektrisch blauw, Majorelleblauw&#10;&#10;Automatisch gegenereerde beschrijving">
            <a:extLst>
              <a:ext uri="{FF2B5EF4-FFF2-40B4-BE49-F238E27FC236}">
                <a16:creationId xmlns:a16="http://schemas.microsoft.com/office/drawing/2014/main" id="{A7819466-E79E-E74A-F0A9-DF824D1995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06" r="6306"/>
          <a:stretch>
            <a:fillRect/>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600986"/>
          </a:xfrm>
          <a:prstGeom prst="rect">
            <a:avLst/>
          </a:prstGeom>
          <a:noFill/>
        </p:spPr>
        <p:txBody>
          <a:bodyPr wrap="square" lIns="91440" tIns="45720" rIns="91440" bIns="45720" rtlCol="0" anchor="t">
            <a:spAutoFit/>
          </a:bodyPr>
          <a:lstStyle/>
          <a:p>
            <a:r>
              <a:rPr lang="nl-NL" sz="1200" dirty="0">
                <a:solidFill>
                  <a:schemeClr val="bg1"/>
                </a:solidFill>
                <a:cs typeface="Poppins"/>
              </a:rPr>
              <a:t>De impact van het verzamelen van data wordt vaak onderschat. Dit terwijl we er online non-stop mee geconfronteerd worden. Door bijvoorbeeld te kijken naar welke advertenties jij of je ouders te zien krijgen kan je inzicht krijgen in het profiel dat er over jou (of je ouders) is opgebouwd.</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Opdracht:</a:t>
            </a:r>
            <a:endParaRPr lang="nl-NL" sz="1200" dirty="0">
              <a:solidFill>
                <a:schemeClr val="bg1"/>
              </a:solidFill>
              <a:cs typeface="Poppins"/>
            </a:endParaRPr>
          </a:p>
          <a:p>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Bekijk vijf advertenties op je favoriete apps of websites (zoals YouTube, </a:t>
            </a:r>
            <a:r>
              <a:rPr lang="nl-NL" sz="1200" dirty="0" err="1">
                <a:solidFill>
                  <a:schemeClr val="bg1"/>
                </a:solidFill>
                <a:cs typeface="Poppins"/>
              </a:rPr>
              <a:t>TikTok</a:t>
            </a:r>
            <a:r>
              <a:rPr lang="nl-NL" sz="1200" dirty="0">
                <a:solidFill>
                  <a:schemeClr val="bg1"/>
                </a:solidFill>
                <a:cs typeface="Poppins"/>
              </a:rPr>
              <a:t>, of Instagram).</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Bedenk welke persoonlijke gegevens nodig waren om deze advertenties te laten zien (bijvoorbeeld je leeftijd, locatie, of interesses).</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Schrijf op wat je verrast heeft aan de advertenties. Denk na: hoe goed passen ze bij jou?</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Bespreek in de klas: hoe kun je bewuster omgaan met wat je deelt online?</a:t>
            </a:r>
          </a:p>
          <a:p>
            <a:pPr marL="228600" indent="-228600">
              <a:buFont typeface="+mj-lt"/>
              <a:buAutoNum type="arabicPeriod"/>
            </a:pPr>
            <a:endParaRPr lang="nl-NL" sz="1200" dirty="0">
              <a:solidFill>
                <a:schemeClr val="bg1"/>
              </a:solidFill>
              <a:cs typeface="Poppins"/>
            </a:endParaRPr>
          </a:p>
          <a:p>
            <a:r>
              <a:rPr lang="nl-NL" sz="1200" i="1" dirty="0">
                <a:solidFill>
                  <a:schemeClr val="bg1"/>
                </a:solidFill>
                <a:cs typeface="Poppins"/>
              </a:rPr>
              <a:t>Herhaal deze opdracht thuis met je ouders computer of telefoon.</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Wat kun jij leren van advertenties?</a:t>
            </a:r>
            <a:endParaRPr lang="nl-NL" dirty="0"/>
          </a:p>
        </p:txBody>
      </p:sp>
      <p:pic>
        <p:nvPicPr>
          <p:cNvPr id="6" name="Afbeelding 5" descr="Afbeelding met tekst, kleding, stoel, tekenfilm&#10;&#10;Automatisch gegenereerde beschrijving">
            <a:extLst>
              <a:ext uri="{FF2B5EF4-FFF2-40B4-BE49-F238E27FC236}">
                <a16:creationId xmlns:a16="http://schemas.microsoft.com/office/drawing/2014/main" id="{2B387A7C-68C6-9A10-16DB-AED9E7722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220" y="703850"/>
            <a:ext cx="4267591" cy="4267591"/>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Heey</a:t>
            </a:r>
            <a:r>
              <a:rPr lang="nl-NL" sz="1500" dirty="0">
                <a:solidFill>
                  <a:schemeClr val="bg2">
                    <a:lumMod val="10000"/>
                  </a:schemeClr>
                </a:solidFill>
                <a:cs typeface="Poppins"/>
              </a:rPr>
              <a: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bijna kerstvakantie, en ik merk dat de winter eindelijk een beetje is begonnen. Overal zie je mensen die druk bezig zijn met cadeaus kopen, plannen maken voor familiebezoek en vooral lekker warm binnen willen blijven.</a:t>
            </a:r>
          </a:p>
          <a:p>
            <a:endParaRPr lang="nl-NL" sz="1500" dirty="0">
              <a:solidFill>
                <a:schemeClr val="bg2">
                  <a:lumMod val="10000"/>
                </a:schemeClr>
              </a:solidFill>
              <a:cs typeface="Poppins"/>
            </a:endParaRPr>
          </a:p>
          <a:p>
            <a:r>
              <a:rPr lang="nl-NL" sz="1500" dirty="0">
                <a:solidFill>
                  <a:schemeClr val="bg2">
                    <a:lumMod val="10000"/>
                  </a:schemeClr>
                </a:solidFill>
                <a:cs typeface="Poppins"/>
              </a:rPr>
              <a:t>Laatst had ik met vrienden een discussie over hoe sommige apps helemaal gratis zijn, maar toch miljarden verdienen. Een van mijn vrienden vertelde over een gametoernooi waaraan hij meedeed. Ze vroegen je om je naam en leeftijd op te geven en je moest het spel verbinden met je </a:t>
            </a:r>
            <a:r>
              <a:rPr lang="nl-NL" sz="1500" dirty="0" err="1">
                <a:solidFill>
                  <a:schemeClr val="bg2">
                    <a:lumMod val="10000"/>
                  </a:schemeClr>
                </a:solidFill>
                <a:cs typeface="Poppins"/>
              </a:rPr>
              <a:t>socials</a:t>
            </a:r>
            <a:r>
              <a:rPr lang="nl-NL" sz="1500" dirty="0">
                <a:solidFill>
                  <a:schemeClr val="bg2">
                    <a:lumMod val="10000"/>
                  </a:schemeClr>
                </a:solidFill>
                <a:cs typeface="Poppins"/>
              </a:rPr>
              <a:t>. Het voelde een beetje vreemd, waarom is al die informatie nodig om mee te doen aan een toernooi?</a:t>
            </a:r>
          </a:p>
          <a:p>
            <a:endParaRPr lang="nl-NL" sz="1500" dirty="0">
              <a:solidFill>
                <a:schemeClr val="bg2">
                  <a:lumMod val="10000"/>
                </a:schemeClr>
              </a:solidFill>
              <a:cs typeface="Poppins"/>
            </a:endParaRPr>
          </a:p>
          <a:p>
            <a:r>
              <a:rPr lang="nl-NL" sz="1500" dirty="0">
                <a:solidFill>
                  <a:schemeClr val="bg2">
                    <a:lumMod val="10000"/>
                  </a:schemeClr>
                </a:solidFill>
                <a:cs typeface="Poppins"/>
              </a:rPr>
              <a:t>Wat me ook opviel: sommige </a:t>
            </a:r>
            <a:r>
              <a:rPr lang="nl-NL" sz="1500" dirty="0" err="1">
                <a:solidFill>
                  <a:schemeClr val="bg2">
                    <a:lumMod val="10000"/>
                  </a:schemeClr>
                </a:solidFill>
                <a:cs typeface="Poppins"/>
              </a:rPr>
              <a:t>influencers</a:t>
            </a:r>
            <a:r>
              <a:rPr lang="nl-NL" sz="1500" dirty="0">
                <a:solidFill>
                  <a:schemeClr val="bg2">
                    <a:lumMod val="10000"/>
                  </a:schemeClr>
                </a:solidFill>
                <a:cs typeface="Poppins"/>
              </a:rPr>
              <a:t> krijgen betaald om ons spullen aan te raden. Maar hoe weten ze wat wij leuk vinden? Blijkbaar verkopen apps onze interesses aan bedrijven. Dit zorgt ervoor dat je misschien iets koopt wat je anders nooit zou zien, zoals die ene coole trui die ineens overal op je feed verschijnt.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raar om te beseffen dat wij als gebruikers eigenlijk een product zijn. Wat denk jij: is dat eerlijk of gewoon een slimme manier van zaken doen?</a:t>
            </a: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err="1">
                <a:solidFill>
                  <a:schemeClr val="accent1"/>
                </a:solidFill>
                <a:ea typeface="+mj-lt"/>
                <a:cs typeface="+mj-lt"/>
              </a:rPr>
              <a:t>TikTok</a:t>
            </a:r>
            <a:r>
              <a:rPr lang="nl-NL" dirty="0">
                <a:solidFill>
                  <a:schemeClr val="accent1"/>
                </a:solidFill>
                <a:ea typeface="+mj-lt"/>
                <a:cs typeface="+mj-lt"/>
              </a:rPr>
              <a:t> deelt geld uit aan gebruikers in aanloop naar verbod VS</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387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Video-app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strooit met geld naar zijn gebruikers nu het </a:t>
            </a:r>
            <a:r>
              <a:rPr lang="nl-NL" sz="1100" dirty="0" err="1">
                <a:solidFill>
                  <a:schemeClr val="bg2">
                    <a:lumMod val="10000"/>
                  </a:schemeClr>
                </a:solidFill>
                <a:ea typeface="+mn-lt"/>
                <a:cs typeface="+mn-lt"/>
              </a:rPr>
              <a:t>socialmediaplatform</a:t>
            </a:r>
            <a:r>
              <a:rPr lang="nl-NL" sz="1100" dirty="0">
                <a:solidFill>
                  <a:schemeClr val="bg2">
                    <a:lumMod val="10000"/>
                  </a:schemeClr>
                </a:solidFill>
                <a:ea typeface="+mn-lt"/>
                <a:cs typeface="+mn-lt"/>
              </a:rPr>
              <a:t> op het punt staat verbannen te worden uit de Verenigde Staten. Gebruikers die hun tijd besteden door te scrollen in de app, vrienden uitnodigen en producten kopen in de webshop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krijgen honderden dollars aangeboden nu een verbod van de app aanstaande is in de VS. Dat meldt persbureau </a:t>
            </a:r>
            <a:r>
              <a:rPr lang="nl-NL" sz="1100" dirty="0" err="1">
                <a:solidFill>
                  <a:schemeClr val="bg2">
                    <a:lumMod val="10000"/>
                  </a:schemeClr>
                </a:solidFill>
                <a:ea typeface="+mn-lt"/>
                <a:cs typeface="+mn-lt"/>
              </a:rPr>
              <a:t>Bloomberg</a:t>
            </a:r>
            <a:r>
              <a:rPr lang="nl-NL" sz="1100" dirty="0">
                <a:solidFill>
                  <a:schemeClr val="bg2">
                    <a:lumMod val="10000"/>
                  </a:schemeClr>
                </a:solidFill>
                <a:ea typeface="+mn-lt"/>
                <a:cs typeface="+mn-lt"/>
              </a:rPr>
              <a:t>.</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zien sinds kort een nieuwe 'tijdelijke aanbieding' in de app, die hen beloont in de vorm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Shop </a:t>
            </a:r>
            <a:r>
              <a:rPr lang="nl-NL" sz="1100" dirty="0" err="1">
                <a:solidFill>
                  <a:schemeClr val="bg2">
                    <a:lumMod val="10000"/>
                  </a:schemeClr>
                </a:solidFill>
                <a:ea typeface="+mn-lt"/>
                <a:cs typeface="+mn-lt"/>
              </a:rPr>
              <a:t>credits</a:t>
            </a:r>
            <a:r>
              <a:rPr lang="nl-NL" sz="1100" dirty="0">
                <a:solidFill>
                  <a:schemeClr val="bg2">
                    <a:lumMod val="10000"/>
                  </a:schemeClr>
                </a:solidFill>
                <a:ea typeface="+mn-lt"/>
                <a:cs typeface="+mn-lt"/>
              </a:rPr>
              <a:t>'. De aanbiedingen verschijnen op de 'Voor Jou'-pagina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de hoofdpagina die ze zien als ze de app openen. Vrijdag bevestigde een belangrijke rechterlijke uitspraak een wet die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al in januari landelijk zou kunnen verbieden in de VS.</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zou een gratis app zoals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jou betalen en hoe komen ze aan dat geld?</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BNR.nl</a:t>
            </a:r>
            <a:endParaRPr lang="nl-NL" sz="1200" b="1" i="1" dirty="0">
              <a:solidFill>
                <a:srgbClr val="000000"/>
              </a:solidFill>
              <a:cs typeface="Poppins"/>
            </a:endParaRPr>
          </a:p>
          <a:p>
            <a:pPr>
              <a:spcBef>
                <a:spcPts val="0"/>
              </a:spcBef>
            </a:pPr>
            <a:r>
              <a:rPr lang="nl-NL" sz="1200" dirty="0" err="1">
                <a:solidFill>
                  <a:srgbClr val="000000"/>
                </a:solidFill>
                <a:ea typeface="+mn-lt"/>
                <a:cs typeface="+mn-lt"/>
                <a:hlinkClick r:id="rId3"/>
              </a:rPr>
              <a:t>https</a:t>
            </a:r>
            <a:r>
              <a:rPr lang="nl-NL" sz="1200" dirty="0">
                <a:solidFill>
                  <a:srgbClr val="000000"/>
                </a:solidFill>
                <a:ea typeface="+mn-lt"/>
                <a:cs typeface="+mn-lt"/>
                <a:hlinkClick r:id="rId3"/>
              </a:rPr>
              <a:t>://</a:t>
            </a:r>
            <a:r>
              <a:rPr lang="nl-NL" sz="1200" dirty="0" err="1">
                <a:solidFill>
                  <a:srgbClr val="000000"/>
                </a:solidFill>
                <a:ea typeface="+mn-lt"/>
                <a:cs typeface="+mn-lt"/>
                <a:hlinkClick r:id="rId3"/>
              </a:rPr>
              <a:t>www.bnr.nl</a:t>
            </a:r>
            <a:r>
              <a:rPr lang="nl-NL" sz="1200" dirty="0">
                <a:solidFill>
                  <a:srgbClr val="000000"/>
                </a:solidFill>
                <a:ea typeface="+mn-lt"/>
                <a:cs typeface="+mn-lt"/>
                <a:hlinkClick r:id="rId3"/>
              </a:rPr>
              <a:t>/nieuws/</a:t>
            </a:r>
            <a:r>
              <a:rPr lang="nl-NL" sz="1200" dirty="0" err="1">
                <a:solidFill>
                  <a:srgbClr val="000000"/>
                </a:solidFill>
                <a:ea typeface="+mn-lt"/>
                <a:cs typeface="+mn-lt"/>
                <a:hlinkClick r:id="rId3"/>
              </a:rPr>
              <a:t>tech</a:t>
            </a:r>
            <a:r>
              <a:rPr lang="nl-NL" sz="1200" dirty="0">
                <a:solidFill>
                  <a:srgbClr val="000000"/>
                </a:solidFill>
                <a:ea typeface="+mn-lt"/>
                <a:cs typeface="+mn-lt"/>
                <a:hlinkClick r:id="rId3"/>
              </a:rPr>
              <a:t>-innovatie/10562794/</a:t>
            </a:r>
            <a:r>
              <a:rPr lang="nl-NL" sz="1200" dirty="0" err="1">
                <a:solidFill>
                  <a:srgbClr val="000000"/>
                </a:solidFill>
                <a:ea typeface="+mn-lt"/>
                <a:cs typeface="+mn-lt"/>
                <a:hlinkClick r:id="rId3"/>
              </a:rPr>
              <a:t>tiktok</a:t>
            </a:r>
            <a:r>
              <a:rPr lang="nl-NL" sz="1200" dirty="0">
                <a:solidFill>
                  <a:srgbClr val="000000"/>
                </a:solidFill>
                <a:ea typeface="+mn-lt"/>
                <a:cs typeface="+mn-lt"/>
                <a:hlinkClick r:id="rId3"/>
              </a:rPr>
              <a:t>-deelt-geld-uit-aan-gebruikers-in-aanloop-naar-verbod-</a:t>
            </a:r>
            <a:r>
              <a:rPr lang="nl-NL" sz="1200" dirty="0" err="1">
                <a:solidFill>
                  <a:srgbClr val="000000"/>
                </a:solidFill>
                <a:ea typeface="+mn-lt"/>
                <a:cs typeface="+mn-lt"/>
                <a:hlinkClick r:id="rId3"/>
              </a:rPr>
              <a:t>vs</a:t>
            </a:r>
            <a:endParaRPr lang="nl-NL" dirty="0">
              <a:ea typeface="+mn-lt"/>
              <a:cs typeface="+mn-lt"/>
            </a:endParaRPr>
          </a:p>
        </p:txBody>
      </p:sp>
      <p:pic>
        <p:nvPicPr>
          <p:cNvPr id="6" name="Afbeelding 5" descr="Afbeelding met Menselijk gezicht, tekst, kleding, illustratie&#10;&#10;Automatisch gegenereerde beschrijving">
            <a:extLst>
              <a:ext uri="{FF2B5EF4-FFF2-40B4-BE49-F238E27FC236}">
                <a16:creationId xmlns:a16="http://schemas.microsoft.com/office/drawing/2014/main" id="{EFE8EAA5-67D6-FD70-91C5-FAB2405E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867" y="1081662"/>
            <a:ext cx="4694675" cy="4694675"/>
          </a:xfrm>
          <a:prstGeom prst="rect">
            <a:avLst/>
          </a:prstGeom>
        </p:spPr>
      </p:pic>
      <p:sp>
        <p:nvSpPr>
          <p:cNvPr id="7" name="Rechthoek 6">
            <a:extLst>
              <a:ext uri="{FF2B5EF4-FFF2-40B4-BE49-F238E27FC236}">
                <a16:creationId xmlns:a16="http://schemas.microsoft.com/office/drawing/2014/main" id="{4EEED39E-DFC8-A8AB-29E0-08A29B185A33}"/>
              </a:ext>
            </a:extLst>
          </p:cNvPr>
          <p:cNvSpPr/>
          <p:nvPr/>
        </p:nvSpPr>
        <p:spPr>
          <a:xfrm rot="20247547">
            <a:off x="8346764" y="1412617"/>
            <a:ext cx="175407" cy="288174"/>
          </a:xfrm>
          <a:prstGeom prst="rect">
            <a:avLst/>
          </a:prstGeom>
          <a:solidFill>
            <a:srgbClr val="389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T</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gratis diensten?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Gratis diensten zoals </a:t>
            </a:r>
            <a:r>
              <a:rPr lang="nl-NL" sz="1300" dirty="0" err="1">
                <a:solidFill>
                  <a:srgbClr val="1E1F20"/>
                </a:solidFill>
                <a:ea typeface="+mn-lt"/>
                <a:cs typeface="+mn-lt"/>
              </a:rPr>
              <a:t>TikTok</a:t>
            </a:r>
            <a:r>
              <a:rPr lang="nl-NL" sz="1300" dirty="0">
                <a:solidFill>
                  <a:srgbClr val="1E1F20"/>
                </a:solidFill>
                <a:ea typeface="+mn-lt"/>
                <a:cs typeface="+mn-lt"/>
              </a:rPr>
              <a:t>, Instagram en Google kosten je geen geld, maar bedrijven verdienen er toch veel aan. Hoe werkt dat precies? Wat bieden wij als gebruikers aan deze platforms?</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Gratis platforms gebruiken jouw gegevens om advertenties te verkopen.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cs typeface="Poppins"/>
              </a:rPr>
              <a:t>Bedrijven verzamelen data over wat je doet: wat je leuk vindt, zoekt en deelt.</a:t>
            </a: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Hoe meer tijd je doorbrengt op een platform, hoe meer geld het verdient.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i="1" dirty="0">
                <a:solidFill>
                  <a:srgbClr val="1E1F20"/>
                </a:solidFill>
                <a:ea typeface="+mn-lt"/>
                <a:cs typeface="+mn-lt"/>
              </a:rPr>
              <a:t>Voorbeelden van gratis diensten:</a:t>
            </a:r>
          </a:p>
          <a:p>
            <a:pPr marL="742950" lvl="1" indent="-285750">
              <a:buFont typeface="Calibri"/>
              <a:buChar char="-"/>
            </a:pPr>
            <a:r>
              <a:rPr lang="nl-NL" sz="1300" i="1" dirty="0">
                <a:solidFill>
                  <a:srgbClr val="1E1F20"/>
                </a:solidFill>
                <a:ea typeface="+mn-lt"/>
                <a:cs typeface="+mn-lt"/>
              </a:rPr>
              <a:t>Zoekmachines zoals Google, Bing en </a:t>
            </a:r>
            <a:r>
              <a:rPr lang="nl-NL" sz="1300" i="1" dirty="0" err="1">
                <a:solidFill>
                  <a:srgbClr val="1E1F20"/>
                </a:solidFill>
                <a:ea typeface="+mn-lt"/>
                <a:cs typeface="+mn-lt"/>
              </a:rPr>
              <a:t>DuckDuckGo</a:t>
            </a:r>
            <a:r>
              <a:rPr lang="nl-NL" sz="1300" i="1" dirty="0">
                <a:solidFill>
                  <a:srgbClr val="1E1F20"/>
                </a:solidFill>
                <a:ea typeface="+mn-lt"/>
                <a:cs typeface="+mn-lt"/>
              </a:rPr>
              <a:t>.</a:t>
            </a:r>
          </a:p>
          <a:p>
            <a:pPr marL="742950" lvl="1" indent="-285750">
              <a:buFont typeface="Calibri"/>
              <a:buChar char="-"/>
            </a:pPr>
            <a:r>
              <a:rPr lang="nl-NL" sz="1300" i="1" dirty="0">
                <a:solidFill>
                  <a:srgbClr val="1E1F20"/>
                </a:solidFill>
                <a:ea typeface="+mn-lt"/>
                <a:cs typeface="+mn-lt"/>
              </a:rPr>
              <a:t>Apps en programma’s zoals Google Documenten, datumprikker en Whatsapp.</a:t>
            </a:r>
          </a:p>
          <a:p>
            <a:pPr marL="742950" lvl="1" indent="-285750">
              <a:buFont typeface="Calibri"/>
              <a:buChar char="-"/>
            </a:pPr>
            <a:r>
              <a:rPr lang="nl-NL" sz="1300" i="1" dirty="0" err="1">
                <a:solidFill>
                  <a:srgbClr val="1E1F20"/>
                </a:solidFill>
                <a:ea typeface="+mn-lt"/>
                <a:cs typeface="+mn-lt"/>
              </a:rPr>
              <a:t>Social</a:t>
            </a:r>
            <a:r>
              <a:rPr lang="nl-NL" sz="1300" i="1" dirty="0">
                <a:solidFill>
                  <a:srgbClr val="1E1F20"/>
                </a:solidFill>
                <a:ea typeface="+mn-lt"/>
                <a:cs typeface="+mn-lt"/>
              </a:rPr>
              <a:t> Media platformen zoals </a:t>
            </a:r>
            <a:r>
              <a:rPr lang="nl-NL" sz="1300" i="1" dirty="0" err="1">
                <a:solidFill>
                  <a:srgbClr val="1E1F20"/>
                </a:solidFill>
                <a:ea typeface="+mn-lt"/>
                <a:cs typeface="+mn-lt"/>
              </a:rPr>
              <a:t>TikTok</a:t>
            </a:r>
            <a:r>
              <a:rPr lang="nl-NL" sz="1300" i="1" dirty="0">
                <a:solidFill>
                  <a:srgbClr val="1E1F20"/>
                </a:solidFill>
                <a:ea typeface="+mn-lt"/>
                <a:cs typeface="+mn-lt"/>
              </a:rPr>
              <a:t>, Instagram en X.</a:t>
            </a:r>
          </a:p>
          <a:p>
            <a:pPr marL="742950" lvl="1" indent="-285750">
              <a:buFont typeface="Calibri"/>
              <a:buChar char="-"/>
            </a:pPr>
            <a:r>
              <a:rPr lang="nl-NL" sz="1300" i="1" dirty="0">
                <a:solidFill>
                  <a:srgbClr val="1E1F20"/>
                </a:solidFill>
                <a:ea typeface="+mn-lt"/>
                <a:cs typeface="+mn-lt"/>
              </a:rPr>
              <a:t>Entertainment zoals YouTube, </a:t>
            </a:r>
            <a:r>
              <a:rPr lang="nl-NL" sz="1300" i="1" dirty="0" err="1">
                <a:solidFill>
                  <a:srgbClr val="1E1F20"/>
                </a:solidFill>
                <a:ea typeface="+mn-lt"/>
                <a:cs typeface="+mn-lt"/>
              </a:rPr>
              <a:t>Twitch</a:t>
            </a:r>
            <a:r>
              <a:rPr lang="nl-NL" sz="1300" i="1" dirty="0">
                <a:solidFill>
                  <a:srgbClr val="1E1F20"/>
                </a:solidFill>
                <a:ea typeface="+mn-lt"/>
                <a:cs typeface="+mn-lt"/>
              </a:rPr>
              <a:t> en </a:t>
            </a:r>
            <a:r>
              <a:rPr lang="nl-NL" sz="1300" i="1" dirty="0" err="1">
                <a:solidFill>
                  <a:srgbClr val="1E1F20"/>
                </a:solidFill>
                <a:ea typeface="+mn-lt"/>
                <a:cs typeface="+mn-lt"/>
              </a:rPr>
              <a:t>spelletjes.nl</a:t>
            </a:r>
            <a:r>
              <a:rPr lang="nl-NL" sz="1300" i="1" dirty="0">
                <a:solidFill>
                  <a:srgbClr val="1E1F20"/>
                </a:solidFill>
                <a:ea typeface="+mn-lt"/>
                <a:cs typeface="+mn-lt"/>
              </a:rPr>
              <a:t>.</a:t>
            </a:r>
          </a:p>
          <a:p>
            <a:pPr marL="742950" lvl="1" indent="-285750">
              <a:buFont typeface="Calibri"/>
              <a:buChar char="-"/>
            </a:pPr>
            <a:r>
              <a:rPr lang="nl-NL" sz="1300" i="1" dirty="0">
                <a:solidFill>
                  <a:srgbClr val="1E1F20"/>
                </a:solidFill>
                <a:ea typeface="+mn-lt"/>
                <a:cs typeface="+mn-lt"/>
              </a:rPr>
              <a:t>Informatieve websites zoals </a:t>
            </a:r>
            <a:r>
              <a:rPr lang="nl-NL" sz="1300" i="1" dirty="0" err="1">
                <a:solidFill>
                  <a:srgbClr val="1E1F20"/>
                </a:solidFill>
                <a:ea typeface="+mn-lt"/>
                <a:cs typeface="+mn-lt"/>
              </a:rPr>
              <a:t>Funda.nl</a:t>
            </a:r>
            <a:r>
              <a:rPr lang="nl-NL" sz="1300" i="1" dirty="0">
                <a:solidFill>
                  <a:srgbClr val="1E1F20"/>
                </a:solidFill>
                <a:ea typeface="+mn-lt"/>
                <a:cs typeface="+mn-lt"/>
              </a:rPr>
              <a:t> en Wikipedia.</a:t>
            </a:r>
          </a:p>
          <a:p>
            <a:pPr marL="285750" indent="-285750">
              <a:buFont typeface="Calibri"/>
              <a:buChar char="-"/>
            </a:pPr>
            <a:endParaRPr lang="nl-NL" sz="1300" dirty="0">
              <a:solidFill>
                <a:srgbClr val="1E1F20"/>
              </a:solidFill>
              <a:ea typeface="+mn-lt"/>
              <a:cs typeface="+mn-lt"/>
            </a:endParaRPr>
          </a:p>
        </p:txBody>
      </p:sp>
      <p:pic>
        <p:nvPicPr>
          <p:cNvPr id="11" name="Tijdelijke aanduiding voor afbeelding 10" descr="Afbeelding met tekst, grafische vormgeving, Graphics, kunst&#10;&#10;Automatisch gegenereerde beschrijving">
            <a:extLst>
              <a:ext uri="{FF2B5EF4-FFF2-40B4-BE49-F238E27FC236}">
                <a16:creationId xmlns:a16="http://schemas.microsoft.com/office/drawing/2014/main" id="{E59C30C1-5356-2B02-F4C2-9BFBA907B50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ben jij waard? (1/2)</a:t>
            </a: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Een gebruiker kan bedrijven duizenden euro's opleveren. Hoe bepalen bedrijven jouw waarde? En wat betekent dat voor jouw privacy?</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Als je een video kijkt, weet een platform wat je leuk vindt.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 verkopen die informatie aan bedrijven, zodat ze betere advertenties maken.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Advertentiebedrijven betalen om precies te weten wie jij bent en wat je koopt.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Hoe actiever je bent, hoe meer geld een bedrijf verdient.</a:t>
            </a:r>
            <a:endParaRPr lang="nl-NL" sz="1300" dirty="0">
              <a:solidFill>
                <a:srgbClr val="1E1F20"/>
              </a:solidFill>
              <a:cs typeface="Poppins"/>
            </a:endParaRPr>
          </a:p>
        </p:txBody>
      </p:sp>
      <p:pic>
        <p:nvPicPr>
          <p:cNvPr id="7" name="Tijdelijke aanduiding voor afbeelding 6" descr="Afbeelding met tekst, tekenfilm&#10;&#10;Automatisch gegenereerde beschrijving">
            <a:extLst>
              <a:ext uri="{FF2B5EF4-FFF2-40B4-BE49-F238E27FC236}">
                <a16:creationId xmlns:a16="http://schemas.microsoft.com/office/drawing/2014/main" id="{183892EE-8DEF-6FB1-E5F4-D69CBE931E5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Voorbeelden (2/2)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1003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dirty="0">
                <a:solidFill>
                  <a:srgbClr val="1E1F20"/>
                </a:solidFill>
                <a:cs typeface="Poppins"/>
              </a:rPr>
              <a:t>YouTube: </a:t>
            </a:r>
            <a:r>
              <a:rPr lang="nl-NL" sz="1200" dirty="0">
                <a:solidFill>
                  <a:srgbClr val="1E1F20"/>
                </a:solidFill>
                <a:cs typeface="Poppins"/>
              </a:rPr>
              <a:t>Verdient geld via meerdere stromen. Door advertenties die voor, tijdens en na video's verschijnen, kunnen bedrijven je gedrag volgen. Met YouTube Premium verdienen ze aan abonnementen zonder reclame. Bovendien wordt data zoals je kijkvoorkeuren en interesses verkocht aan adverteerders, waardoor bedrijven je gerichte producten of diensten kunnen aanbieden. Veel van deze advertenties komen later terug op andere websites die je bezoekt of zelfs op je telefoon.</a:t>
            </a:r>
          </a:p>
          <a:p>
            <a:endParaRPr lang="nl-NL" sz="1200" dirty="0">
              <a:solidFill>
                <a:srgbClr val="1E1F20"/>
              </a:solidFill>
              <a:cs typeface="Poppins"/>
            </a:endParaRPr>
          </a:p>
          <a:p>
            <a:r>
              <a:rPr lang="nl-NL" sz="1200" b="1" dirty="0" err="1">
                <a:solidFill>
                  <a:srgbClr val="1E1F20"/>
                </a:solidFill>
                <a:cs typeface="Poppins"/>
              </a:rPr>
              <a:t>TikTok</a:t>
            </a:r>
            <a:r>
              <a:rPr lang="nl-NL" sz="1200" b="1" dirty="0">
                <a:solidFill>
                  <a:srgbClr val="1E1F20"/>
                </a:solidFill>
                <a:cs typeface="Poppins"/>
              </a:rPr>
              <a:t>: </a:t>
            </a:r>
            <a:r>
              <a:rPr lang="nl-NL" sz="1200" dirty="0">
                <a:solidFill>
                  <a:srgbClr val="1E1F20"/>
                </a:solidFill>
                <a:cs typeface="Poppins"/>
              </a:rPr>
              <a:t>Gebruikt data zoals welke video's je bekijkt, hoe lang je kijkt, en wat je leuk vindt om een zeer nauwkeurig profiel van jou op te stellen. Deze gegevens worden gebruikt om advertenties te personaliseren en trends te voorspellen. </a:t>
            </a:r>
            <a:r>
              <a:rPr lang="nl-NL" sz="1200" dirty="0" err="1">
                <a:solidFill>
                  <a:srgbClr val="1E1F20"/>
                </a:solidFill>
                <a:cs typeface="Poppins"/>
              </a:rPr>
              <a:t>TikTok</a:t>
            </a:r>
            <a:r>
              <a:rPr lang="nl-NL" sz="1200" dirty="0">
                <a:solidFill>
                  <a:srgbClr val="1E1F20"/>
                </a:solidFill>
                <a:cs typeface="Poppins"/>
              </a:rPr>
              <a:t> deelt deze informatie vaak met derde partijen, zoals marketingbedrijven en zelfs internationale partijen. Je ziet de invloed van </a:t>
            </a:r>
            <a:r>
              <a:rPr lang="nl-NL" sz="1200" dirty="0" err="1">
                <a:solidFill>
                  <a:srgbClr val="1E1F20"/>
                </a:solidFill>
                <a:cs typeface="Poppins"/>
              </a:rPr>
              <a:t>TikTok</a:t>
            </a:r>
            <a:r>
              <a:rPr lang="nl-NL" sz="1200" dirty="0">
                <a:solidFill>
                  <a:srgbClr val="1E1F20"/>
                </a:solidFill>
                <a:cs typeface="Poppins"/>
              </a:rPr>
              <a:t>-data terug in advertenties die verschijnen in je zoekmachines of andere sociale media.</a:t>
            </a:r>
          </a:p>
        </p:txBody>
      </p:sp>
      <p:pic>
        <p:nvPicPr>
          <p:cNvPr id="4" name="Tijdelijke aanduiding voor afbeelding 3" descr="Afbeelding met tekst, tekenfilm&#10;&#10;Automatisch gegenereerde beschrijving">
            <a:extLst>
              <a:ext uri="{FF2B5EF4-FFF2-40B4-BE49-F238E27FC236}">
                <a16:creationId xmlns:a16="http://schemas.microsoft.com/office/drawing/2014/main" id="{FA12752C-0E55-129F-2DDC-4F3F7F87662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13875194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Waarom ben jij geld waard?</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cs typeface="Poppins"/>
              </a:rPr>
              <a:t>Jij bent meer waard dan je denkt! In deze opdracht ontdek je hoe bedrijven geld verdienen aan jouw gegevens. Hoeveel ben jij waard voor platforms zoals </a:t>
            </a:r>
            <a:r>
              <a:rPr lang="nl-NL" sz="1200" dirty="0" err="1">
                <a:solidFill>
                  <a:srgbClr val="1E1F20"/>
                </a:solidFill>
                <a:cs typeface="Poppins"/>
              </a:rPr>
              <a:t>TikTok</a:t>
            </a:r>
            <a:r>
              <a:rPr lang="nl-NL" sz="1200" dirty="0">
                <a:solidFill>
                  <a:srgbClr val="1E1F20"/>
                </a:solidFill>
                <a:cs typeface="Poppins"/>
              </a:rPr>
              <a:t> en Google?</a:t>
            </a:r>
          </a:p>
          <a:p>
            <a:endParaRPr lang="nl-NL" sz="1200" dirty="0">
              <a:solidFill>
                <a:srgbClr val="1E1F20"/>
              </a:solidFill>
              <a:cs typeface="Poppins"/>
            </a:endParaRPr>
          </a:p>
          <a:p>
            <a:r>
              <a:rPr lang="nl-NL" sz="1200" b="1" dirty="0">
                <a:solidFill>
                  <a:srgbClr val="1E1F20"/>
                </a:solidFill>
                <a:cs typeface="Poppins"/>
              </a:rPr>
              <a:t>Opdracht: Maak een ‘profiel’ van een medeleerling</a:t>
            </a:r>
            <a:endParaRPr lang="nl-NL" sz="1600" b="1" dirty="0">
              <a:cs typeface="Poppins"/>
            </a:endParaRPr>
          </a:p>
          <a:p>
            <a:pPr marL="285750" indent="-285750">
              <a:buFont typeface="Arial"/>
              <a:buChar char="•"/>
            </a:pPr>
            <a:r>
              <a:rPr lang="nl-NL" sz="1200" dirty="0">
                <a:solidFill>
                  <a:srgbClr val="1E1F20"/>
                </a:solidFill>
                <a:cs typeface="Poppins"/>
              </a:rPr>
              <a:t>Kies een gratis app of platform dat je gebruikt (bijv. </a:t>
            </a:r>
            <a:r>
              <a:rPr lang="nl-NL" sz="1200" dirty="0" err="1">
                <a:solidFill>
                  <a:srgbClr val="1E1F20"/>
                </a:solidFill>
                <a:cs typeface="Poppins"/>
              </a:rPr>
              <a:t>TikTok</a:t>
            </a:r>
            <a:r>
              <a:rPr lang="nl-NL" sz="1200" dirty="0">
                <a:solidFill>
                  <a:srgbClr val="1E1F20"/>
                </a:solidFill>
                <a:cs typeface="Poppins"/>
              </a:rPr>
              <a:t>,  YouTube of Google (zoekmachine)).</a:t>
            </a:r>
          </a:p>
          <a:p>
            <a:pPr marL="285750" indent="-285750">
              <a:buFont typeface="Arial"/>
              <a:buChar char="•"/>
            </a:pPr>
            <a:endParaRPr lang="nl-NL" sz="1200" dirty="0">
              <a:solidFill>
                <a:srgbClr val="1E1F20"/>
              </a:solidFill>
              <a:cs typeface="Poppins"/>
            </a:endParaRPr>
          </a:p>
          <a:p>
            <a:pPr marL="285750" indent="-285750">
              <a:buFont typeface="Arial"/>
              <a:buChar char="•"/>
            </a:pPr>
            <a:r>
              <a:rPr lang="nl-NL" sz="1200" dirty="0">
                <a:solidFill>
                  <a:srgbClr val="1E1F20"/>
                </a:solidFill>
                <a:cs typeface="Poppins"/>
              </a:rPr>
              <a:t>Schrijf op wat je denkt dat de app over jou weet of zou kunnen weten (bijvoorbeeld wat je kijkt of zoekt).</a:t>
            </a:r>
          </a:p>
          <a:p>
            <a:pPr marL="742950" lvl="1" indent="-285750">
              <a:buFont typeface="Courier New" panose="02070309020205020404" pitchFamily="49" charset="0"/>
              <a:buChar char="o"/>
            </a:pPr>
            <a:r>
              <a:rPr lang="nl-NL" sz="1200" dirty="0">
                <a:solidFill>
                  <a:srgbClr val="1E1F20"/>
                </a:solidFill>
                <a:cs typeface="Poppins"/>
              </a:rPr>
              <a:t>Vul aan: maak een lijst met 5 onderwerpen die jij zoekt of bekijkt op dot platform (bijvoorbeeld: voetbal, </a:t>
            </a:r>
            <a:r>
              <a:rPr lang="nl-NL" sz="1200" dirty="0" err="1">
                <a:solidFill>
                  <a:srgbClr val="1E1F20"/>
                </a:solidFill>
                <a:cs typeface="Poppins"/>
              </a:rPr>
              <a:t>roblox</a:t>
            </a:r>
            <a:r>
              <a:rPr lang="nl-NL" sz="1200" dirty="0">
                <a:solidFill>
                  <a:srgbClr val="1E1F20"/>
                </a:solidFill>
                <a:cs typeface="Poppins"/>
              </a:rPr>
              <a:t>, paarden of Lego.</a:t>
            </a:r>
          </a:p>
          <a:p>
            <a:pPr marL="285750" indent="-285750">
              <a:buFont typeface="Arial"/>
              <a:buChar char="•"/>
            </a:pPr>
            <a:endParaRPr lang="nl-NL" sz="1200" dirty="0">
              <a:solidFill>
                <a:srgbClr val="1E1F20"/>
              </a:solidFill>
              <a:cs typeface="Poppins"/>
            </a:endParaRPr>
          </a:p>
          <a:p>
            <a:pPr marL="285750" indent="-285750">
              <a:buFont typeface="Arial"/>
              <a:buChar char="•"/>
            </a:pPr>
            <a:r>
              <a:rPr lang="nl-NL" sz="1200" dirty="0">
                <a:solidFill>
                  <a:srgbClr val="1E1F20"/>
                </a:solidFill>
                <a:cs typeface="Poppins"/>
              </a:rPr>
              <a:t>Bespreek in groepjes: </a:t>
            </a:r>
          </a:p>
          <a:p>
            <a:pPr marL="742950" lvl="1" indent="-285750">
              <a:buFont typeface="Courier New" panose="02070309020205020404" pitchFamily="49" charset="0"/>
              <a:buChar char="o"/>
            </a:pPr>
            <a:r>
              <a:rPr lang="nl-NL" sz="1200" dirty="0">
                <a:solidFill>
                  <a:srgbClr val="1E1F20"/>
                </a:solidFill>
                <a:cs typeface="Poppins"/>
              </a:rPr>
              <a:t>Waarom wil de app deze gegevens hebben?</a:t>
            </a:r>
          </a:p>
          <a:p>
            <a:pPr marL="742950" lvl="1" indent="-285750">
              <a:buFont typeface="Courier New" panose="02070309020205020404" pitchFamily="49" charset="0"/>
              <a:buChar char="o"/>
            </a:pPr>
            <a:r>
              <a:rPr lang="nl-NL" sz="1200" dirty="0">
                <a:solidFill>
                  <a:srgbClr val="1E1F20"/>
                </a:solidFill>
                <a:cs typeface="Poppins"/>
              </a:rPr>
              <a:t>Hoe kunnen ze hier geld aan verdienen?</a:t>
            </a:r>
          </a:p>
          <a:p>
            <a:pPr marL="742950" lvl="1" indent="-285750">
              <a:buFont typeface="Courier New" panose="02070309020205020404" pitchFamily="49" charset="0"/>
              <a:buChar char="o"/>
            </a:pPr>
            <a:r>
              <a:rPr lang="nl-NL" sz="1200" dirty="0">
                <a:solidFill>
                  <a:srgbClr val="1E1F20"/>
                </a:solidFill>
                <a:cs typeface="Poppins"/>
              </a:rPr>
              <a:t>Welke ervaringen heb jij zelf op dit platform?</a:t>
            </a:r>
          </a:p>
          <a:p>
            <a:pPr marL="285750" indent="-285750">
              <a:buFont typeface="Arial"/>
              <a:buChar char="•"/>
            </a:pPr>
            <a:endParaRPr lang="nl-NL" sz="1200" dirty="0">
              <a:solidFill>
                <a:srgbClr val="1E1F20"/>
              </a:solidFill>
              <a:cs typeface="Poppins"/>
            </a:endParaRPr>
          </a:p>
          <a:p>
            <a:pPr marL="285750" indent="-285750">
              <a:buFont typeface="Arial"/>
              <a:buChar char="•"/>
            </a:pPr>
            <a:r>
              <a:rPr lang="nl-NL" sz="1200" dirty="0">
                <a:solidFill>
                  <a:srgbClr val="1E1F20"/>
                </a:solidFill>
                <a:cs typeface="Poppins"/>
              </a:rPr>
              <a:t>Ruil jouw lijst met onderwerpen met een medeleerling.</a:t>
            </a:r>
          </a:p>
          <a:p>
            <a:pPr marL="742950" lvl="1" indent="-285750">
              <a:buFont typeface="Courier New" panose="02070309020205020404" pitchFamily="49" charset="0"/>
              <a:buChar char="o"/>
            </a:pPr>
            <a:r>
              <a:rPr lang="nl-NL" sz="1200" dirty="0">
                <a:solidFill>
                  <a:srgbClr val="1E1F20"/>
                </a:solidFill>
                <a:cs typeface="Poppins"/>
              </a:rPr>
              <a:t>Schrijf aan hand van de lijst een doelgroep profiel. Bijvoorbeeld: hoe oud zal de persoon zijn, welk geslacht, wat zal hij nog meer interessant vinden, wat doet deze persoon in zijn vrije tijd…?</a:t>
            </a:r>
          </a:p>
          <a:p>
            <a:pPr marL="285750" indent="-285750">
              <a:buFont typeface="Arial"/>
              <a:buChar char="•"/>
            </a:pPr>
            <a:endParaRPr lang="nl-NL" sz="1200" dirty="0">
              <a:solidFill>
                <a:srgbClr val="1E1F20"/>
              </a:solidFill>
              <a:cs typeface="Poppins"/>
            </a:endParaRPr>
          </a:p>
        </p:txBody>
      </p:sp>
      <p:pic>
        <p:nvPicPr>
          <p:cNvPr id="4" name="Tijdelijke aanduiding voor afbeelding 3" descr="Afbeelding met tekst, schermopname, tekenfilm, Games&#10;&#10;Automatisch gegenereerde beschrijving">
            <a:extLst>
              <a:ext uri="{FF2B5EF4-FFF2-40B4-BE49-F238E27FC236}">
                <a16:creationId xmlns:a16="http://schemas.microsoft.com/office/drawing/2014/main" id="{9A18D36D-1A1C-8B85-EF5C-EE2A3D1CCF7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19998911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gratis diensten?</a:t>
            </a:r>
            <a:endParaRPr lang="nl-NL" dirty="0"/>
          </a:p>
          <a:p>
            <a:endParaRPr lang="nl-NL" sz="1300" dirty="0">
              <a:solidFill>
                <a:srgbClr val="1E1F20"/>
              </a:solidFill>
              <a:cs typeface="Poppins"/>
            </a:endParaRPr>
          </a:p>
          <a:p>
            <a:r>
              <a:rPr lang="nl-NL" sz="1300" dirty="0">
                <a:solidFill>
                  <a:srgbClr val="1E1F20"/>
                </a:solidFill>
                <a:ea typeface="+mn-lt"/>
                <a:cs typeface="+mn-lt"/>
              </a:rPr>
              <a:t>Tijdens deze les hebben we geleerd hoe bedrijven gratis diensten aanbieden en toch geld verdienen aan jouw gegevens. Denk na over wat dit betekent voor jou en je privacy. Hoe kun jij bewuster omgaan met de keuzes die je online maakt? Gebruik deze reflectie om jouw eigen inzichten te delen en van anderen te leren.</a:t>
            </a: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betekenen gratis diensten echt?</a:t>
            </a:r>
          </a:p>
          <a:p>
            <a:pPr marL="285750" indent="-285750">
              <a:buFont typeface="Calibri"/>
              <a:buChar char="-"/>
            </a:pPr>
            <a:r>
              <a:rPr lang="nl-NL" sz="1300" dirty="0">
                <a:solidFill>
                  <a:srgbClr val="1E1F20"/>
                </a:solidFill>
                <a:ea typeface="+mn-lt"/>
                <a:cs typeface="+mn-lt"/>
              </a:rPr>
              <a:t>Hoe verdienen bedrijven aan jouw data?</a:t>
            </a:r>
          </a:p>
          <a:p>
            <a:pPr marL="285750" indent="-285750">
              <a:buFont typeface="Calibri"/>
              <a:buChar char="-"/>
            </a:pPr>
            <a:r>
              <a:rPr lang="nl-NL" sz="1300" dirty="0">
                <a:solidFill>
                  <a:srgbClr val="1E1F20"/>
                </a:solidFill>
                <a:ea typeface="+mn-lt"/>
                <a:cs typeface="+mn-lt"/>
              </a:rPr>
              <a:t>Hoe kun jij bewuster omgaan met deze platforms?</a:t>
            </a:r>
          </a:p>
          <a:p>
            <a:pPr marL="285750" indent="-285750">
              <a:buFont typeface="Calibri"/>
              <a:buChar char="-"/>
            </a:pPr>
            <a:endParaRPr lang="nl-NL" sz="1300" dirty="0">
              <a:solidFill>
                <a:srgbClr val="1E1F20"/>
              </a:solidFill>
              <a:ea typeface="+mn-lt"/>
              <a:cs typeface="+mn-lt"/>
            </a:endParaRPr>
          </a:p>
        </p:txBody>
      </p:sp>
      <p:pic>
        <p:nvPicPr>
          <p:cNvPr id="5" name="Tijdelijke aanduiding voor afbeelding 4" descr="Afbeelding met tekst, kleding, persoon, tekenfilm&#10;&#10;Automatisch gegenereerde beschrijving">
            <a:extLst>
              <a:ext uri="{FF2B5EF4-FFF2-40B4-BE49-F238E27FC236}">
                <a16:creationId xmlns:a16="http://schemas.microsoft.com/office/drawing/2014/main" id="{290DAE3C-B1E6-D1F1-C866-E600BB6C306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21</TotalTime>
  <Words>1258</Words>
  <Application>Microsoft Macintosh PowerPoint</Application>
  <PresentationFormat>Breedbeeld</PresentationFormat>
  <Paragraphs>96</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Calibri</vt:lpstr>
      <vt:lpstr>Courier New</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1204</cp:revision>
  <dcterms:created xsi:type="dcterms:W3CDTF">2022-01-30T11:55:21Z</dcterms:created>
  <dcterms:modified xsi:type="dcterms:W3CDTF">2024-12-16T11:24:57Z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