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A9_85502842.xml" ContentType="application/vnd.ms-powerpoint.comments+xml"/>
  <Override PartName="/ppt/comments/modernComment_1AB_9216CF23.xml" ContentType="application/vnd.ms-powerpoint.comments+xml"/>
  <Override PartName="/ppt/comments/modernComment_1AE_2B2141B5.xml" ContentType="application/vnd.ms-powerpoint.comments+xml"/>
  <Override PartName="/ppt/comments/modernComment_1AC_A1EBB7C7.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425" r:id="rId8"/>
    <p:sldId id="427" r:id="rId9"/>
    <p:sldId id="430" r:id="rId10"/>
    <p:sldId id="428" r:id="rId11"/>
    <p:sldId id="414" r:id="rId12"/>
    <p:sldId id="280" r:id="rId13"/>
    <p:sldId id="40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7"/>
    <p:restoredTop sz="94694"/>
  </p:normalViewPr>
  <p:slideViewPr>
    <p:cSldViewPr snapToGrid="0">
      <p:cViewPr varScale="1">
        <p:scale>
          <a:sx n="62" d="100"/>
          <a:sy n="62" d="100"/>
        </p:scale>
        <p:origin x="184"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wat invloedrijke vrouwen hebben bijgedragen aan technologie en innovatie.
Reflecteren op de rol van diversiteit en samenwerking in technologische ontwikkelingen.
Leren wat diversiteit toevoegt aan inclusieve en ethische technologie.</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(1e paragraaf)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Inzicht in gendergelijkheid en diversiteit
Ontwikkeling van creatieve probleemoplossingsvaardigheden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9_85502842.xml><?xml version="1.0" encoding="utf-8"?>
<p188:cmLst xmlns:a="http://schemas.openxmlformats.org/drawingml/2006/main" xmlns:r="http://schemas.openxmlformats.org/officeDocument/2006/relationships" xmlns:p188="http://schemas.microsoft.com/office/powerpoint/2018/8/main">
  <p188:cm id="{9E6C26BD-9E04-41EF-9EAC-672A409177F2}" authorId="{4DBF06C3-06A7-47B8-D723-6C8A6BED412D}" created="2024-12-01T22:20:23.392">
    <pc:sldMkLst xmlns:pc="http://schemas.microsoft.com/office/powerpoint/2013/main/command">
      <pc:docMk/>
      <pc:sldMk cId="2236622914" sldId="425"/>
    </pc:sldMkLst>
    <p188:txBody>
      <a:bodyPr/>
      <a:lstStyle/>
      <a:p>
        <a:r>
          <a:rPr lang="nl-NL"/>
          <a:t>Kennisoverdracht VO 1-2. (5 minuten)
Leerdoelen:
Basiskennis over de impact van vrouwen in de technologie sector.
Benoemen van bekende historische vrouwen in de technologiesector</a:t>
        </a:r>
      </a:p>
    </p188:txBody>
  </p188:cm>
</p188:cmLst>
</file>

<file path=ppt/comments/modernComment_1AB_9216CF23.xml><?xml version="1.0" encoding="utf-8"?>
<p188:cmLst xmlns:a="http://schemas.openxmlformats.org/drawingml/2006/main" xmlns:r="http://schemas.openxmlformats.org/officeDocument/2006/relationships" xmlns:p188="http://schemas.microsoft.com/office/powerpoint/2018/8/main">
  <p188:cm id="{D1C772ED-92D4-4F5E-8CF1-2F56592C99A6}" authorId="{4DBF06C3-06A7-47B8-D723-6C8A6BED412D}" created="2024-12-01T22:35:04.843">
    <pc:sldMkLst xmlns:pc="http://schemas.microsoft.com/office/powerpoint/2013/main/command">
      <pc:docMk/>
      <pc:sldMk cId="2450968355" sldId="427"/>
    </pc:sldMkLst>
    <p188:txBody>
      <a:bodyPr/>
      <a:lstStyle/>
      <a:p>
        <a:r>
          <a:rPr lang="nl-NL"/>
          <a:t>Kennisoverdracht VO 1-2. (5 minuten)
Leerdoelen:
Bewustwording van invloed van diversiteit t.a.v. innovatie.</a:t>
        </a:r>
      </a:p>
    </p188:txBody>
  </p188:cm>
  <p188:cm id="{EE60ACD4-4EA1-45E7-BF44-069D545B7526}" authorId="{4DBF06C3-06A7-47B8-D723-6C8A6BED412D}" created="2024-12-01T22:39:57.806">
    <pc:sldMkLst xmlns:pc="http://schemas.microsoft.com/office/powerpoint/2013/main/command">
      <pc:docMk/>
      <pc:sldMk cId="2450968355" sldId="427"/>
    </pc:sldMkLst>
    <p188:txBody>
      <a:bodyPr/>
      <a:lstStyle/>
      <a:p>
        <a:r>
          <a:rPr lang="nl-NL"/>
          <a:t>Note voor docent:
Bespreek voorbeelden van diversiteit in technologie: bijvoorbeeld inclusieve apps zoals Be My Eyes (voor blinden en slechtzienden).</a:t>
        </a:r>
      </a:p>
    </p188:txBody>
  </p188:cm>
</p188:cmLst>
</file>

<file path=ppt/comments/modernComment_1AC_A1EBB7C7.xml><?xml version="1.0" encoding="utf-8"?>
<p188:cmLst xmlns:a="http://schemas.openxmlformats.org/drawingml/2006/main" xmlns:r="http://schemas.openxmlformats.org/officeDocument/2006/relationships" xmlns:p188="http://schemas.microsoft.com/office/powerpoint/2018/8/main">
  <p188:cm id="{05F85953-B4EE-468B-BAB6-219DA878C6F8}" authorId="{4DBF06C3-06A7-47B8-D723-6C8A6BED412D}" created="2024-12-01T23:10:13.209">
    <pc:sldMkLst xmlns:pc="http://schemas.microsoft.com/office/powerpoint/2013/main/command">
      <pc:docMk/>
      <pc:sldMk cId="2716579783" sldId="428"/>
    </pc:sldMkLst>
    <p188:txBody>
      <a:bodyPr/>
      <a:lstStyle/>
      <a:p>
        <a:r>
          <a:rPr lang="nl-NL"/>
          <a:t>Lijst met vrouwen in tech (alle groepen)</a:t>
        </a:r>
      </a:p>
    </p188:txBody>
  </p188:cm>
</p188:cmLst>
</file>

<file path=ppt/comments/modernComment_1AE_2B2141B5.xml><?xml version="1.0" encoding="utf-8"?>
<p188:cmLst xmlns:a="http://schemas.openxmlformats.org/drawingml/2006/main" xmlns:r="http://schemas.openxmlformats.org/officeDocument/2006/relationships" xmlns:p188="http://schemas.microsoft.com/office/powerpoint/2018/8/main">
  <p188:cm id="{8D3FF55E-FAB5-4F47-80AB-6D133595B4C1}" authorId="{4DBF06C3-06A7-47B8-D723-6C8A6BED412D}" created="2024-12-01T23:02:14.349">
    <pc:sldMkLst xmlns:pc="http://schemas.microsoft.com/office/powerpoint/2013/main/command">
      <pc:docMk/>
      <pc:sldMk cId="723599797" sldId="430"/>
    </pc:sldMkLst>
    <p188:txBody>
      <a:bodyPr/>
      <a:lstStyle/>
      <a:p>
        <a:r>
          <a:rPr lang="nl-NL"/>
          <a:t>Verwerkingsopdracht VO 1-2. (20 minuten)
Leerdoelen:
Onderzoek doen naar betrouwbare informatie rondom historisch figuur. 
Communicatievaardigheden (presentatie) inzetten om informatie over te dragen.</a:t>
        </a:r>
      </a:p>
    </p188:txBody>
  </p188:cm>
  <p188:cm id="{481E1091-2F9F-4DF4-AAFF-ADD6B724C1DD}" authorId="{4DBF06C3-06A7-47B8-D723-6C8A6BED412D}" created="2024-12-01T23:02:34.803">
    <pc:sldMkLst xmlns:pc="http://schemas.microsoft.com/office/powerpoint/2013/main/command">
      <pc:docMk/>
      <pc:sldMk cId="723599797" sldId="430"/>
    </pc:sldMkLst>
    <p188:txBody>
      <a:bodyPr/>
      <a:lstStyle/>
      <a:p>
        <a:r>
          <a:rPr lang="nl-NL"/>
          <a:t>Note voor docent: 
Moedig leerlingen aan om creatieve verbanden te leggen tussen diversiteit en de uitvindingen.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02/12/24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82_A1BF428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A9_855028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AB_9216CF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AE_2B2141B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AC_A1EBB7C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Vrouwen in Tech: Innovatie door Diversiteit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48 2024</a:t>
            </a:r>
          </a:p>
        </p:txBody>
      </p:sp>
      <p:pic>
        <p:nvPicPr>
          <p:cNvPr id="7" name="Tijdelijke aanduiding voor afbeelding 6" descr="Afbeelding met kunst, tekst, tekenfilm, Graphics&#10;&#10;Automatisch gegenereerde beschrijving">
            <a:extLst>
              <a:ext uri="{FF2B5EF4-FFF2-40B4-BE49-F238E27FC236}">
                <a16:creationId xmlns:a16="http://schemas.microsoft.com/office/drawing/2014/main" id="{1D2FBC63-DC12-C9C2-FD6E-6C22BFE37BB3}"/>
              </a:ext>
            </a:extLst>
          </p:cNvPr>
          <p:cNvPicPr>
            <a:picLocks noGrp="1" noChangeAspect="1"/>
          </p:cNvPicPr>
          <p:nvPr>
            <p:ph type="pic" sz="quarter" idx="13"/>
          </p:nvPr>
        </p:nvPicPr>
        <p:blipFill>
          <a:blip r:embed="rId3"/>
          <a:srcRect l="6414" r="6414"/>
          <a:stretch/>
        </p:blipFill>
        <p:spPr>
          <a:xfrm>
            <a:off x="7287902" y="5780"/>
            <a:ext cx="4927209" cy="5627896"/>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5686138" cy="3785652"/>
          </a:xfrm>
          <a:prstGeom prst="rect">
            <a:avLst/>
          </a:prstGeom>
          <a:noFill/>
        </p:spPr>
        <p:txBody>
          <a:bodyPr wrap="square" lIns="91440" tIns="45720" rIns="91440" bIns="45720" rtlCol="0" anchor="t">
            <a:spAutoFit/>
          </a:bodyPr>
          <a:lstStyle/>
          <a:p>
            <a:r>
              <a:rPr lang="nl-NL" sz="1200" dirty="0">
                <a:solidFill>
                  <a:schemeClr val="bg1"/>
                </a:solidFill>
                <a:cs typeface="Poppins"/>
              </a:rPr>
              <a:t>Technologie heeft onze wereld veranderd, maar tegenwoordig werken er steeds minder vrouwen dan mannen in deze sector. Jullie gaan nadenken over manieren om technologie toegankelijker en aantrekkelijker te maken voor (jonge) vrouwen.</a:t>
            </a:r>
            <a:endParaRPr lang="nl-NL" dirty="0">
              <a:solidFill>
                <a:schemeClr val="bg1"/>
              </a:solidFill>
              <a:cs typeface="Poppins"/>
            </a:endParaRPr>
          </a:p>
          <a:p>
            <a:endParaRPr lang="nl-NL" sz="1200" b="1" dirty="0">
              <a:solidFill>
                <a:schemeClr val="bg1"/>
              </a:solidFill>
              <a:cs typeface="Poppins"/>
            </a:endParaRPr>
          </a:p>
          <a:p>
            <a:r>
              <a:rPr lang="nl-NL" sz="1200" b="1" dirty="0">
                <a:solidFill>
                  <a:schemeClr val="bg1"/>
                </a:solidFill>
                <a:cs typeface="Poppins"/>
              </a:rPr>
              <a:t>De opdracht</a:t>
            </a:r>
            <a:endParaRPr lang="nl-NL" b="1" dirty="0">
              <a:solidFill>
                <a:schemeClr val="bg1"/>
              </a:solidFill>
            </a:endParaRPr>
          </a:p>
          <a:p>
            <a:pPr lvl="1"/>
            <a:r>
              <a:rPr lang="nl-NL" sz="1200" dirty="0">
                <a:solidFill>
                  <a:schemeClr val="bg1"/>
                </a:solidFill>
                <a:cs typeface="Poppins"/>
              </a:rPr>
              <a:t>Bedenk een campagne of project dat (jonge) vrouwen enthousiast maakt voor technologie:</a:t>
            </a:r>
            <a:endParaRPr lang="nl-NL" dirty="0">
              <a:solidFill>
                <a:schemeClr val="bg1"/>
              </a:solidFill>
              <a:cs typeface="Poppins"/>
            </a:endParaRPr>
          </a:p>
          <a:p>
            <a:pPr lvl="1"/>
            <a:r>
              <a:rPr lang="nl-NL" sz="1200" i="1" dirty="0">
                <a:solidFill>
                  <a:schemeClr val="bg1"/>
                </a:solidFill>
                <a:cs typeface="Poppins"/>
              </a:rPr>
              <a:t>Denk bijvoorbeeld aan workshops, rolmodellen, of games die laten zien hoe leuk </a:t>
            </a:r>
            <a:r>
              <a:rPr lang="nl-NL" sz="1200" i="1" dirty="0" err="1">
                <a:solidFill>
                  <a:schemeClr val="bg1"/>
                </a:solidFill>
                <a:cs typeface="Poppins"/>
              </a:rPr>
              <a:t>tech</a:t>
            </a:r>
            <a:r>
              <a:rPr lang="nl-NL" sz="1200" i="1" dirty="0">
                <a:solidFill>
                  <a:schemeClr val="bg1"/>
                </a:solidFill>
                <a:cs typeface="Poppins"/>
              </a:rPr>
              <a:t> kan zijn.</a:t>
            </a:r>
            <a:endParaRPr lang="nl-NL" i="1" dirty="0">
              <a:solidFill>
                <a:schemeClr val="bg1"/>
              </a:solidFill>
              <a:cs typeface="Poppins"/>
            </a:endParaRPr>
          </a:p>
          <a:p>
            <a:endParaRPr lang="nl-NL" sz="1200" dirty="0">
              <a:solidFill>
                <a:schemeClr val="bg1"/>
              </a:solidFill>
              <a:cs typeface="Poppins"/>
            </a:endParaRPr>
          </a:p>
          <a:p>
            <a:r>
              <a:rPr lang="nl-NL" sz="1200" b="1" dirty="0">
                <a:solidFill>
                  <a:schemeClr val="bg1"/>
                </a:solidFill>
                <a:cs typeface="Poppins"/>
              </a:rPr>
              <a:t>Stappenplan</a:t>
            </a:r>
            <a:endParaRPr lang="nl-NL" b="1" dirty="0">
              <a:solidFill>
                <a:schemeClr val="bg1"/>
              </a:solidFill>
            </a:endParaRPr>
          </a:p>
          <a:p>
            <a:pPr lvl="1"/>
            <a:r>
              <a:rPr lang="nl-NL" sz="1200" dirty="0">
                <a:solidFill>
                  <a:schemeClr val="bg1"/>
                </a:solidFill>
                <a:cs typeface="Poppins"/>
              </a:rPr>
              <a:t>Stap 1: Brainstorm ideeën. Wat zou jou enthousiast maken voor technologie?</a:t>
            </a:r>
            <a:endParaRPr lang="nl-NL" dirty="0">
              <a:solidFill>
                <a:schemeClr val="bg1"/>
              </a:solidFill>
              <a:cs typeface="Poppins"/>
            </a:endParaRPr>
          </a:p>
          <a:p>
            <a:pPr lvl="1"/>
            <a:endParaRPr lang="nl-NL" sz="1200" dirty="0">
              <a:solidFill>
                <a:schemeClr val="bg1"/>
              </a:solidFill>
              <a:cs typeface="Poppins"/>
            </a:endParaRPr>
          </a:p>
          <a:p>
            <a:pPr lvl="1"/>
            <a:r>
              <a:rPr lang="nl-NL" sz="1200" dirty="0">
                <a:solidFill>
                  <a:schemeClr val="bg1"/>
                </a:solidFill>
                <a:cs typeface="Poppins"/>
              </a:rPr>
              <a:t>Stap 2: Werk één idee uit. Maak een poster, plan of schets.</a:t>
            </a:r>
            <a:endParaRPr lang="nl-NL" dirty="0">
              <a:solidFill>
                <a:schemeClr val="bg1"/>
              </a:solidFill>
              <a:cs typeface="Poppins"/>
            </a:endParaRPr>
          </a:p>
          <a:p>
            <a:pPr lvl="1"/>
            <a:endParaRPr lang="nl-NL" sz="1200" dirty="0">
              <a:solidFill>
                <a:schemeClr val="bg1"/>
              </a:solidFill>
              <a:cs typeface="Poppins"/>
            </a:endParaRPr>
          </a:p>
          <a:p>
            <a:pPr lvl="1"/>
            <a:r>
              <a:rPr lang="nl-NL" sz="1200" dirty="0">
                <a:solidFill>
                  <a:schemeClr val="bg1"/>
                </a:solidFill>
                <a:cs typeface="Poppins"/>
              </a:rPr>
              <a:t>Stap 3: Vertel kort waarom jouw idee zou werken en hoe het (jonge) vrouwen aanspreekt.</a:t>
            </a:r>
            <a:endParaRPr lang="nl-NL" dirty="0">
              <a:solidFill>
                <a:schemeClr val="bg1"/>
              </a:solidFill>
              <a:cs typeface="Poppins"/>
            </a:endParaRPr>
          </a:p>
          <a:p>
            <a:endParaRPr lang="nl-NL" sz="1200"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fontScale="92500"/>
          </a:bodyPr>
          <a:lstStyle/>
          <a:p>
            <a:r>
              <a:rPr lang="nl-NL" dirty="0">
                <a:cs typeface="Poppins"/>
              </a:rPr>
              <a:t>Vrouwen in Tech: Hoe maken we technologie aantrekkelijker?</a:t>
            </a:r>
            <a:endParaRPr lang="nl-NL" dirty="0"/>
          </a:p>
        </p:txBody>
      </p:sp>
      <p:pic>
        <p:nvPicPr>
          <p:cNvPr id="4" name="Afbeelding 3" descr="Afbeelding met tekenfilm, kleding, persoon, Tekenfilm&#10;&#10;Automatisch gegenereerde beschrijving">
            <a:extLst>
              <a:ext uri="{FF2B5EF4-FFF2-40B4-BE49-F238E27FC236}">
                <a16:creationId xmlns:a16="http://schemas.microsoft.com/office/drawing/2014/main" id="{DDFEF5B2-20B3-6E1E-78F9-4BA4DE510396}"/>
              </a:ext>
            </a:extLst>
          </p:cNvPr>
          <p:cNvPicPr>
            <a:picLocks noChangeAspect="1"/>
          </p:cNvPicPr>
          <p:nvPr/>
        </p:nvPicPr>
        <p:blipFill>
          <a:blip r:embed="rId3"/>
          <a:stretch>
            <a:fillRect/>
          </a:stretch>
        </p:blipFill>
        <p:spPr>
          <a:xfrm>
            <a:off x="6920022" y="956930"/>
            <a:ext cx="4176234" cy="4176234"/>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939814"/>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a:t>
            </a:r>
            <a:r>
              <a:rPr lang="nl-NL" sz="1500" dirty="0">
                <a:solidFill>
                  <a:schemeClr val="bg2">
                    <a:lumMod val="10000"/>
                  </a:schemeClr>
                </a:solidFill>
                <a:cs typeface="Poppins"/>
              </a:rPr>
              <a:t> </a:t>
            </a:r>
            <a:r>
              <a:rPr lang="nl-NL" sz="1500" dirty="0">
                <a:solidFill>
                  <a:schemeClr val="bg2">
                    <a:lumMod val="10000"/>
                  </a:schemeClr>
                </a:solidFill>
                <a:ea typeface="+mn-lt"/>
                <a:cs typeface="+mn-lt"/>
              </a:rPr>
              <a:t>allemaal!</a:t>
            </a:r>
            <a:endParaRPr lang="nl-NL" dirty="0"/>
          </a:p>
          <a:p>
            <a:endParaRPr lang="nl-NL" sz="1500" dirty="0">
              <a:solidFill>
                <a:schemeClr val="bg2">
                  <a:lumMod val="10000"/>
                </a:schemeClr>
              </a:solidFill>
              <a:ea typeface="+mn-lt"/>
              <a:cs typeface="+mn-lt"/>
            </a:endParaRPr>
          </a:p>
          <a:p>
            <a:r>
              <a:rPr lang="nl-NL" sz="1500" dirty="0">
                <a:solidFill>
                  <a:schemeClr val="bg2">
                    <a:lumMod val="10000"/>
                  </a:schemeClr>
                </a:solidFill>
                <a:cs typeface="Poppins"/>
              </a:rPr>
              <a:t>Wist je dat veel dingen die we vandaag vanzelfsprekend vinden in technologie, mede mogelijk zijn gemaakt door vrouwen? Neem bijvoorbeeld Grace Hopper, die de programmeertaal uitvond, of Ada </a:t>
            </a:r>
            <a:r>
              <a:rPr lang="nl-NL" sz="1500" dirty="0" err="1">
                <a:solidFill>
                  <a:schemeClr val="bg2">
                    <a:lumMod val="10000"/>
                  </a:schemeClr>
                </a:solidFill>
                <a:cs typeface="Poppins"/>
              </a:rPr>
              <a:t>Lovelace</a:t>
            </a:r>
            <a:r>
              <a:rPr lang="nl-NL" sz="1500" dirty="0">
                <a:solidFill>
                  <a:schemeClr val="bg2">
                    <a:lumMod val="10000"/>
                  </a:schemeClr>
                </a:solidFill>
                <a:cs typeface="Poppins"/>
              </a:rPr>
              <a:t>, die al in de 19e eeuw nadacht over computers. Toch wordt er vaak veel minder gesproken over vrouwen in </a:t>
            </a:r>
            <a:r>
              <a:rPr lang="nl-NL" sz="1500" dirty="0" err="1">
                <a:solidFill>
                  <a:schemeClr val="bg2">
                    <a:lumMod val="10000"/>
                  </a:schemeClr>
                </a:solidFill>
                <a:cs typeface="Poppins"/>
              </a:rPr>
              <a:t>tech</a:t>
            </a:r>
            <a:r>
              <a:rPr lang="nl-NL" sz="1500" dirty="0">
                <a:solidFill>
                  <a:schemeClr val="bg2">
                    <a:lumMod val="10000"/>
                  </a:schemeClr>
                </a:solidFill>
                <a:cs typeface="Poppins"/>
              </a:rPr>
              <a:t> dan over mannen.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Het zette me aan het denken: wat missen we in de </a:t>
            </a:r>
            <a:r>
              <a:rPr lang="nl-NL" sz="1500" dirty="0" err="1">
                <a:solidFill>
                  <a:schemeClr val="bg2">
                    <a:lumMod val="10000"/>
                  </a:schemeClr>
                </a:solidFill>
                <a:cs typeface="Poppins"/>
              </a:rPr>
              <a:t>techwereld</a:t>
            </a:r>
            <a:r>
              <a:rPr lang="nl-NL" sz="1500" dirty="0">
                <a:solidFill>
                  <a:schemeClr val="bg2">
                    <a:lumMod val="10000"/>
                  </a:schemeClr>
                </a:solidFill>
                <a:cs typeface="Poppins"/>
              </a:rPr>
              <a:t> als er te weinig vrouwen meedoen? Misschien zijn er eigenschappen of ideeën die anders nooit op tafel zouden komen. Wat denk jij dat vrouwen of diversiteit kunnen toevoegen aan technologie en innovatie?</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Moeten we meer aandacht besteden aan vrouwen in </a:t>
            </a:r>
            <a:r>
              <a:rPr lang="nl-NL" sz="1500" dirty="0" err="1">
                <a:solidFill>
                  <a:schemeClr val="bg2">
                    <a:lumMod val="10000"/>
                  </a:schemeClr>
                </a:solidFill>
                <a:cs typeface="Poppins"/>
              </a:rPr>
              <a:t>tech</a:t>
            </a:r>
            <a:r>
              <a:rPr lang="nl-NL" sz="1500" dirty="0">
                <a:solidFill>
                  <a:schemeClr val="bg2">
                    <a:lumMod val="10000"/>
                  </a:schemeClr>
                </a:solidFill>
                <a:cs typeface="Poppins"/>
              </a:rPr>
              <a:t>? En wat zouden we ervan kunnen leren?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sz="1500"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Wie is de vrouw achter snelgroeiend sociaal netwerk </a:t>
            </a:r>
            <a:r>
              <a:rPr lang="nl-NL" dirty="0" err="1">
                <a:solidFill>
                  <a:schemeClr val="accent1"/>
                </a:solidFill>
                <a:ea typeface="+mj-lt"/>
                <a:cs typeface="+mj-lt"/>
              </a:rPr>
              <a:t>Bluesky</a:t>
            </a:r>
            <a:r>
              <a:rPr lang="nl-NL" dirty="0">
                <a:solidFill>
                  <a:schemeClr val="accent1"/>
                </a:solidFill>
                <a:ea typeface="+mj-lt"/>
                <a:cs typeface="+mj-lt"/>
              </a:rPr>
              <a:t>?</a:t>
            </a:r>
            <a:endParaRPr lang="nl-NL" dirty="0"/>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1153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In het rijtje Elon Musk, Jeff Bezos en Mark Zuckerberg is Bluesky-eigenaar Jay Graber misschien een onbekende naam. Maar met de opmars van de X-concurrent is haar ster rijzende. De topvrouw heeft frisse ideeën over waar het naartoe moet met sociale media.</a:t>
            </a:r>
            <a:endParaRPr lang="nl-NL" dirty="0"/>
          </a:p>
          <a:p>
            <a:pPr>
              <a:lnSpc>
                <a:spcPct val="150000"/>
              </a:lnSpc>
            </a:pPr>
            <a:br>
              <a:rPr lang="nl-NL" sz="1100" dirty="0">
                <a:solidFill>
                  <a:schemeClr val="bg2">
                    <a:lumMod val="10000"/>
                  </a:schemeClr>
                </a:solidFill>
                <a:ea typeface="+mn-lt"/>
                <a:cs typeface="+mn-lt"/>
              </a:rPr>
            </a:br>
            <a:r>
              <a:rPr lang="nl-NL" sz="1100" dirty="0" err="1">
                <a:solidFill>
                  <a:schemeClr val="bg2">
                    <a:lumMod val="10000"/>
                  </a:schemeClr>
                </a:solidFill>
                <a:cs typeface="Poppins"/>
              </a:rPr>
              <a:t>Bluesky</a:t>
            </a:r>
            <a:r>
              <a:rPr lang="nl-NL" sz="1100" dirty="0">
                <a:solidFill>
                  <a:schemeClr val="bg2">
                    <a:lumMod val="10000"/>
                  </a:schemeClr>
                </a:solidFill>
                <a:cs typeface="Poppins"/>
              </a:rPr>
              <a:t> is een snelgroeiend sociaal netwerk dat wordt geleid door </a:t>
            </a:r>
            <a:r>
              <a:rPr lang="nl-NL" sz="1100" dirty="0">
                <a:solidFill>
                  <a:schemeClr val="bg2">
                    <a:lumMod val="10000"/>
                  </a:schemeClr>
                </a:solidFill>
                <a:ea typeface="+mn-lt"/>
                <a:cs typeface="+mn-lt"/>
              </a:rPr>
              <a:t>een </a:t>
            </a:r>
            <a:r>
              <a:rPr lang="nl-NL" sz="1100" dirty="0">
                <a:solidFill>
                  <a:schemeClr val="bg2">
                    <a:lumMod val="10000"/>
                  </a:schemeClr>
                </a:solidFill>
                <a:cs typeface="Poppins"/>
              </a:rPr>
              <a:t>vrouw </a:t>
            </a:r>
            <a:r>
              <a:rPr lang="nl-NL" sz="1100" dirty="0">
                <a:solidFill>
                  <a:schemeClr val="bg2">
                    <a:lumMod val="10000"/>
                  </a:schemeClr>
                </a:solidFill>
                <a:ea typeface="+mn-lt"/>
                <a:cs typeface="+mn-lt"/>
              </a:rPr>
              <a:t>die </a:t>
            </a:r>
            <a:r>
              <a:rPr lang="nl-NL" sz="1100" dirty="0">
                <a:solidFill>
                  <a:schemeClr val="bg2">
                    <a:lumMod val="10000"/>
                  </a:schemeClr>
                </a:solidFill>
                <a:cs typeface="Poppins"/>
              </a:rPr>
              <a:t>diversiteit centraal stelt. Ze laat zien hoe innovatie ontstaat door samenwerking tussen mensen met verschillende achtergronden.</a:t>
            </a:r>
            <a:endParaRPr lang="nl-NL" sz="1100" dirty="0">
              <a:solidFill>
                <a:srgbClr val="091323"/>
              </a:solidFill>
              <a:cs typeface="Poppins"/>
            </a:endParaRPr>
          </a:p>
          <a:p>
            <a:pPr>
              <a:lnSpc>
                <a:spcPct val="150000"/>
              </a:lnSpc>
            </a:pPr>
            <a:br>
              <a:rPr lang="nl-NL" sz="1100" dirty="0">
                <a:solidFill>
                  <a:schemeClr val="bg2">
                    <a:lumMod val="10000"/>
                  </a:schemeClr>
                </a:solidFill>
                <a:cs typeface="Poppins"/>
              </a:rPr>
            </a:br>
            <a:r>
              <a:rPr lang="nl-NL" sz="1100" b="1" dirty="0">
                <a:solidFill>
                  <a:schemeClr val="bg2">
                    <a:lumMod val="10000"/>
                  </a:schemeClr>
                </a:solidFill>
                <a:cs typeface="Poppins"/>
              </a:rPr>
              <a:t>Denk jij dat diversiteit (in de </a:t>
            </a:r>
            <a:r>
              <a:rPr lang="nl-NL" sz="1100" b="1" dirty="0" err="1">
                <a:solidFill>
                  <a:schemeClr val="bg2">
                    <a:lumMod val="10000"/>
                  </a:schemeClr>
                </a:solidFill>
                <a:cs typeface="Poppins"/>
              </a:rPr>
              <a:t>tech</a:t>
            </a:r>
            <a:r>
              <a:rPr lang="nl-NL" sz="1100" b="1" dirty="0">
                <a:solidFill>
                  <a:schemeClr val="bg2">
                    <a:lumMod val="10000"/>
                  </a:schemeClr>
                </a:solidFill>
                <a:cs typeface="Poppins"/>
              </a:rPr>
              <a:t>-sector) bij kan dragen aan betere technologische en innovatieve ontwikkelingen?</a:t>
            </a:r>
            <a:endParaRPr lang="nl-NL" sz="1100" dirty="0">
              <a:solidFill>
                <a:schemeClr val="bg2">
                  <a:lumMod val="10000"/>
                </a:schemeClr>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a:solidFill>
                <a:srgbClr val="000000"/>
              </a:solidFill>
              <a:cs typeface="Poppins"/>
            </a:endParaRPr>
          </a:p>
          <a:p>
            <a:pPr>
              <a:spcBef>
                <a:spcPts val="0"/>
              </a:spcBef>
            </a:pPr>
            <a:r>
              <a:rPr lang="nl-NL" sz="1200" dirty="0">
                <a:solidFill>
                  <a:srgbClr val="000000"/>
                </a:solidFill>
                <a:ea typeface="+mn-lt"/>
                <a:cs typeface="+mn-lt"/>
              </a:rPr>
              <a:t>https://www.nu.nl/tech/6336750/wie-is-de-vrouw-achter-snelgroeiend-sociaal-netwerk-bluesky.html</a:t>
            </a:r>
            <a:endParaRPr lang="nl-NL" dirty="0">
              <a:ea typeface="+mn-lt"/>
              <a:cs typeface="+mn-lt"/>
            </a:endParaRPr>
          </a:p>
        </p:txBody>
      </p:sp>
      <p:pic>
        <p:nvPicPr>
          <p:cNvPr id="4" name="Afbeelding 3" descr="Afbeelding met meubels, tafel, kleding, person&#10;&#10;Automatisch gegenereerde beschrijving">
            <a:extLst>
              <a:ext uri="{FF2B5EF4-FFF2-40B4-BE49-F238E27FC236}">
                <a16:creationId xmlns:a16="http://schemas.microsoft.com/office/drawing/2014/main" id="{801C5182-B5D3-FA40-3819-D9623C797507}"/>
              </a:ext>
            </a:extLst>
          </p:cNvPr>
          <p:cNvPicPr>
            <a:picLocks noChangeAspect="1"/>
          </p:cNvPicPr>
          <p:nvPr/>
        </p:nvPicPr>
        <p:blipFill>
          <a:blip r:embed="rId3"/>
          <a:stretch>
            <a:fillRect/>
          </a:stretch>
        </p:blipFill>
        <p:spPr>
          <a:xfrm>
            <a:off x="7017116" y="1216837"/>
            <a:ext cx="4413258" cy="4424326"/>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Historische bijdragen van vrouwen in </a:t>
            </a:r>
            <a:r>
              <a:rPr lang="nl-NL" dirty="0" err="1">
                <a:solidFill>
                  <a:srgbClr val="FFFFFF"/>
                </a:solidFill>
                <a:ea typeface="+mj-lt"/>
                <a:cs typeface="+mj-lt"/>
              </a:rPr>
              <a:t>tech</a:t>
            </a:r>
            <a:endParaRPr lang="nl-NL" dirty="0" err="1"/>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Vrouwen zijn van grote impact geweest op de ontwikkeling van moderne technologie. Zij hebben de basis gelegd voor de technologie die wij tegenwoordig gebruiken.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Vroeger werd </a:t>
            </a:r>
            <a:r>
              <a:rPr lang="nl-NL" sz="1300" dirty="0" err="1">
                <a:solidFill>
                  <a:srgbClr val="1E1F20"/>
                </a:solidFill>
                <a:ea typeface="+mn-lt"/>
                <a:cs typeface="+mn-lt"/>
              </a:rPr>
              <a:t>tech</a:t>
            </a:r>
            <a:r>
              <a:rPr lang="nl-NL" sz="1300" dirty="0">
                <a:solidFill>
                  <a:srgbClr val="1E1F20"/>
                </a:solidFill>
                <a:ea typeface="+mn-lt"/>
                <a:cs typeface="+mn-lt"/>
              </a:rPr>
              <a:t> als 'vrouwenwerk' gezien omdat het een kantoorbaan was (geen fysieke kracht nodig). Tegenwoordig wordt de </a:t>
            </a:r>
            <a:r>
              <a:rPr lang="nl-NL" sz="1300" dirty="0" err="1">
                <a:solidFill>
                  <a:srgbClr val="1E1F20"/>
                </a:solidFill>
                <a:ea typeface="+mn-lt"/>
                <a:cs typeface="+mn-lt"/>
              </a:rPr>
              <a:t>tech</a:t>
            </a:r>
            <a:r>
              <a:rPr lang="nl-NL" sz="1300" dirty="0">
                <a:solidFill>
                  <a:srgbClr val="1E1F20"/>
                </a:solidFill>
                <a:ea typeface="+mn-lt"/>
                <a:cs typeface="+mn-lt"/>
              </a:rPr>
              <a:t> sector door mannen gedomineerd.</a:t>
            </a:r>
            <a:endParaRPr lang="nl-NL" dirty="0">
              <a:solidFill>
                <a:srgbClr val="3F5060"/>
              </a:solidFill>
              <a:ea typeface="+mn-lt"/>
              <a:cs typeface="+mn-lt"/>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Ada </a:t>
            </a:r>
            <a:r>
              <a:rPr lang="nl-NL" sz="1300" dirty="0" err="1">
                <a:solidFill>
                  <a:srgbClr val="1E1F20"/>
                </a:solidFill>
                <a:ea typeface="+mn-lt"/>
                <a:cs typeface="+mn-lt"/>
              </a:rPr>
              <a:t>Lovelace</a:t>
            </a:r>
            <a:r>
              <a:rPr lang="nl-NL" sz="1300" dirty="0">
                <a:solidFill>
                  <a:srgbClr val="1E1F20"/>
                </a:solidFill>
                <a:ea typeface="+mn-lt"/>
                <a:cs typeface="+mn-lt"/>
              </a:rPr>
              <a:t> was de eerste programmeur ooit, in de 19e eeuw.</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Grace Hopper ontwikkelde programmeertalen en bedacht de term "bug."</a:t>
            </a:r>
            <a:endParaRPr lang="nl-NL" dirty="0"/>
          </a:p>
          <a:p>
            <a:pPr marL="285750" indent="-285750">
              <a:buFont typeface="Calibri"/>
              <a:buChar char="-"/>
            </a:pPr>
            <a:r>
              <a:rPr lang="nl-NL" sz="1300" dirty="0" err="1">
                <a:solidFill>
                  <a:srgbClr val="1E1F20"/>
                </a:solidFill>
                <a:ea typeface="+mn-lt"/>
                <a:cs typeface="+mn-lt"/>
              </a:rPr>
              <a:t>Hedy</a:t>
            </a:r>
            <a:r>
              <a:rPr lang="nl-NL" sz="1300" dirty="0">
                <a:solidFill>
                  <a:srgbClr val="1E1F20"/>
                </a:solidFill>
                <a:ea typeface="+mn-lt"/>
                <a:cs typeface="+mn-lt"/>
              </a:rPr>
              <a:t> </a:t>
            </a:r>
            <a:r>
              <a:rPr lang="nl-NL" sz="1300" dirty="0" err="1">
                <a:solidFill>
                  <a:srgbClr val="1E1F20"/>
                </a:solidFill>
                <a:ea typeface="+mn-lt"/>
                <a:cs typeface="+mn-lt"/>
              </a:rPr>
              <a:t>Lamarr</a:t>
            </a:r>
            <a:r>
              <a:rPr lang="nl-NL" sz="1300" dirty="0">
                <a:solidFill>
                  <a:srgbClr val="1E1F20"/>
                </a:solidFill>
                <a:ea typeface="+mn-lt"/>
                <a:cs typeface="+mn-lt"/>
              </a:rPr>
              <a:t> hielp met technologie die we nu voor wifi gebruiken.</a:t>
            </a:r>
            <a:endParaRPr lang="nl-NL" dirty="0"/>
          </a:p>
          <a:p>
            <a:pPr marL="285750" indent="-285750">
              <a:buFont typeface="Calibri"/>
              <a:buChar char="-"/>
            </a:pPr>
            <a:r>
              <a:rPr lang="nl-NL" sz="1300" dirty="0">
                <a:solidFill>
                  <a:srgbClr val="1E1F20"/>
                </a:solidFill>
                <a:ea typeface="+mn-lt"/>
                <a:cs typeface="+mn-lt"/>
              </a:rPr>
              <a:t>Vrouwen programmeerden een van de eerste computers, de ENIAC.</a:t>
            </a:r>
            <a:endParaRPr lang="nl-NL" dirty="0">
              <a:solidFill>
                <a:srgbClr val="3F5060"/>
              </a:solidFill>
              <a:ea typeface="+mn-lt"/>
              <a:cs typeface="+mn-lt"/>
            </a:endParaRPr>
          </a:p>
          <a:p>
            <a:pPr marL="285750" indent="-285750">
              <a:buFont typeface="Calibri"/>
              <a:buChar char="-"/>
            </a:pPr>
            <a:r>
              <a:rPr lang="nl-NL" sz="1300" dirty="0">
                <a:solidFill>
                  <a:srgbClr val="1E1F20"/>
                </a:solidFill>
                <a:cs typeface="Poppins"/>
              </a:rPr>
              <a:t>Margaret Hamilton schreef de software voor de Apollo-maanlanding.</a:t>
            </a:r>
          </a:p>
          <a:p>
            <a:pPr marL="285750" indent="-285750">
              <a:buFont typeface="Calibri"/>
              <a:buChar char="-"/>
            </a:pPr>
            <a:r>
              <a:rPr lang="nl-NL" sz="1300" dirty="0" err="1">
                <a:solidFill>
                  <a:srgbClr val="1E1F20"/>
                </a:solidFill>
                <a:cs typeface="Poppins"/>
              </a:rPr>
              <a:t>Radia</a:t>
            </a:r>
            <a:r>
              <a:rPr lang="nl-NL" sz="1300" dirty="0">
                <a:solidFill>
                  <a:srgbClr val="1E1F20"/>
                </a:solidFill>
                <a:cs typeface="Poppins"/>
              </a:rPr>
              <a:t> </a:t>
            </a:r>
            <a:r>
              <a:rPr lang="nl-NL" sz="1300" dirty="0" err="1">
                <a:solidFill>
                  <a:srgbClr val="1E1F20"/>
                </a:solidFill>
                <a:cs typeface="Poppins"/>
              </a:rPr>
              <a:t>Perlman</a:t>
            </a:r>
            <a:r>
              <a:rPr lang="nl-NL" sz="1300" dirty="0">
                <a:solidFill>
                  <a:srgbClr val="1E1F20"/>
                </a:solidFill>
                <a:cs typeface="Poppins"/>
              </a:rPr>
              <a:t>, de "moeder van het internet," ontwikkelde netwerkprotocollen.</a:t>
            </a:r>
            <a:endParaRPr lang="nl-NL" dirty="0"/>
          </a:p>
        </p:txBody>
      </p:sp>
      <p:sp>
        <p:nvSpPr>
          <p:cNvPr id="11" name="Tijdelijke aanduiding voor afbeelding 10">
            <a:extLst>
              <a:ext uri="{FF2B5EF4-FFF2-40B4-BE49-F238E27FC236}">
                <a16:creationId xmlns:a16="http://schemas.microsoft.com/office/drawing/2014/main" id="{DBF62263-088F-BCE1-F680-918CEB64EBCC}"/>
              </a:ext>
            </a:extLst>
          </p:cNvPr>
          <p:cNvSpPr>
            <a:spLocks noGrp="1"/>
          </p:cNvSpPr>
          <p:nvPr>
            <p:ph type="pic" sz="quarter" idx="12"/>
          </p:nvPr>
        </p:nvSpPr>
        <p:spPr/>
        <p:txBody>
          <a:bodyPr/>
          <a:lstStyle/>
          <a:p>
            <a:endParaRPr lang="nl-NL"/>
          </a:p>
        </p:txBody>
      </p:sp>
      <p:pic>
        <p:nvPicPr>
          <p:cNvPr id="3" name="Tijdelijke aanduiding voor afbeelding 11" descr="Afbeelding met tekst, grafische vormgeving, Graphics, tekenfilm&#10;&#10;Automatisch gegenereerde beschrijving">
            <a:extLst>
              <a:ext uri="{FF2B5EF4-FFF2-40B4-BE49-F238E27FC236}">
                <a16:creationId xmlns:a16="http://schemas.microsoft.com/office/drawing/2014/main" id="{A4EA0A2C-860D-7FC9-AD81-922574792C22}"/>
              </a:ext>
            </a:extLst>
          </p:cNvPr>
          <p:cNvPicPr>
            <a:picLocks noChangeAspect="1"/>
          </p:cNvPicPr>
          <p:nvPr/>
        </p:nvPicPr>
        <p:blipFill>
          <a:blip r:embed="rId3"/>
          <a:srcRect t="15749" b="15749"/>
          <a:stretch/>
        </p:blipFill>
        <p:spPr>
          <a:xfrm>
            <a:off x="5700382" y="946485"/>
            <a:ext cx="648969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2366229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Waarom is diversiteit belangrijk?</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Teams met mannen én vrouwen hebben vaak meer ideeën en oplossingen. Diversiteit betekent dat iedereen mee kan denken, waardoor technologie beter wordt voor iedereen. Hoe </a:t>
            </a:r>
            <a:r>
              <a:rPr lang="nl-NL" sz="1300" dirty="0" err="1">
                <a:solidFill>
                  <a:srgbClr val="1E1F20"/>
                </a:solidFill>
                <a:cs typeface="Poppins"/>
              </a:rPr>
              <a:t>diverser</a:t>
            </a:r>
            <a:r>
              <a:rPr lang="nl-NL" sz="1300" dirty="0">
                <a:solidFill>
                  <a:srgbClr val="1E1F20"/>
                </a:solidFill>
                <a:cs typeface="Poppins"/>
              </a:rPr>
              <a:t>, hoe beter. Dus bijvoorbeeld ook op afkomst, cultuur en hulpbehoefte (blind, doof...).</a:t>
            </a:r>
            <a:endParaRPr lang="nl-NL" sz="1300" dirty="0">
              <a:solidFill>
                <a:srgbClr val="3F5060"/>
              </a:solidFill>
              <a:cs typeface="Poppins"/>
            </a:endParaRPr>
          </a:p>
          <a:p>
            <a:endParaRPr lang="nl-NL" sz="1300" dirty="0">
              <a:solidFill>
                <a:srgbClr val="3F5060"/>
              </a:solidFill>
              <a:cs typeface="Poppins"/>
            </a:endParaRPr>
          </a:p>
          <a:p>
            <a:r>
              <a:rPr lang="nl-NL" sz="1300" dirty="0">
                <a:solidFill>
                  <a:srgbClr val="1E1F20"/>
                </a:solidFill>
                <a:cs typeface="Poppins"/>
              </a:rPr>
              <a:t>Voorbeeld: Spraakassistenten zoals </a:t>
            </a:r>
            <a:r>
              <a:rPr lang="nl-NL" sz="1300" dirty="0" err="1">
                <a:solidFill>
                  <a:srgbClr val="1E1F20"/>
                </a:solidFill>
                <a:cs typeface="Poppins"/>
              </a:rPr>
              <a:t>Siri</a:t>
            </a:r>
            <a:r>
              <a:rPr lang="nl-NL" sz="1300" dirty="0">
                <a:solidFill>
                  <a:srgbClr val="1E1F20"/>
                </a:solidFill>
                <a:cs typeface="Poppins"/>
              </a:rPr>
              <a:t> werkten in het begin alleen goed voor mannenstemmen. Dit is verbeterd door meer diverse teams.</a:t>
            </a:r>
            <a:endParaRPr lang="nl-NL" dirty="0"/>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Diversiteit in teams zorgt voor meer ideeën en oplossingen.</a:t>
            </a:r>
            <a:endParaRPr lang="nl-NL" dirty="0">
              <a:solidFill>
                <a:srgbClr val="3F5060"/>
              </a:solidFill>
              <a:ea typeface="+mn-lt"/>
              <a:cs typeface="+mn-lt"/>
            </a:endParaRPr>
          </a:p>
          <a:p>
            <a:pPr marL="285750" indent="-285750">
              <a:buFont typeface="Calibri"/>
              <a:buChar char="-"/>
            </a:pPr>
            <a:r>
              <a:rPr lang="nl-NL" sz="1300" dirty="0">
                <a:solidFill>
                  <a:srgbClr val="1E1F20"/>
                </a:solidFill>
                <a:cs typeface="Poppins"/>
              </a:rPr>
              <a:t>Diversiteit brengt perspectieven samen en voorkomt blinde vlekken in technologieontwikkeling.</a:t>
            </a:r>
            <a:endParaRPr lang="nl-NL" dirty="0">
              <a:cs typeface="Poppins"/>
            </a:endParaRPr>
          </a:p>
          <a:p>
            <a:pPr marL="285750" indent="-285750">
              <a:buFont typeface="Calibri"/>
              <a:buChar char="-"/>
            </a:pPr>
            <a:endParaRPr lang="nl-NL" sz="1300" dirty="0">
              <a:solidFill>
                <a:srgbClr val="1E1F20"/>
              </a:solidFill>
              <a:cs typeface="Poppins"/>
            </a:endParaRPr>
          </a:p>
          <a:p>
            <a:r>
              <a:rPr lang="nl-NL" sz="1300" dirty="0">
                <a:solidFill>
                  <a:srgbClr val="1E1F20"/>
                </a:solidFill>
                <a:cs typeface="Poppins"/>
              </a:rPr>
              <a:t>Wist je dat?</a:t>
            </a:r>
            <a:endParaRPr lang="nl-NL" dirty="0"/>
          </a:p>
          <a:p>
            <a:pPr marL="285750" indent="-285750">
              <a:buFont typeface="Calibri"/>
              <a:buChar char="-"/>
            </a:pPr>
            <a:r>
              <a:rPr lang="nl-NL" sz="1300" dirty="0">
                <a:solidFill>
                  <a:srgbClr val="1E1F20"/>
                </a:solidFill>
                <a:cs typeface="Poppins"/>
              </a:rPr>
              <a:t>Slechts 25% van de werknemers in de </a:t>
            </a:r>
            <a:r>
              <a:rPr lang="nl-NL" sz="1300" dirty="0" err="1">
                <a:solidFill>
                  <a:srgbClr val="1E1F20"/>
                </a:solidFill>
                <a:cs typeface="Poppins"/>
              </a:rPr>
              <a:t>tech</a:t>
            </a:r>
            <a:r>
              <a:rPr lang="nl-NL" sz="1300" dirty="0">
                <a:solidFill>
                  <a:srgbClr val="1E1F20"/>
                </a:solidFill>
                <a:cs typeface="Poppins"/>
              </a:rPr>
              <a:t>-industrie is vrouw.</a:t>
            </a:r>
            <a:endParaRPr lang="nl-NL" dirty="0">
              <a:solidFill>
                <a:srgbClr val="3F5060"/>
              </a:solidFill>
              <a:cs typeface="Poppins"/>
            </a:endParaRPr>
          </a:p>
          <a:p>
            <a:pPr marL="285750" indent="-285750">
              <a:buFont typeface="Calibri"/>
              <a:buChar char="-"/>
            </a:pPr>
            <a:r>
              <a:rPr lang="nl-NL" sz="1300" dirty="0">
                <a:solidFill>
                  <a:srgbClr val="1E1F20"/>
                </a:solidFill>
                <a:cs typeface="Poppins"/>
              </a:rPr>
              <a:t>Inclusieve technologie helpt bijvoorbeeld mensen met een beperking om makkelijker te communiceren.</a:t>
            </a:r>
            <a:endParaRPr lang="nl-NL" dirty="0">
              <a:solidFill>
                <a:srgbClr val="3F5060"/>
              </a:solidFill>
              <a:cs typeface="Poppins"/>
            </a:endParaRPr>
          </a:p>
          <a:p>
            <a:pPr marL="285750" indent="-285750">
              <a:buFont typeface="Calibri"/>
              <a:buChar char="-"/>
            </a:pPr>
            <a:r>
              <a:rPr lang="nl-NL" sz="1300" dirty="0">
                <a:solidFill>
                  <a:srgbClr val="1E1F20"/>
                </a:solidFill>
                <a:cs typeface="Poppins"/>
              </a:rPr>
              <a:t>Door diversiteit komen ethische vraagstukken zoals privacy eerder aan bod.</a:t>
            </a:r>
            <a:endParaRPr lang="nl-NL" dirty="0">
              <a:cs typeface="Poppins"/>
            </a:endParaRPr>
          </a:p>
          <a:p>
            <a:endParaRPr lang="nl-NL" sz="1300" dirty="0">
              <a:solidFill>
                <a:srgbClr val="1E1F20"/>
              </a:solidFill>
              <a:cs typeface="Poppins"/>
            </a:endParaRPr>
          </a:p>
          <a:p>
            <a:pPr marL="285750" indent="-285750">
              <a:buFont typeface="Calibri"/>
              <a:buChar char="-"/>
            </a:pPr>
            <a:endParaRPr lang="nl-NL" sz="1300" dirty="0">
              <a:solidFill>
                <a:srgbClr val="1E1F20"/>
              </a:solidFill>
              <a:cs typeface="Poppins"/>
            </a:endParaRPr>
          </a:p>
        </p:txBody>
      </p:sp>
      <p:sp>
        <p:nvSpPr>
          <p:cNvPr id="11" name="Tijdelijke aanduiding voor afbeelding 10">
            <a:extLst>
              <a:ext uri="{FF2B5EF4-FFF2-40B4-BE49-F238E27FC236}">
                <a16:creationId xmlns:a16="http://schemas.microsoft.com/office/drawing/2014/main" id="{DBF62263-088F-BCE1-F680-918CEB64EBCC}"/>
              </a:ext>
            </a:extLst>
          </p:cNvPr>
          <p:cNvSpPr>
            <a:spLocks noGrp="1"/>
          </p:cNvSpPr>
          <p:nvPr>
            <p:ph type="pic" sz="quarter" idx="12"/>
          </p:nvPr>
        </p:nvSpPr>
        <p:spPr/>
        <p:txBody>
          <a:bodyPr/>
          <a:lstStyle/>
          <a:p>
            <a:endParaRPr lang="nl-NL"/>
          </a:p>
        </p:txBody>
      </p:sp>
      <p:pic>
        <p:nvPicPr>
          <p:cNvPr id="3" name="Tijdelijke aanduiding voor afbeelding 1" descr="Afbeelding met tekst, kleding, tekenfilm, persoon&#10;&#10;Automatisch gegenereerde beschrijving">
            <a:extLst>
              <a:ext uri="{FF2B5EF4-FFF2-40B4-BE49-F238E27FC236}">
                <a16:creationId xmlns:a16="http://schemas.microsoft.com/office/drawing/2014/main" id="{9C80A22E-AC2A-3F96-A0A1-7B192003248F}"/>
              </a:ext>
            </a:extLst>
          </p:cNvPr>
          <p:cNvPicPr>
            <a:picLocks noChangeAspect="1"/>
          </p:cNvPicPr>
          <p:nvPr/>
        </p:nvPicPr>
        <p:blipFill>
          <a:blip r:embed="rId3"/>
          <a:srcRect t="15791" b="15791"/>
          <a:stretch/>
        </p:blipFill>
        <p:spPr>
          <a:xfrm>
            <a:off x="5697229" y="946485"/>
            <a:ext cx="6496001"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45096835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Wie heeft de </a:t>
            </a:r>
            <a:r>
              <a:rPr lang="nl-NL" dirty="0" err="1">
                <a:solidFill>
                  <a:srgbClr val="FFFFFF"/>
                </a:solidFill>
                <a:ea typeface="+mj-lt"/>
                <a:cs typeface="+mj-lt"/>
              </a:rPr>
              <a:t>techwereld</a:t>
            </a:r>
            <a:r>
              <a:rPr lang="nl-NL" dirty="0">
                <a:solidFill>
                  <a:srgbClr val="FFFFFF"/>
                </a:solidFill>
                <a:ea typeface="+mj-lt"/>
                <a:cs typeface="+mj-lt"/>
              </a:rPr>
              <a:t> veranderd?</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In deze opdracht onderzoeken jullie beroemde vrouwen in de technologie. Jullie leren over hun uitvindingen, wat hen uniek maakt en hoe hun werk ons dagelijks leven beïnvloedt. Zo ontdekken jullie wat diversiteit kan betekenen in de </a:t>
            </a:r>
            <a:r>
              <a:rPr lang="nl-NL" sz="1300" dirty="0" err="1">
                <a:solidFill>
                  <a:srgbClr val="1E1F20"/>
                </a:solidFill>
                <a:cs typeface="Poppins"/>
              </a:rPr>
              <a:t>tech</a:t>
            </a:r>
            <a:r>
              <a:rPr lang="nl-NL" sz="1300" dirty="0">
                <a:solidFill>
                  <a:srgbClr val="1E1F20"/>
                </a:solidFill>
                <a:cs typeface="Poppins"/>
              </a:rPr>
              <a:t>-industrie.</a:t>
            </a:r>
            <a:endParaRPr lang="nl-NL" dirty="0">
              <a:cs typeface="Poppins"/>
            </a:endParaRPr>
          </a:p>
          <a:p>
            <a:endParaRPr lang="nl-NL" sz="1300" dirty="0">
              <a:solidFill>
                <a:srgbClr val="1E1F20"/>
              </a:solidFill>
              <a:cs typeface="Poppins"/>
            </a:endParaRPr>
          </a:p>
          <a:p>
            <a:r>
              <a:rPr lang="nl-NL" sz="1300" dirty="0">
                <a:solidFill>
                  <a:srgbClr val="1E1F20"/>
                </a:solidFill>
                <a:cs typeface="Poppins"/>
              </a:rPr>
              <a:t>Instructies:</a:t>
            </a:r>
            <a:endParaRPr lang="nl-NL" dirty="0">
              <a:cs typeface="Poppins"/>
            </a:endParaRPr>
          </a:p>
          <a:p>
            <a:pPr marL="342900" indent="-342900">
              <a:buAutoNum type="arabicPeriod"/>
            </a:pPr>
            <a:endParaRPr lang="nl-NL" sz="1300" dirty="0">
              <a:solidFill>
                <a:srgbClr val="1E1F20"/>
              </a:solidFill>
              <a:cs typeface="Poppins"/>
            </a:endParaRPr>
          </a:p>
          <a:p>
            <a:pPr marL="342900" indent="-342900">
              <a:buAutoNum type="arabicPeriod"/>
            </a:pPr>
            <a:r>
              <a:rPr lang="nl-NL" sz="1300" dirty="0">
                <a:solidFill>
                  <a:srgbClr val="1E1F20"/>
                </a:solidFill>
                <a:cs typeface="Poppins"/>
              </a:rPr>
              <a:t>Kies een beroemde vrouw uit de </a:t>
            </a:r>
            <a:r>
              <a:rPr lang="nl-NL" sz="1300" dirty="0" err="1">
                <a:solidFill>
                  <a:srgbClr val="1E1F20"/>
                </a:solidFill>
                <a:cs typeface="Poppins"/>
              </a:rPr>
              <a:t>techwereld</a:t>
            </a:r>
            <a:r>
              <a:rPr lang="nl-NL" sz="1300" dirty="0">
                <a:solidFill>
                  <a:srgbClr val="1E1F20"/>
                </a:solidFill>
                <a:cs typeface="Poppins"/>
              </a:rPr>
              <a:t> (volgende dia) en onderzoek:</a:t>
            </a:r>
            <a:endParaRPr lang="nl-NL" sz="1300" dirty="0">
              <a:cs typeface="Poppins"/>
            </a:endParaRPr>
          </a:p>
          <a:p>
            <a:pPr marL="800100" lvl="1" indent="-342900">
              <a:buFont typeface="Courier New"/>
              <a:buChar char="o"/>
            </a:pPr>
            <a:r>
              <a:rPr lang="nl-NL" sz="1300" dirty="0">
                <a:solidFill>
                  <a:srgbClr val="1E1F20"/>
                </a:solidFill>
                <a:cs typeface="Poppins"/>
              </a:rPr>
              <a:t>Wat heeft ze uitgevonden of gedaan?</a:t>
            </a:r>
          </a:p>
          <a:p>
            <a:pPr marL="800100" lvl="1" indent="-342900">
              <a:buFont typeface="Courier New"/>
              <a:buChar char="o"/>
            </a:pPr>
            <a:r>
              <a:rPr lang="nl-NL" sz="1300" dirty="0">
                <a:solidFill>
                  <a:srgbClr val="1E1F20"/>
                </a:solidFill>
                <a:cs typeface="Poppins"/>
              </a:rPr>
              <a:t>Welke eigenschappen zorgden ervoor dat ze succesvol was?</a:t>
            </a:r>
          </a:p>
          <a:p>
            <a:pPr marL="800100" lvl="1" indent="-342900">
              <a:buFont typeface="Courier New"/>
              <a:buChar char="o"/>
            </a:pPr>
            <a:r>
              <a:rPr lang="nl-NL" sz="1300" dirty="0">
                <a:solidFill>
                  <a:srgbClr val="1E1F20"/>
                </a:solidFill>
                <a:cs typeface="Poppins"/>
              </a:rPr>
              <a:t>Hoe zou technologie zonder haar (uitvinding) anders zijn?</a:t>
            </a:r>
          </a:p>
          <a:p>
            <a:pPr marL="342900" indent="-342900">
              <a:buAutoNum type="arabicPeriod"/>
            </a:pPr>
            <a:r>
              <a:rPr lang="nl-NL" sz="1300" dirty="0">
                <a:solidFill>
                  <a:srgbClr val="1E1F20"/>
                </a:solidFill>
                <a:cs typeface="Poppins"/>
              </a:rPr>
              <a:t>Maak een presentatie over jouw bevindingen.</a:t>
            </a:r>
            <a:endParaRPr lang="nl-NL" dirty="0">
              <a:cs typeface="Poppins"/>
            </a:endParaRPr>
          </a:p>
        </p:txBody>
      </p:sp>
      <p:sp>
        <p:nvSpPr>
          <p:cNvPr id="3" name="Tijdelijke aanduiding voor afbeelding 2">
            <a:extLst>
              <a:ext uri="{FF2B5EF4-FFF2-40B4-BE49-F238E27FC236}">
                <a16:creationId xmlns:a16="http://schemas.microsoft.com/office/drawing/2014/main" id="{C3D7FB93-0D70-ECFF-3087-7C31F67B660B}"/>
              </a:ext>
            </a:extLst>
          </p:cNvPr>
          <p:cNvSpPr>
            <a:spLocks noGrp="1"/>
          </p:cNvSpPr>
          <p:nvPr>
            <p:ph type="pic" sz="quarter" idx="12"/>
          </p:nvPr>
        </p:nvSpPr>
        <p:spPr/>
        <p:txBody>
          <a:bodyPr/>
          <a:lstStyle/>
          <a:p>
            <a:endParaRPr lang="nl-NL"/>
          </a:p>
        </p:txBody>
      </p:sp>
      <p:pic>
        <p:nvPicPr>
          <p:cNvPr id="4" name="Tijdelijke aanduiding voor afbeelding 4" descr="Afbeelding met kleding, tekenfilm, tekst, persoon&#10;&#10;Automatisch gegenereerde beschrijving">
            <a:extLst>
              <a:ext uri="{FF2B5EF4-FFF2-40B4-BE49-F238E27FC236}">
                <a16:creationId xmlns:a16="http://schemas.microsoft.com/office/drawing/2014/main" id="{49800867-8D0A-4081-FE61-90A777855E30}"/>
              </a:ext>
            </a:extLst>
          </p:cNvPr>
          <p:cNvPicPr>
            <a:picLocks noChangeAspect="1"/>
          </p:cNvPicPr>
          <p:nvPr/>
        </p:nvPicPr>
        <p:blipFill>
          <a:blip r:embed="rId3"/>
          <a:srcRect t="15791" b="15791"/>
          <a:stretch/>
        </p:blipFill>
        <p:spPr>
          <a:xfrm>
            <a:off x="5703137" y="946485"/>
            <a:ext cx="648418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72359979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Vrouwen in Tech!</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1E1F20"/>
                </a:solidFill>
                <a:cs typeface="Poppins"/>
              </a:rPr>
              <a:t>Ada</a:t>
            </a:r>
            <a:r>
              <a:rPr lang="nl-NL" sz="1300" dirty="0">
                <a:solidFill>
                  <a:srgbClr val="1E1F20"/>
                </a:solidFill>
                <a:ea typeface="+mn-lt"/>
                <a:cs typeface="+mn-lt"/>
              </a:rPr>
              <a:t> </a:t>
            </a:r>
            <a:r>
              <a:rPr lang="nl-NL" sz="1300" dirty="0" err="1">
                <a:solidFill>
                  <a:srgbClr val="1E1F20"/>
                </a:solidFill>
                <a:ea typeface="+mn-lt"/>
                <a:cs typeface="+mn-lt"/>
              </a:rPr>
              <a:t>Lovelace</a:t>
            </a:r>
            <a:r>
              <a:rPr lang="nl-NL" sz="1300" dirty="0">
                <a:solidFill>
                  <a:srgbClr val="1E1F20"/>
                </a:solidFill>
                <a:ea typeface="+mn-lt"/>
                <a:cs typeface="+mn-lt"/>
              </a:rPr>
              <a:t> (eerste programmeur).</a:t>
            </a:r>
            <a:endParaRPr lang="nl-NL" sz="1300" dirty="0">
              <a:cs typeface="Poppins"/>
            </a:endParaRPr>
          </a:p>
          <a:p>
            <a:pPr marL="342900" indent="-342900">
              <a:buAutoNum type="arabicPeriod"/>
            </a:pPr>
            <a:r>
              <a:rPr lang="nl-NL" sz="1300" dirty="0">
                <a:solidFill>
                  <a:srgbClr val="1E1F20"/>
                </a:solidFill>
                <a:ea typeface="+mn-lt"/>
                <a:cs typeface="+mn-lt"/>
              </a:rPr>
              <a:t>Grace Hopper (uitvinder van programmeertalen).</a:t>
            </a:r>
            <a:endParaRPr lang="nl-NL" sz="1300" dirty="0">
              <a:cs typeface="Poppins"/>
            </a:endParaRPr>
          </a:p>
          <a:p>
            <a:pPr marL="342900" indent="-342900">
              <a:buAutoNum type="arabicPeriod"/>
            </a:pPr>
            <a:r>
              <a:rPr lang="nl-NL" sz="1300" dirty="0" err="1">
                <a:solidFill>
                  <a:srgbClr val="1E1F20"/>
                </a:solidFill>
                <a:ea typeface="+mn-lt"/>
                <a:cs typeface="+mn-lt"/>
              </a:rPr>
              <a:t>Hedy</a:t>
            </a:r>
            <a:r>
              <a:rPr lang="nl-NL" sz="1300" dirty="0">
                <a:solidFill>
                  <a:srgbClr val="1E1F20"/>
                </a:solidFill>
                <a:ea typeface="+mn-lt"/>
                <a:cs typeface="+mn-lt"/>
              </a:rPr>
              <a:t> </a:t>
            </a:r>
            <a:r>
              <a:rPr lang="nl-NL" sz="1300" dirty="0" err="1">
                <a:solidFill>
                  <a:srgbClr val="1E1F20"/>
                </a:solidFill>
                <a:ea typeface="+mn-lt"/>
                <a:cs typeface="+mn-lt"/>
              </a:rPr>
              <a:t>Lamarr</a:t>
            </a:r>
            <a:r>
              <a:rPr lang="nl-NL" sz="1300" dirty="0">
                <a:solidFill>
                  <a:srgbClr val="1E1F20"/>
                </a:solidFill>
                <a:ea typeface="+mn-lt"/>
                <a:cs typeface="+mn-lt"/>
              </a:rPr>
              <a:t> (wifi).</a:t>
            </a:r>
            <a:endParaRPr lang="nl-NL" sz="1300" dirty="0">
              <a:cs typeface="Poppins"/>
            </a:endParaRPr>
          </a:p>
          <a:p>
            <a:pPr marL="342900" indent="-342900">
              <a:buAutoNum type="arabicPeriod"/>
            </a:pPr>
            <a:r>
              <a:rPr lang="nl-NL" sz="1300" dirty="0">
                <a:solidFill>
                  <a:srgbClr val="1E1F20"/>
                </a:solidFill>
                <a:ea typeface="+mn-lt"/>
                <a:cs typeface="+mn-lt"/>
              </a:rPr>
              <a:t>Katherine Johnson (NASA-ruimtevaart).</a:t>
            </a:r>
            <a:endParaRPr lang="nl-NL" sz="1300" dirty="0">
              <a:cs typeface="Poppins"/>
            </a:endParaRPr>
          </a:p>
          <a:p>
            <a:pPr marL="342900" indent="-342900">
              <a:buAutoNum type="arabicPeriod"/>
            </a:pPr>
            <a:r>
              <a:rPr lang="nl-NL" sz="1300" dirty="0" err="1">
                <a:solidFill>
                  <a:srgbClr val="1E1F20"/>
                </a:solidFill>
                <a:ea typeface="+mn-lt"/>
                <a:cs typeface="+mn-lt"/>
              </a:rPr>
              <a:t>Radia</a:t>
            </a:r>
            <a:r>
              <a:rPr lang="nl-NL" sz="1300" dirty="0">
                <a:solidFill>
                  <a:srgbClr val="1E1F20"/>
                </a:solidFill>
                <a:ea typeface="+mn-lt"/>
                <a:cs typeface="+mn-lt"/>
              </a:rPr>
              <a:t> </a:t>
            </a:r>
            <a:r>
              <a:rPr lang="nl-NL" sz="1300" dirty="0" err="1">
                <a:solidFill>
                  <a:srgbClr val="1E1F20"/>
                </a:solidFill>
                <a:ea typeface="+mn-lt"/>
                <a:cs typeface="+mn-lt"/>
              </a:rPr>
              <a:t>Perlman</a:t>
            </a:r>
            <a:r>
              <a:rPr lang="nl-NL" sz="1300" dirty="0">
                <a:solidFill>
                  <a:srgbClr val="1E1F20"/>
                </a:solidFill>
                <a:ea typeface="+mn-lt"/>
                <a:cs typeface="+mn-lt"/>
              </a:rPr>
              <a:t> (internetprotocol).</a:t>
            </a:r>
            <a:endParaRPr lang="nl-NL" sz="1300" dirty="0">
              <a:cs typeface="Poppins"/>
            </a:endParaRPr>
          </a:p>
          <a:p>
            <a:pPr marL="342900" indent="-342900">
              <a:buAutoNum type="arabicPeriod"/>
            </a:pPr>
            <a:r>
              <a:rPr lang="nl-NL" sz="1300" dirty="0">
                <a:solidFill>
                  <a:srgbClr val="1E1F20"/>
                </a:solidFill>
                <a:ea typeface="+mn-lt"/>
                <a:cs typeface="+mn-lt"/>
              </a:rPr>
              <a:t>Anne </a:t>
            </a:r>
            <a:r>
              <a:rPr lang="nl-NL" sz="1300" dirty="0" err="1">
                <a:solidFill>
                  <a:srgbClr val="1E1F20"/>
                </a:solidFill>
                <a:ea typeface="+mn-lt"/>
                <a:cs typeface="+mn-lt"/>
              </a:rPr>
              <a:t>Wojcicki</a:t>
            </a:r>
            <a:r>
              <a:rPr lang="nl-NL" sz="1300" dirty="0">
                <a:solidFill>
                  <a:srgbClr val="1E1F20"/>
                </a:solidFill>
                <a:ea typeface="+mn-lt"/>
                <a:cs typeface="+mn-lt"/>
              </a:rPr>
              <a:t> (23andMe).</a:t>
            </a:r>
            <a:endParaRPr lang="nl-NL" sz="1300" dirty="0">
              <a:cs typeface="Poppins"/>
            </a:endParaRPr>
          </a:p>
          <a:p>
            <a:pPr marL="342900" indent="-342900">
              <a:buAutoNum type="arabicPeriod"/>
            </a:pPr>
            <a:r>
              <a:rPr lang="nl-NL" sz="1300" dirty="0">
                <a:solidFill>
                  <a:srgbClr val="1E1F20"/>
                </a:solidFill>
                <a:ea typeface="+mn-lt"/>
                <a:cs typeface="+mn-lt"/>
              </a:rPr>
              <a:t>Margaret Hamilton (Apollo-software).</a:t>
            </a:r>
            <a:endParaRPr lang="nl-NL" sz="1300" dirty="0">
              <a:cs typeface="Poppins"/>
            </a:endParaRPr>
          </a:p>
          <a:p>
            <a:pPr marL="342900" indent="-342900">
              <a:buAutoNum type="arabicPeriod"/>
            </a:pPr>
            <a:r>
              <a:rPr lang="nl-NL" sz="1300" dirty="0">
                <a:solidFill>
                  <a:srgbClr val="1E1F20"/>
                </a:solidFill>
                <a:ea typeface="+mn-lt"/>
                <a:cs typeface="+mn-lt"/>
              </a:rPr>
              <a:t>Susan </a:t>
            </a:r>
            <a:r>
              <a:rPr lang="nl-NL" sz="1300" dirty="0" err="1">
                <a:solidFill>
                  <a:srgbClr val="1E1F20"/>
                </a:solidFill>
                <a:ea typeface="+mn-lt"/>
                <a:cs typeface="+mn-lt"/>
              </a:rPr>
              <a:t>Wojcicki</a:t>
            </a:r>
            <a:r>
              <a:rPr lang="nl-NL" sz="1300" dirty="0">
                <a:solidFill>
                  <a:srgbClr val="1E1F20"/>
                </a:solidFill>
                <a:ea typeface="+mn-lt"/>
                <a:cs typeface="+mn-lt"/>
              </a:rPr>
              <a:t> (YouTube-CEO).</a:t>
            </a:r>
            <a:endParaRPr lang="nl-NL" sz="1300" dirty="0">
              <a:cs typeface="Poppins"/>
            </a:endParaRPr>
          </a:p>
          <a:p>
            <a:pPr marL="342900" indent="-342900">
              <a:buAutoNum type="arabicPeriod"/>
            </a:pPr>
            <a:r>
              <a:rPr lang="nl-NL" sz="1300" dirty="0">
                <a:solidFill>
                  <a:srgbClr val="1E1F20"/>
                </a:solidFill>
                <a:ea typeface="+mn-lt"/>
                <a:cs typeface="+mn-lt"/>
              </a:rPr>
              <a:t>Marissa Mayer (eerste vrouwelijke Google-ingenieur).</a:t>
            </a:r>
            <a:endParaRPr lang="nl-NL" sz="1300" dirty="0">
              <a:cs typeface="Poppins"/>
            </a:endParaRPr>
          </a:p>
          <a:p>
            <a:pPr marL="342900" indent="-342900">
              <a:buAutoNum type="arabicPeriod"/>
            </a:pPr>
            <a:r>
              <a:rPr lang="nl-NL" sz="1300" dirty="0" err="1">
                <a:solidFill>
                  <a:srgbClr val="1E1F20"/>
                </a:solidFill>
                <a:ea typeface="+mn-lt"/>
                <a:cs typeface="+mn-lt"/>
              </a:rPr>
              <a:t>Radia</a:t>
            </a:r>
            <a:r>
              <a:rPr lang="nl-NL" sz="1300" dirty="0">
                <a:solidFill>
                  <a:srgbClr val="1E1F20"/>
                </a:solidFill>
                <a:ea typeface="+mn-lt"/>
                <a:cs typeface="+mn-lt"/>
              </a:rPr>
              <a:t> </a:t>
            </a:r>
            <a:r>
              <a:rPr lang="nl-NL" sz="1300" dirty="0" err="1">
                <a:solidFill>
                  <a:srgbClr val="1E1F20"/>
                </a:solidFill>
                <a:ea typeface="+mn-lt"/>
                <a:cs typeface="+mn-lt"/>
              </a:rPr>
              <a:t>Perlman</a:t>
            </a:r>
            <a:r>
              <a:rPr lang="nl-NL" sz="1300" dirty="0">
                <a:solidFill>
                  <a:srgbClr val="1E1F20"/>
                </a:solidFill>
                <a:ea typeface="+mn-lt"/>
                <a:cs typeface="+mn-lt"/>
              </a:rPr>
              <a:t> (netwerktechnologie).</a:t>
            </a:r>
            <a:endParaRPr lang="nl-NL" sz="1300" dirty="0">
              <a:cs typeface="Poppins"/>
            </a:endParaRPr>
          </a:p>
          <a:p>
            <a:pPr marL="342900" indent="-342900">
              <a:buAutoNum type="arabicPeriod"/>
            </a:pPr>
            <a:r>
              <a:rPr lang="nl-NL" sz="1300" dirty="0">
                <a:solidFill>
                  <a:srgbClr val="1E1F20"/>
                </a:solidFill>
                <a:cs typeface="Poppins"/>
              </a:rPr>
              <a:t>EINAC-computer (gemaakt door 6 vrouwen).</a:t>
            </a:r>
          </a:p>
          <a:p>
            <a:endParaRPr lang="nl-NL" sz="1300" dirty="0">
              <a:solidFill>
                <a:srgbClr val="1E1F20"/>
              </a:solidFill>
              <a:cs typeface="Poppins"/>
            </a:endParaRPr>
          </a:p>
          <a:p>
            <a:endParaRPr lang="nl-NL" sz="1300" dirty="0">
              <a:solidFill>
                <a:srgbClr val="1E1F20"/>
              </a:solidFill>
              <a:cs typeface="Poppins"/>
            </a:endParaRPr>
          </a:p>
          <a:p>
            <a:endParaRPr lang="nl-NL" sz="1300" dirty="0">
              <a:solidFill>
                <a:srgbClr val="1E1F20"/>
              </a:solidFill>
              <a:cs typeface="Poppins"/>
            </a:endParaRPr>
          </a:p>
          <a:p>
            <a:pPr marL="342900" indent="-342900">
              <a:buAutoNum type="arabicPeriod"/>
            </a:pPr>
            <a:endParaRPr lang="nl-NL" sz="1300" dirty="0">
              <a:solidFill>
                <a:srgbClr val="1E1F20"/>
              </a:solidFill>
              <a:cs typeface="Poppins"/>
            </a:endParaRPr>
          </a:p>
          <a:p>
            <a:pPr marL="342900" indent="-342900">
              <a:buAutoNum type="arabicPeriod"/>
            </a:pPr>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F2854565-3D3F-A5DD-06B6-EE1EC5C66822}"/>
              </a:ext>
            </a:extLst>
          </p:cNvPr>
          <p:cNvSpPr>
            <a:spLocks noGrp="1"/>
          </p:cNvSpPr>
          <p:nvPr>
            <p:ph type="pic" sz="quarter" idx="12"/>
          </p:nvPr>
        </p:nvSpPr>
        <p:spPr/>
        <p:txBody>
          <a:bodyPr/>
          <a:lstStyle/>
          <a:p>
            <a:endParaRPr lang="nl-NL"/>
          </a:p>
        </p:txBody>
      </p:sp>
      <p:pic>
        <p:nvPicPr>
          <p:cNvPr id="7" name="Tijdelijke aanduiding voor afbeelding 4" descr="Afbeelding met kleding, tekenfilm, tekst, persoon&#10;&#10;Automatisch gegenereerde beschrijving">
            <a:extLst>
              <a:ext uri="{FF2B5EF4-FFF2-40B4-BE49-F238E27FC236}">
                <a16:creationId xmlns:a16="http://schemas.microsoft.com/office/drawing/2014/main" id="{C4164612-C08F-2125-D445-5E19E4D9A07D}"/>
              </a:ext>
            </a:extLst>
          </p:cNvPr>
          <p:cNvPicPr>
            <a:picLocks noChangeAspect="1"/>
          </p:cNvPicPr>
          <p:nvPr/>
        </p:nvPicPr>
        <p:blipFill>
          <a:blip r:embed="rId3"/>
          <a:srcRect t="15791" b="15791"/>
          <a:stretch/>
        </p:blipFill>
        <p:spPr>
          <a:xfrm>
            <a:off x="5703137" y="946485"/>
            <a:ext cx="648418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71657978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Reflectievragen:</a:t>
            </a:r>
            <a:endParaRPr lang="nl-NL" dirty="0"/>
          </a:p>
          <a:p>
            <a:pPr marL="285750" indent="-285750">
              <a:buFont typeface="Calibri"/>
              <a:buChar char="-"/>
            </a:pPr>
            <a:r>
              <a:rPr lang="nl-NL" sz="1300" dirty="0">
                <a:solidFill>
                  <a:srgbClr val="1E1F20"/>
                </a:solidFill>
                <a:ea typeface="+mn-lt"/>
                <a:cs typeface="+mn-lt"/>
              </a:rPr>
              <a:t>Welke vrouw in </a:t>
            </a:r>
            <a:r>
              <a:rPr lang="nl-NL" sz="1300" dirty="0" err="1">
                <a:solidFill>
                  <a:srgbClr val="1E1F20"/>
                </a:solidFill>
                <a:ea typeface="+mn-lt"/>
                <a:cs typeface="+mn-lt"/>
              </a:rPr>
              <a:t>tech</a:t>
            </a:r>
            <a:r>
              <a:rPr lang="nl-NL" sz="1300" dirty="0">
                <a:solidFill>
                  <a:srgbClr val="1E1F20"/>
                </a:solidFill>
                <a:ea typeface="+mn-lt"/>
                <a:cs typeface="+mn-lt"/>
              </a:rPr>
              <a:t> inspireerde jou het meest en waarom?</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Wat denk je dat de </a:t>
            </a:r>
            <a:r>
              <a:rPr lang="nl-NL" sz="1300" dirty="0" err="1">
                <a:solidFill>
                  <a:srgbClr val="1E1F20"/>
                </a:solidFill>
                <a:ea typeface="+mn-lt"/>
                <a:cs typeface="+mn-lt"/>
              </a:rPr>
              <a:t>techwereld</a:t>
            </a:r>
            <a:r>
              <a:rPr lang="nl-NL" sz="1300" dirty="0">
                <a:solidFill>
                  <a:srgbClr val="1E1F20"/>
                </a:solidFill>
                <a:ea typeface="+mn-lt"/>
                <a:cs typeface="+mn-lt"/>
              </a:rPr>
              <a:t> mist zonder diversiteit?</a:t>
            </a:r>
            <a:endParaRPr lang="nl-NL" dirty="0"/>
          </a:p>
          <a:p>
            <a:pPr marL="285750" indent="-285750">
              <a:buFont typeface="Calibri"/>
              <a:buChar char="-"/>
            </a:pPr>
            <a:r>
              <a:rPr lang="nl-NL" sz="1300" dirty="0">
                <a:solidFill>
                  <a:srgbClr val="1E1F20"/>
                </a:solidFill>
                <a:ea typeface="+mn-lt"/>
                <a:cs typeface="+mn-lt"/>
              </a:rPr>
              <a:t>Wat zou jij willen veranderen in de </a:t>
            </a:r>
            <a:r>
              <a:rPr lang="nl-NL" sz="1300" dirty="0" err="1">
                <a:solidFill>
                  <a:srgbClr val="1E1F20"/>
                </a:solidFill>
                <a:ea typeface="+mn-lt"/>
                <a:cs typeface="+mn-lt"/>
              </a:rPr>
              <a:t>techwereld</a:t>
            </a:r>
            <a:r>
              <a:rPr lang="nl-NL" sz="1300" dirty="0">
                <a:solidFill>
                  <a:srgbClr val="1E1F20"/>
                </a:solidFill>
                <a:ea typeface="+mn-lt"/>
                <a:cs typeface="+mn-lt"/>
              </a:rPr>
              <a:t> om het inclusiever te maken?</a:t>
            </a:r>
            <a:endParaRPr lang="nl-NL" dirty="0"/>
          </a:p>
          <a:p>
            <a:pPr marL="285750" indent="-285750">
              <a:buFont typeface="Calibri"/>
              <a:buChar char="-"/>
            </a:pPr>
            <a:endParaRPr lang="nl-NL" sz="1300" dirty="0">
              <a:solidFill>
                <a:srgbClr val="1E1F20"/>
              </a:solidFill>
              <a:ea typeface="+mn-lt"/>
              <a:cs typeface="+mn-lt"/>
            </a:endParaRPr>
          </a:p>
          <a:p>
            <a:endParaRPr lang="nl-NL" sz="1300" dirty="0">
              <a:solidFill>
                <a:srgbClr val="1E1F20"/>
              </a:solidFill>
              <a:cs typeface="Poppins"/>
            </a:endParaRPr>
          </a:p>
          <a:p>
            <a:endParaRPr lang="nl-NL" sz="1300" dirty="0">
              <a:solidFill>
                <a:srgbClr val="1E1F20"/>
              </a:solidFill>
              <a:cs typeface="Poppins"/>
            </a:endParaRPr>
          </a:p>
          <a:p>
            <a:pPr marL="342900" indent="-342900">
              <a:buFont typeface="Calibri"/>
              <a:buChar char="-"/>
            </a:pPr>
            <a:endParaRPr lang="nl-NL" sz="1300" dirty="0">
              <a:solidFill>
                <a:srgbClr val="1E1F20"/>
              </a:solidFill>
              <a:cs typeface="Poppins"/>
            </a:endParaRPr>
          </a:p>
          <a:p>
            <a:pPr marL="342900" indent="-342900">
              <a:buFont typeface="Calibri"/>
              <a:buChar char="-"/>
            </a:pPr>
            <a:endParaRPr lang="nl-NL" sz="1300" dirty="0">
              <a:solidFill>
                <a:srgbClr val="1E1F20"/>
              </a:solidFill>
              <a:cs typeface="Poppins"/>
            </a:endParaRPr>
          </a:p>
        </p:txBody>
      </p:sp>
      <p:pic>
        <p:nvPicPr>
          <p:cNvPr id="5" name="Tijdelijke aanduiding voor afbeelding 4">
            <a:extLst>
              <a:ext uri="{FF2B5EF4-FFF2-40B4-BE49-F238E27FC236}">
                <a16:creationId xmlns:a16="http://schemas.microsoft.com/office/drawing/2014/main" id="{937643B4-B730-5A23-9D63-CCE34DBCB4C4}"/>
              </a:ext>
            </a:extLst>
          </p:cNvPr>
          <p:cNvPicPr>
            <a:picLocks noGrp="1" noChangeAspect="1"/>
          </p:cNvPicPr>
          <p:nvPr>
            <p:ph type="pic" sz="quarter" idx="12"/>
          </p:nvPr>
        </p:nvPicPr>
        <p:blipFill>
          <a:blip r:embed="rId3"/>
          <a:srcRect t="15706" b="15706"/>
          <a:stretch/>
        </p:blipFill>
        <p:spPr>
          <a:xfrm>
            <a:off x="5697613" y="946485"/>
            <a:ext cx="6495231"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1</TotalTime>
  <Words>899</Words>
  <Application>Microsoft Macintosh PowerPoint</Application>
  <PresentationFormat>Breedbeeld</PresentationFormat>
  <Paragraphs>92</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Poppins</vt:lpstr>
      <vt:lpstr>Courier New</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684</cp:revision>
  <dcterms:created xsi:type="dcterms:W3CDTF">2022-01-30T11:55:21Z</dcterms:created>
  <dcterms:modified xsi:type="dcterms:W3CDTF">2024-12-02T14:18:13Z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