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0C_9C64BAB3.xml" ContentType="application/vnd.ms-powerpoint.comments+xml"/>
  <Override PartName="/ppt/comments/modernComment_150_43E083DD.xml" ContentType="application/vnd.ms-powerpoint.comments+xml"/>
  <Override PartName="/ppt/comments/modernComment_182_A1BF4284.xml" ContentType="application/vnd.ms-powerpoint.comments+xml"/>
  <Override PartName="/ppt/comments/modernComment_15F_42E1876C.xml" ContentType="application/vnd.ms-powerpoint.comments+xml"/>
  <Override PartName="/ppt/comments/modernComment_1AA_86B47876.xml" ContentType="application/vnd.ms-powerpoint.comments+xml"/>
  <Override PartName="/ppt/comments/modernComment_1B2_9675DE0B.xml" ContentType="application/vnd.ms-powerpoint.comments+xml"/>
  <Override PartName="/ppt/comments/modernComment_1A3_191238B1.xml" ContentType="application/vnd.ms-powerpoint.comments+xml"/>
  <Override PartName="/ppt/comments/modernComment_19E_B8545AEC.xml" ContentType="application/vnd.ms-powerpoint.comments+xml"/>
  <Override PartName="/ppt/comments/modernComment_196_C6B9C71B.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68" r:id="rId5"/>
    <p:sldId id="336" r:id="rId6"/>
    <p:sldId id="386" r:id="rId7"/>
    <p:sldId id="351" r:id="rId8"/>
    <p:sldId id="426" r:id="rId9"/>
    <p:sldId id="434" r:id="rId10"/>
    <p:sldId id="419" r:id="rId11"/>
    <p:sldId id="414" r:id="rId12"/>
    <p:sldId id="280" r:id="rId13"/>
    <p:sldId id="406" r:id="rId14"/>
  </p:sldIdLst>
  <p:sldSz cx="12192000" cy="6858000"/>
  <p:notesSz cx="6858000" cy="9144000"/>
  <p:embeddedFontLst>
    <p:embeddedFont>
      <p:font typeface="Poppins" pitchFamily="2" charset="77"/>
      <p:regular r:id="rId16"/>
      <p:bold r:id="rId17"/>
      <p:italic r:id="rId18"/>
      <p:boldItalic r:id="rId19"/>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02223"/>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B72DA-5D6F-7632-7D3D-A0557AB2757B}" v="4254" dt="2024-12-07T23:54:13.47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84"/>
    <p:restoredTop sz="94665"/>
  </p:normalViewPr>
  <p:slideViewPr>
    <p:cSldViewPr snapToGrid="0">
      <p:cViewPr varScale="1">
        <p:scale>
          <a:sx n="84" d="100"/>
          <a:sy n="84" d="100"/>
        </p:scale>
        <p:origin x="200"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0C_9C64BAB3.xml><?xml version="1.0" encoding="utf-8"?>
<p188:cmLst xmlns:a="http://schemas.openxmlformats.org/drawingml/2006/main" xmlns:r="http://schemas.openxmlformats.org/officeDocument/2006/relationships" xmlns:p188="http://schemas.microsoft.com/office/powerpoint/2018/8/main">
  <p188:cm id="{9DA4E0F4-6046-4098-B69F-7AA3920ED8C9}" authorId="{4DBF06C3-06A7-47B8-D723-6C8A6BED412D}" created="2024-09-29T21:31:59.588">
    <pc:sldMkLst xmlns:pc="http://schemas.microsoft.com/office/powerpoint/2013/main/command">
      <pc:docMk/>
      <pc:sldMk cId="2623847091" sldId="268"/>
    </pc:sldMkLst>
    <p188:txBody>
      <a:bodyPr/>
      <a:lstStyle/>
      <a:p>
        <a:r>
          <a:rPr lang="nl-NL"/>
          <a:t>Doelgroep: Groep 5-8, Klas 1-2
Duur: 45-60 minuten
Benodigde materialen: Digibord, persoonlijke apparaten (optioneel voor VO), internetverbinding.
Kerndoelen 
PO (groep 5-8): 37 (mediawijsheid), 39 (samenwerken en respecteren van verschillen).
VO (klas 1-2): 43 (kritisch denken over digitale media), 45 (digitale geletterdheid en ethiek).
Leerdoelen
Begrijpen wat internetcookies zijn en hoe ze werken.
Inzicht krijgen in de impact van cookies op privacy.
Onderzoeken hoe cookies op een positieve manier kunnen bijdragen aan gebruikerservaringen.</a:t>
        </a:r>
      </a:p>
    </p188:txBody>
  </p188:cm>
  <p188:cm id="{5B8A4ABD-643B-4767-A237-9F0E686E3653}" authorId="{4DBF06C3-06A7-47B8-D723-6C8A6BED412D}" created="2024-12-07T20:25:01.571">
    <pc:sldMkLst xmlns:pc="http://schemas.microsoft.com/office/powerpoint/2013/main/command">
      <pc:docMk/>
      <pc:sldMk cId="2623847091" sldId="268"/>
    </pc:sldMkLst>
    <p188:txBody>
      <a:bodyPr/>
      <a:lstStyle/>
      <a:p>
        <a:r>
          <a:rPr lang="nl-NL"/>
          <a:t>Zorg dat je voorbereid bent op vragen over wat cookies zijn en hoe ze werken.
Bespreek zowel positieve als negatieve aspecten van cookies om een genuanceerd beeld te geven.</a:t>
        </a:r>
      </a:p>
    </p188:txBody>
  </p188:cm>
</p188:cmLst>
</file>

<file path=ppt/comments/modernComment_150_43E083DD.xml><?xml version="1.0" encoding="utf-8"?>
<p188:cmLst xmlns:a="http://schemas.openxmlformats.org/drawingml/2006/main" xmlns:r="http://schemas.openxmlformats.org/officeDocument/2006/relationships" xmlns:p188="http://schemas.microsoft.com/office/powerpoint/2018/8/main">
  <p188:cm id="{148619E9-F2EF-4D47-B8EE-C44C272051C6}" authorId="{4DBF06C3-06A7-47B8-D723-6C8A6BED412D}" created="2024-10-20T21:38:53.185">
    <pc:sldMkLst xmlns:pc="http://schemas.microsoft.com/office/powerpoint/2013/main/command">
      <pc:docMk/>
      <pc:sldMk cId="1138787293" sldId="336"/>
    </pc:sldMkLst>
    <p188:txBody>
      <a:bodyPr/>
      <a:lstStyle/>
      <a:p>
        <a:r>
          <a:rPr lang="nl-NL"/>
          <a:t>De brief van Melle (5 minuten)
Introduceert het thema van deze week.</a:t>
        </a:r>
      </a:p>
    </p188:txBody>
  </p188:cm>
</p188:cmLst>
</file>

<file path=ppt/comments/modernComment_15F_42E1876C.xml><?xml version="1.0" encoding="utf-8"?>
<p188:cmLst xmlns:a="http://schemas.openxmlformats.org/drawingml/2006/main" xmlns:r="http://schemas.openxmlformats.org/officeDocument/2006/relationships" xmlns:p188="http://schemas.microsoft.com/office/powerpoint/2018/8/main">
  <p188:cm id="{412A97FF-0C66-4E6D-9FCA-936BA28805A9}" authorId="{4DBF06C3-06A7-47B8-D723-6C8A6BED412D}" created="2024-09-29T21:33:09.121">
    <pc:sldMkLst xmlns:pc="http://schemas.microsoft.com/office/powerpoint/2013/main/command">
      <pc:docMk/>
      <pc:sldMk cId="1122076524" sldId="351"/>
    </pc:sldMkLst>
    <p188:txBody>
      <a:bodyPr/>
      <a:lstStyle/>
      <a:p>
        <a:r>
          <a:rPr lang="nl-NL"/>
          <a:t>Kennisoverdracht PO 5-8. (5 minuten)</a:t>
        </a:r>
      </a:p>
    </p188:txBody>
  </p188:cm>
</p188:cmLst>
</file>

<file path=ppt/comments/modernComment_182_A1BF4284.xml><?xml version="1.0" encoding="utf-8"?>
<p188:cmLst xmlns:a="http://schemas.openxmlformats.org/drawingml/2006/main" xmlns:r="http://schemas.openxmlformats.org/officeDocument/2006/relationships" xmlns:p188="http://schemas.microsoft.com/office/powerpoint/2018/8/main">
  <p188:cm id="{11DC82D4-2002-4FA5-BE67-ECB9E97A87B4}" authorId="{4DBF06C3-06A7-47B8-D723-6C8A6BED412D}" created="2024-10-06T20:28:20.401">
    <pc:sldMkLst xmlns:pc="http://schemas.microsoft.com/office/powerpoint/2013/main/command">
      <pc:docMk/>
      <pc:sldMk cId="2713666180" sldId="386"/>
    </pc:sldMkLst>
    <p188:txBody>
      <a:bodyPr/>
      <a:lstStyle/>
      <a:p>
        <a:r>
          <a:rPr lang="nl-NL"/>
          <a:t>Introductie (5-10 minuten)
- Samenvatting artikel (1e paragraaf)
- Openingsvraag, activeren voorkennis</a:t>
        </a:r>
      </a:p>
    </p188:txBody>
  </p188:cm>
</p188:cmLst>
</file>

<file path=ppt/comments/modernComment_196_C6B9C71B.xml><?xml version="1.0" encoding="utf-8"?>
<p188:cmLst xmlns:a="http://schemas.openxmlformats.org/drawingml/2006/main" xmlns:r="http://schemas.openxmlformats.org/officeDocument/2006/relationships" xmlns:p188="http://schemas.microsoft.com/office/powerpoint/2018/8/main">
  <p188:cm id="{214D9C14-C2AC-49A4-867B-F9B4E6CAEBE1}" authorId="{4DBF06C3-06A7-47B8-D723-6C8A6BED412D}" created="2024-09-29T22:04:28.371">
    <pc:sldMkLst xmlns:pc="http://schemas.microsoft.com/office/powerpoint/2013/main/command">
      <pc:docMk/>
      <pc:sldMk cId="3334063899" sldId="406"/>
    </pc:sldMkLst>
    <p188:txBody>
      <a:bodyPr/>
      <a:lstStyle/>
      <a:p>
        <a:r>
          <a:rPr lang="nl-NL"/>
          <a:t>Burgerschap (5-10 minuten)
Leerdoelen:
Leerlingen begrijpen de invloed van cookies op privacy en dataverzameling.
Leerlingen denken creatief na om bewustzijn te vergroten.
Leerlingen werken samen en bespreken ethische vragen over datagebruik.
Kerndoelen:
PO: 37 (mediawijsheid), 39 (samenwerken en diversiteit waarderen).
VO: 43 (maatschappelijke bewustwording), 45 (kritisch denken over gelijkheid en inclusie).</a:t>
        </a:r>
      </a:p>
    </p188:txBody>
  </p188:cm>
</p188:cmLst>
</file>

<file path=ppt/comments/modernComment_19E_B8545AEC.xml><?xml version="1.0" encoding="utf-8"?>
<p188:cmLst xmlns:a="http://schemas.openxmlformats.org/drawingml/2006/main" xmlns:r="http://schemas.openxmlformats.org/officeDocument/2006/relationships" xmlns:p188="http://schemas.microsoft.com/office/powerpoint/2018/8/main">
  <p188:cm id="{A1E06758-1A74-4993-887A-EB825E1A6FCC}" authorId="{4DBF06C3-06A7-47B8-D723-6C8A6BED412D}" created="2024-09-29T21:42:38.437">
    <pc:sldMkLst xmlns:pc="http://schemas.microsoft.com/office/powerpoint/2013/main/command">
      <pc:docMk/>
      <pc:sldMk cId="3092536044" sldId="414"/>
    </pc:sldMkLst>
    <p188:txBody>
      <a:bodyPr/>
      <a:lstStyle/>
      <a:p>
        <a:r>
          <a:rPr lang="nl-NL"/>
          <a:t>Klassikale reflectie (10 minuten)</a:t>
        </a:r>
      </a:p>
    </p188:txBody>
  </p188:cm>
</p188:cmLst>
</file>

<file path=ppt/comments/modernComment_1A3_191238B1.xml><?xml version="1.0" encoding="utf-8"?>
<p188:cmLst xmlns:a="http://schemas.openxmlformats.org/drawingml/2006/main" xmlns:r="http://schemas.openxmlformats.org/officeDocument/2006/relationships" xmlns:p188="http://schemas.microsoft.com/office/powerpoint/2018/8/main">
  <p188:cm id="{32B6F99A-5753-4C31-86CB-3CFD08DF8E32}" authorId="{4DBF06C3-06A7-47B8-D723-6C8A6BED412D}" created="2024-11-16T23:05:53.070">
    <pc:sldMkLst xmlns:pc="http://schemas.microsoft.com/office/powerpoint/2013/main/command">
      <pc:docMk/>
      <pc:sldMk cId="420624561" sldId="419"/>
    </pc:sldMkLst>
    <p188:txBody>
      <a:bodyPr/>
      <a:lstStyle/>
      <a:p>
        <a:r>
          <a:rPr lang="nl-NL"/>
          <a:t>Verwerkingsopdracht PO 5-6. (15 minuten)
Leerdoelen:
Onderzoek doen naar cookies.
Kritisch nadenken over mogelijkheden en impact van een cookie.
Ontdekken wat het effect is van cookies accepteren of afwijzen.</a:t>
        </a:r>
      </a:p>
    </p188:txBody>
  </p188:cm>
  <p188:cm id="{75645888-FF08-4571-9509-4F68B27792A4}" authorId="{4DBF06C3-06A7-47B8-D723-6C8A6BED412D}" created="2024-11-24T22:13:15.615">
    <pc:sldMkLst xmlns:pc="http://schemas.microsoft.com/office/powerpoint/2013/main/command">
      <pc:docMk/>
      <pc:sldMk cId="420624561" sldId="419"/>
    </pc:sldMkLst>
    <p188:txBody>
      <a:bodyPr/>
      <a:lstStyle/>
      <a:p>
        <a:r>
          <a:rPr lang="nl-NL"/>
          <a:t>Note voor leerkracht:
Ondersteun leerlingen bij het lezen van de informatie bij een cookie(set).</a:t>
        </a:r>
      </a:p>
    </p188:txBody>
  </p188:cm>
</p188:cmLst>
</file>

<file path=ppt/comments/modernComment_1AA_86B47876.xml><?xml version="1.0" encoding="utf-8"?>
<p188:cmLst xmlns:a="http://schemas.openxmlformats.org/drawingml/2006/main" xmlns:r="http://schemas.openxmlformats.org/officeDocument/2006/relationships" xmlns:p188="http://schemas.microsoft.com/office/powerpoint/2018/8/main">
  <p188:cm id="{E2FA72D8-BED3-4FA6-8809-2C07A529FBAC}" authorId="{4DBF06C3-06A7-47B8-D723-6C8A6BED412D}" created="2024-12-01T22:20:52.174">
    <pc:sldMkLst xmlns:pc="http://schemas.microsoft.com/office/powerpoint/2013/main/command">
      <pc:docMk/>
      <pc:sldMk cId="2259974262" sldId="426"/>
    </pc:sldMkLst>
    <p188:txBody>
      <a:bodyPr/>
      <a:lstStyle/>
      <a:p>
        <a:r>
          <a:rPr lang="nl-NL"/>
          <a:t>Kennisoverdracht PO 5-8. (5 minuten)
Leerdoelen:
Bewustwording van invloed van cookies.</a:t>
        </a:r>
      </a:p>
    </p188:txBody>
  </p188:cm>
  <p188:cm id="{86335633-5B01-4647-ACA0-DE4F7B3B3AAF}" authorId="{4DBF06C3-06A7-47B8-D723-6C8A6BED412D}" created="2024-12-01T22:40:03.103">
    <pc:sldMkLst xmlns:pc="http://schemas.microsoft.com/office/powerpoint/2013/main/command">
      <pc:docMk/>
      <pc:sldMk cId="2259974262" sldId="426"/>
    </pc:sldMkLst>
    <p188:txBody>
      <a:bodyPr/>
      <a:lstStyle/>
      <a:p>
        <a:r>
          <a:rPr lang="nl-NL"/>
          <a:t>Note voor leerkracht:
Gebruik eenvoudige metaforen om het concept begrijpelijk te maken, zoals "onzichtbare stickers die je volgen."</a:t>
        </a:r>
      </a:p>
    </p188:txBody>
  </p188:cm>
</p188:cmLst>
</file>

<file path=ppt/comments/modernComment_1B2_9675DE0B.xml><?xml version="1.0" encoding="utf-8"?>
<p188:cmLst xmlns:a="http://schemas.openxmlformats.org/drawingml/2006/main" xmlns:r="http://schemas.openxmlformats.org/officeDocument/2006/relationships" xmlns:p188="http://schemas.microsoft.com/office/powerpoint/2018/8/main">
  <p188:cm id="{550051BF-9300-45C1-87B1-91F777E40836}" authorId="{4DBF06C3-06A7-47B8-D723-6C8A6BED412D}" created="2024-12-07T22:19:06.489">
    <pc:sldMkLst xmlns:pc="http://schemas.microsoft.com/office/powerpoint/2013/main/command">
      <pc:docMk/>
      <pc:sldMk cId="2524306955" sldId="434"/>
    </pc:sldMkLst>
    <p188:txBody>
      <a:bodyPr/>
      <a:lstStyle/>
      <a:p>
        <a:r>
          <a:rPr lang="nl-NL"/>
          <a:t>Algemene introductie opdracht alle groepen.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09/12/24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F86E6-3C66-E9DF-8401-46246B57FCAD}"/>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C9B3F5D-BDEA-4AC0-CEDB-5BEE29B31A92}"/>
              </a:ext>
            </a:extLst>
          </p:cNvPr>
          <p:cNvSpPr>
            <a:spLocks noGrp="1"/>
          </p:cNvSpPr>
          <p:nvPr>
            <p:ph type="dt" sz="half" idx="10"/>
          </p:nvPr>
        </p:nvSpPr>
        <p:spPr/>
        <p:txBody>
          <a:bodyPr/>
          <a:lstStyle/>
          <a:p>
            <a:fld id="{95447506-12EC-154E-83AA-65CD82DF18A8}" type="datetime1">
              <a:rPr lang="en-ID" smtClean="0"/>
              <a:t>09/12/24</a:t>
            </a:fld>
            <a:endParaRPr lang="nl-NL"/>
          </a:p>
        </p:txBody>
      </p:sp>
      <p:sp>
        <p:nvSpPr>
          <p:cNvPr id="5" name="Tijdelijke aanduiding voor voettekst 4">
            <a:extLst>
              <a:ext uri="{FF2B5EF4-FFF2-40B4-BE49-F238E27FC236}">
                <a16:creationId xmlns:a16="http://schemas.microsoft.com/office/drawing/2014/main" id="{E3C6BFB7-8128-59D0-18F6-75ACAC4864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F00D5C-44DF-9D23-2F50-66A78E007BC2}"/>
              </a:ext>
            </a:extLst>
          </p:cNvPr>
          <p:cNvSpPr>
            <a:spLocks noGrp="1"/>
          </p:cNvSpPr>
          <p:nvPr>
            <p:ph type="sldNum" sz="quarter" idx="12"/>
          </p:nvPr>
        </p:nvSpPr>
        <p:spPr/>
        <p:txBody>
          <a:bodyPr/>
          <a:lstStyle/>
          <a:p>
            <a:fld id="{6B296233-5A2E-4C71-B7FB-65198D4906B6}" type="slidenum">
              <a:rPr lang="nl-NL" smtClean="0"/>
              <a:t>‹nr.›</a:t>
            </a:fld>
            <a:endParaRPr lang="nl-NL"/>
          </a:p>
        </p:txBody>
      </p:sp>
      <p:sp>
        <p:nvSpPr>
          <p:cNvPr id="7" name="Tijdelijke aanduiding voor inhoud 6">
            <a:extLst>
              <a:ext uri="{FF2B5EF4-FFF2-40B4-BE49-F238E27FC236}">
                <a16:creationId xmlns:a16="http://schemas.microsoft.com/office/drawing/2014/main" id="{BE3F602C-3F41-A906-F636-826B95190C0C}"/>
              </a:ext>
            </a:extLst>
          </p:cNvPr>
          <p:cNvSpPr>
            <a:spLocks noGrp="1"/>
          </p:cNvSpPr>
          <p:nvPr>
            <p:ph idx="13"/>
          </p:nvPr>
        </p:nvSpPr>
        <p:spPr>
          <a:xfrm>
            <a:off x="838200"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7">
            <a:extLst>
              <a:ext uri="{FF2B5EF4-FFF2-40B4-BE49-F238E27FC236}">
                <a16:creationId xmlns:a16="http://schemas.microsoft.com/office/drawing/2014/main" id="{A2700BD4-E365-04FC-C29B-058DD1C7B052}"/>
              </a:ext>
            </a:extLst>
          </p:cNvPr>
          <p:cNvSpPr>
            <a:spLocks noGrp="1"/>
          </p:cNvSpPr>
          <p:nvPr>
            <p:ph idx="14"/>
          </p:nvPr>
        </p:nvSpPr>
        <p:spPr>
          <a:xfrm>
            <a:off x="6200775"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829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09/12/24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 id="2147483668" r:id="rId1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8/10/relationships/comments" Target="../comments/modernComment_10C_9C64BAB3.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8/10/relationships/comments" Target="../comments/modernComment_196_C6B9C71B.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50_43E083DD.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nu.nl/tweakers/6337839/dpg-media-en-kabinet-maken-kans-op-prijs-voor-grootste-privacyschender.html" TargetMode="External"/><Relationship Id="rId2" Type="http://schemas.microsoft.com/office/2018/10/relationships/comments" Target="../comments/modernComment_182_A1BF4284.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microsoft.com/office/2018/10/relationships/comments" Target="../comments/modernComment_15F_42E1876C.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18/10/relationships/comments" Target="../comments/modernComment_1AA_86B4787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microsoft.com/office/2018/10/relationships/comments" Target="../comments/modernComment_1B2_9675DE0B.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microsoft.com/office/2018/10/relationships/comments" Target="../comments/modernComment_1A3_191238B1.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microsoft.com/office/2018/10/relationships/comments" Target="../comments/modernComment_19E_B8545AEC.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b="0" dirty="0">
                <a:ea typeface="+mj-lt"/>
                <a:cs typeface="+mj-lt"/>
              </a:rPr>
              <a:t>Cookies: hulpmiddel of </a:t>
            </a:r>
            <a:r>
              <a:rPr lang="nl-NL" b="0" dirty="0" err="1">
                <a:ea typeface="+mj-lt"/>
                <a:cs typeface="+mj-lt"/>
              </a:rPr>
              <a:t>privacyrisico</a:t>
            </a:r>
            <a:r>
              <a:rPr lang="nl-NL" b="0" dirty="0">
                <a:ea typeface="+mj-lt"/>
                <a:cs typeface="+mj-lt"/>
              </a:rPr>
              <a:t>?</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49 2024</a:t>
            </a:r>
          </a:p>
        </p:txBody>
      </p:sp>
      <p:pic>
        <p:nvPicPr>
          <p:cNvPr id="2" name="Tijdelijke aanduiding voor afbeelding 1" descr="Afbeelding met tekst, Snack, koekje, bakwaren&#10;&#10;Automatisch gegenereerde beschrijving">
            <a:extLst>
              <a:ext uri="{FF2B5EF4-FFF2-40B4-BE49-F238E27FC236}">
                <a16:creationId xmlns:a16="http://schemas.microsoft.com/office/drawing/2014/main" id="{1D34C4EA-A708-9A90-726D-1929741723D3}"/>
              </a:ext>
            </a:extLst>
          </p:cNvPr>
          <p:cNvPicPr>
            <a:picLocks noGrp="1" noChangeAspect="1"/>
          </p:cNvPicPr>
          <p:nvPr>
            <p:ph type="pic" sz="quarter" idx="13"/>
          </p:nvPr>
        </p:nvPicPr>
        <p:blipFill>
          <a:blip r:embed="rId3"/>
          <a:srcRect l="6306" r="6306"/>
          <a:stretch/>
        </p:blipFill>
        <p:spPr/>
      </p:pic>
    </p:spTree>
    <p:extLst>
      <p:ext uri="{BB962C8B-B14F-4D97-AF65-F5344CB8AC3E}">
        <p14:creationId xmlns:p14="http://schemas.microsoft.com/office/powerpoint/2010/main" val="2623847091"/>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B453A529-1931-A3EC-14DF-8CA0779C8EA3}"/>
              </a:ext>
            </a:extLst>
          </p:cNvPr>
          <p:cNvSpPr txBox="1"/>
          <p:nvPr/>
        </p:nvSpPr>
        <p:spPr>
          <a:xfrm>
            <a:off x="148895" y="956234"/>
            <a:ext cx="6241393" cy="4339650"/>
          </a:xfrm>
          <a:prstGeom prst="rect">
            <a:avLst/>
          </a:prstGeom>
          <a:noFill/>
        </p:spPr>
        <p:txBody>
          <a:bodyPr wrap="square" lIns="91440" tIns="45720" rIns="91440" bIns="45720" rtlCol="0" anchor="t">
            <a:spAutoFit/>
          </a:bodyPr>
          <a:lstStyle/>
          <a:p>
            <a:r>
              <a:rPr lang="nl-NL" sz="1200" dirty="0">
                <a:solidFill>
                  <a:schemeClr val="bg1"/>
                </a:solidFill>
                <a:cs typeface="Poppins"/>
              </a:rPr>
              <a:t>Veel mensen accepteren cookies zonder erbij na te denken. Vaak voelt het alsof je geen keuze hebt, terwijl cookies grote gevolgen kunnen hebben voor jouw privacy. In deze opdracht ga je nadenken over hoe je anderen kunt waarschuwen voor de risico's van 'slechte' cookies en hoe je bewustzijn kunt vergroten.</a:t>
            </a:r>
            <a:endParaRPr lang="nl-NL" dirty="0">
              <a:solidFill>
                <a:schemeClr val="bg1"/>
              </a:solidFill>
            </a:endParaRPr>
          </a:p>
          <a:p>
            <a:endParaRPr lang="nl-NL" sz="1200" b="1" dirty="0">
              <a:solidFill>
                <a:schemeClr val="bg1"/>
              </a:solidFill>
              <a:cs typeface="Poppins"/>
            </a:endParaRPr>
          </a:p>
          <a:p>
            <a:r>
              <a:rPr lang="nl-NL" sz="1200" b="1" dirty="0">
                <a:solidFill>
                  <a:schemeClr val="bg1"/>
                </a:solidFill>
                <a:cs typeface="Poppins"/>
              </a:rPr>
              <a:t>Lees onderstaand waargebeurd verhaal:</a:t>
            </a:r>
            <a:endParaRPr lang="nl-NL" b="1" dirty="0">
              <a:solidFill>
                <a:schemeClr val="bg1"/>
              </a:solidFill>
            </a:endParaRPr>
          </a:p>
          <a:p>
            <a:pPr lvl="1"/>
            <a:r>
              <a:rPr lang="nl-NL" sz="1200" i="1" dirty="0">
                <a:solidFill>
                  <a:schemeClr val="bg1"/>
                </a:solidFill>
                <a:cs typeface="Poppins"/>
              </a:rPr>
              <a:t>In Amerika ontving een gezin wekelijks persoonlijke aanbiedingen van Walmart. Na een tijdje begonnen ze advertenties voor </a:t>
            </a:r>
            <a:r>
              <a:rPr lang="nl-NL" sz="1200" i="1" dirty="0" err="1">
                <a:solidFill>
                  <a:schemeClr val="bg1"/>
                </a:solidFill>
                <a:cs typeface="Poppins"/>
              </a:rPr>
              <a:t>zwangerschapartikelen</a:t>
            </a:r>
            <a:r>
              <a:rPr lang="nl-NL" sz="1200" i="1" dirty="0">
                <a:solidFill>
                  <a:schemeClr val="bg1"/>
                </a:solidFill>
                <a:cs typeface="Poppins"/>
              </a:rPr>
              <a:t> te krijgen, terwijl niemand in het gezin wist dat ze zwanger waren. De vader, een journalist, ontdekte dat een algoritme het gedrag van de jongste dochter had geanalyseerd en voorspeld dat ze zwanger was. Kort daarna bleek dit waar te zijn. Het algoritme wist het eerder dan zijzelf.</a:t>
            </a:r>
            <a:endParaRPr lang="nl-NL" i="1" dirty="0">
              <a:solidFill>
                <a:schemeClr val="bg1"/>
              </a:solidFill>
            </a:endParaRPr>
          </a:p>
          <a:p>
            <a:pPr lvl="1"/>
            <a:endParaRPr lang="nl-NL" sz="1200" dirty="0">
              <a:solidFill>
                <a:schemeClr val="bg1"/>
              </a:solidFill>
              <a:cs typeface="Poppins"/>
            </a:endParaRPr>
          </a:p>
          <a:p>
            <a:endParaRPr lang="nl-NL" sz="1200" dirty="0">
              <a:solidFill>
                <a:schemeClr val="bg1"/>
              </a:solidFill>
              <a:cs typeface="Poppins"/>
            </a:endParaRPr>
          </a:p>
          <a:p>
            <a:pPr marL="171450" indent="-171450">
              <a:buFont typeface="Calibri"/>
              <a:buChar char="-"/>
            </a:pPr>
            <a:r>
              <a:rPr lang="nl-NL" sz="1200" dirty="0">
                <a:solidFill>
                  <a:schemeClr val="bg1"/>
                </a:solidFill>
                <a:cs typeface="Poppins"/>
              </a:rPr>
              <a:t>Wat vind je van dit verhaal? Wat zijn de voordelen en nadelen van zulke voorspellingen?</a:t>
            </a:r>
            <a:endParaRPr lang="nl-NL" dirty="0">
              <a:solidFill>
                <a:schemeClr val="bg1"/>
              </a:solidFill>
              <a:cs typeface="Poppins"/>
            </a:endParaRPr>
          </a:p>
          <a:p>
            <a:pPr marL="171450" indent="-171450">
              <a:buFont typeface="Calibri"/>
              <a:buChar char="-"/>
            </a:pPr>
            <a:endParaRPr lang="nl-NL" sz="1200" dirty="0">
              <a:solidFill>
                <a:schemeClr val="bg1"/>
              </a:solidFill>
              <a:cs typeface="Poppins"/>
            </a:endParaRPr>
          </a:p>
          <a:p>
            <a:pPr marL="171450" indent="-171450">
              <a:buFont typeface="Calibri"/>
              <a:buChar char="-"/>
            </a:pPr>
            <a:r>
              <a:rPr lang="nl-NL" sz="1200" dirty="0">
                <a:solidFill>
                  <a:schemeClr val="bg1"/>
                </a:solidFill>
                <a:cs typeface="Poppins"/>
              </a:rPr>
              <a:t>Hoe had </a:t>
            </a:r>
            <a:r>
              <a:rPr lang="nl-NL" sz="1200" dirty="0" err="1">
                <a:solidFill>
                  <a:schemeClr val="bg1"/>
                </a:solidFill>
                <a:cs typeface="Poppins"/>
              </a:rPr>
              <a:t>Walmart</a:t>
            </a:r>
            <a:r>
              <a:rPr lang="nl-NL" sz="1200" dirty="0">
                <a:solidFill>
                  <a:schemeClr val="bg1"/>
                </a:solidFill>
                <a:cs typeface="Poppins"/>
              </a:rPr>
              <a:t> transparanter kunnen zijn over hun gebruik van data?</a:t>
            </a:r>
            <a:endParaRPr lang="nl-NL" dirty="0">
              <a:solidFill>
                <a:schemeClr val="bg1"/>
              </a:solidFill>
              <a:cs typeface="Poppins"/>
            </a:endParaRPr>
          </a:p>
          <a:p>
            <a:pPr marL="171450" indent="-171450">
              <a:buFont typeface="Calibri"/>
              <a:buChar char="-"/>
            </a:pPr>
            <a:endParaRPr lang="nl-NL" sz="1200" dirty="0">
              <a:solidFill>
                <a:schemeClr val="bg1"/>
              </a:solidFill>
              <a:cs typeface="Poppins"/>
            </a:endParaRPr>
          </a:p>
          <a:p>
            <a:pPr marL="171450" indent="-171450">
              <a:buFont typeface="Calibri"/>
              <a:buChar char="-"/>
            </a:pPr>
            <a:r>
              <a:rPr lang="nl-NL" sz="1200" dirty="0">
                <a:solidFill>
                  <a:schemeClr val="bg1"/>
                </a:solidFill>
                <a:cs typeface="Poppins"/>
              </a:rPr>
              <a:t>Hoe kan je het gedrag van mensen aanpassen zodat ze bewuster omgaan met het wel of niet </a:t>
            </a:r>
            <a:r>
              <a:rPr lang="nl-NL" sz="1200" dirty="0" err="1">
                <a:solidFill>
                  <a:schemeClr val="bg1"/>
                </a:solidFill>
                <a:cs typeface="Poppins"/>
              </a:rPr>
              <a:t>accpeteren</a:t>
            </a:r>
            <a:r>
              <a:rPr lang="nl-NL" sz="1200" dirty="0">
                <a:solidFill>
                  <a:schemeClr val="bg1"/>
                </a:solidFill>
                <a:cs typeface="Poppins"/>
              </a:rPr>
              <a:t> van cookies?</a:t>
            </a:r>
          </a:p>
        </p:txBody>
      </p:sp>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cs typeface="Poppins"/>
              </a:rPr>
              <a:t>Hoe smaakt jouw cookie?</a:t>
            </a:r>
            <a:endParaRPr lang="nl-NL" dirty="0"/>
          </a:p>
        </p:txBody>
      </p:sp>
      <p:pic>
        <p:nvPicPr>
          <p:cNvPr id="3" name="Afbeelding 2" descr="Afbeelding met tekst, Snack, koekje, bakwaren&#10;&#10;Automatisch gegenereerde beschrijving">
            <a:extLst>
              <a:ext uri="{FF2B5EF4-FFF2-40B4-BE49-F238E27FC236}">
                <a16:creationId xmlns:a16="http://schemas.microsoft.com/office/drawing/2014/main" id="{89BD5EB9-3CDB-AE14-A383-0AFADC396FFE}"/>
              </a:ext>
            </a:extLst>
          </p:cNvPr>
          <p:cNvPicPr>
            <a:picLocks noChangeAspect="1"/>
          </p:cNvPicPr>
          <p:nvPr/>
        </p:nvPicPr>
        <p:blipFill>
          <a:blip r:embed="rId3"/>
          <a:stretch>
            <a:fillRect/>
          </a:stretch>
        </p:blipFill>
        <p:spPr>
          <a:xfrm>
            <a:off x="6944832" y="503274"/>
            <a:ext cx="4339265" cy="4339265"/>
          </a:xfrm>
          <a:prstGeom prst="rect">
            <a:avLst/>
          </a:prstGeom>
        </p:spPr>
      </p:pic>
    </p:spTree>
    <p:extLst>
      <p:ext uri="{BB962C8B-B14F-4D97-AF65-F5344CB8AC3E}">
        <p14:creationId xmlns:p14="http://schemas.microsoft.com/office/powerpoint/2010/main" val="3334063899"/>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632311"/>
          </a:xfrm>
          <a:prstGeom prst="rect">
            <a:avLst/>
          </a:prstGeom>
          <a:noFill/>
        </p:spPr>
        <p:txBody>
          <a:bodyPr wrap="square" lIns="91440" tIns="45720" rIns="91440" bIns="45720" rtlCol="0" anchor="t">
            <a:spAutoFit/>
          </a:bodyPr>
          <a:lstStyle/>
          <a:p>
            <a:r>
              <a:rPr lang="nl-NL" sz="1500" dirty="0">
                <a:solidFill>
                  <a:schemeClr val="bg2">
                    <a:lumMod val="10000"/>
                  </a:schemeClr>
                </a:solidFill>
                <a:ea typeface="+mn-lt"/>
                <a:cs typeface="+mn-lt"/>
              </a:rPr>
              <a:t>Hey</a:t>
            </a:r>
            <a:r>
              <a:rPr lang="nl-NL" sz="1500" dirty="0">
                <a:solidFill>
                  <a:schemeClr val="bg2">
                    <a:lumMod val="10000"/>
                  </a:schemeClr>
                </a:solidFill>
                <a:cs typeface="Poppins"/>
              </a:rPr>
              <a:t> </a:t>
            </a:r>
            <a:r>
              <a:rPr lang="nl-NL" sz="1500" dirty="0">
                <a:solidFill>
                  <a:schemeClr val="bg2">
                    <a:lumMod val="10000"/>
                  </a:schemeClr>
                </a:solidFill>
                <a:ea typeface="+mn-lt"/>
                <a:cs typeface="+mn-lt"/>
              </a:rPr>
              <a:t>allemaal!</a:t>
            </a:r>
            <a:endParaRPr lang="nl-NL">
              <a:solidFill>
                <a:schemeClr val="bg2">
                  <a:lumMod val="10000"/>
                </a:schemeClr>
              </a:solidFill>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Ik was laatst een nieuw spel aan het downloaden, en toen kreeg ik een melding over cookies. Je kent het vast wel: zo’n schermpje waar </a:t>
            </a:r>
            <a:r>
              <a:rPr lang="nl-NL" sz="1500" dirty="0">
                <a:solidFill>
                  <a:schemeClr val="bg2">
                    <a:lumMod val="10000"/>
                  </a:schemeClr>
                </a:solidFill>
                <a:cs typeface="Poppins"/>
              </a:rPr>
              <a:t>je moet kiezen tussen 'alles accepteren' of 'instellingen aanpassen.' Meestal klik ik gewoon op accepteren, maar ik vroeg me af: wat gebeurt er eigenlijk als ik dat doe?</a:t>
            </a:r>
            <a:endParaRPr lang="nl-NL" dirty="0"/>
          </a:p>
          <a:p>
            <a:endParaRPr lang="nl-NL" sz="1500" dirty="0">
              <a:solidFill>
                <a:schemeClr val="bg2">
                  <a:lumMod val="10000"/>
                </a:schemeClr>
              </a:solidFill>
              <a:cs typeface="Poppins"/>
            </a:endParaRPr>
          </a:p>
          <a:p>
            <a:r>
              <a:rPr lang="nl-NL" sz="1500" dirty="0">
                <a:solidFill>
                  <a:schemeClr val="bg2">
                    <a:lumMod val="10000"/>
                  </a:schemeClr>
                </a:solidFill>
                <a:cs typeface="Poppins"/>
              </a:rPr>
              <a:t>Weet je wat me ook opviel? Op sommige sites moet je toestemming geven, maar krijg je heel weinig uitleg. Zoals laatst toen ik een muziekwebsite bezocht: ze vroegen om tracking cookies zodat ze "persoonlijke aanbevelingen" konden geven. Ik dacht toen, hoe weten zij eigenlijk wat ik leuk vind? Volgen ze dan wat ik luister?</a:t>
            </a:r>
            <a:endParaRPr lang="nl-NL" dirty="0">
              <a:solidFill>
                <a:schemeClr val="bg2">
                  <a:lumMod val="10000"/>
                </a:schemeClr>
              </a:solidFill>
              <a:cs typeface="Poppins"/>
            </a:endParaRPr>
          </a:p>
          <a:p>
            <a:endParaRPr lang="nl-NL" sz="1500" dirty="0">
              <a:solidFill>
                <a:schemeClr val="bg2">
                  <a:lumMod val="10000"/>
                </a:schemeClr>
              </a:solidFill>
              <a:cs typeface="Poppins"/>
            </a:endParaRPr>
          </a:p>
          <a:p>
            <a:r>
              <a:rPr lang="nl-NL" sz="1500" dirty="0">
                <a:solidFill>
                  <a:schemeClr val="bg2">
                    <a:lumMod val="10000"/>
                  </a:schemeClr>
                </a:solidFill>
                <a:cs typeface="Poppins"/>
              </a:rPr>
              <a:t>En wist je dat er ook websites zijn die je helemaal geen keuze geven? Daar staat gewoon: "Door deze site te gebruiken, accepteer je cookies." Dat voelt toch een beetje alsof je niet echt een keuze hebt. Maar ja, wat gebeurt er als je dat weigert? Gaat de site dan nog wel werken?</a:t>
            </a:r>
            <a:endParaRPr lang="nl-NL" dirty="0">
              <a:solidFill>
                <a:schemeClr val="bg2">
                  <a:lumMod val="10000"/>
                </a:schemeClr>
              </a:solidFill>
              <a:cs typeface="Poppins"/>
            </a:endParaRPr>
          </a:p>
          <a:p>
            <a:endParaRPr lang="nl-NL" sz="1500" dirty="0">
              <a:solidFill>
                <a:schemeClr val="bg2">
                  <a:lumMod val="10000"/>
                </a:schemeClr>
              </a:solidFill>
              <a:cs typeface="Poppins"/>
            </a:endParaRPr>
          </a:p>
          <a:p>
            <a:r>
              <a:rPr lang="nl-NL" sz="1500" dirty="0">
                <a:solidFill>
                  <a:schemeClr val="bg2">
                    <a:lumMod val="10000"/>
                  </a:schemeClr>
                </a:solidFill>
                <a:cs typeface="Poppins"/>
              </a:rPr>
              <a:t>Misschien moeten we hier wat meer over ontdekken. Zijn cookies alleen maar een nadeel, of kunnen ze ook iets goeds doen? Wat denken </a:t>
            </a:r>
            <a:r>
              <a:rPr lang="nl-NL" sz="1500" dirty="0">
                <a:solidFill>
                  <a:schemeClr val="bg2">
                    <a:lumMod val="10000"/>
                  </a:schemeClr>
                </a:solidFill>
                <a:ea typeface="+mn-lt"/>
                <a:cs typeface="+mn-lt"/>
              </a:rPr>
              <a:t>jullie</a:t>
            </a:r>
            <a:r>
              <a:rPr lang="nl-NL" sz="1500" dirty="0">
                <a:solidFill>
                  <a:schemeClr val="bg2">
                    <a:lumMod val="10000"/>
                  </a:schemeClr>
                </a:solidFill>
                <a:cs typeface="Poppins"/>
              </a:rPr>
              <a:t>?</a:t>
            </a:r>
            <a:endParaRPr lang="nl-NL" dirty="0">
              <a:solidFill>
                <a:schemeClr val="bg2">
                  <a:lumMod val="10000"/>
                </a:schemeClr>
              </a:solidFill>
              <a:cs typeface="Poppins"/>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Liefs, </a:t>
            </a:r>
            <a:endParaRPr lang="nl-NL" dirty="0">
              <a:solidFill>
                <a:schemeClr val="bg2">
                  <a:lumMod val="10000"/>
                </a:schemeClr>
              </a:solidFill>
              <a:ea typeface="+mn-lt"/>
              <a:cs typeface="+mn-lt"/>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Melle</a:t>
            </a:r>
            <a:endParaRPr lang="nl-NL" dirty="0">
              <a:solidFill>
                <a:schemeClr val="bg2">
                  <a:lumMod val="10000"/>
                </a:schemeClr>
              </a:solidFill>
              <a:cs typeface="Poppins"/>
            </a:endParaRPr>
          </a:p>
          <a:p>
            <a:endParaRPr lang="nl-NL" sz="1500" dirty="0">
              <a:solidFill>
                <a:schemeClr val="bg2">
                  <a:lumMod val="10000"/>
                </a:schemeClr>
              </a:solidFill>
              <a:latin typeface="Poppins"/>
              <a:ea typeface="+mn-lt"/>
              <a:cs typeface="+mn-lt"/>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1482771"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DPG Media en kabinet maken kans op prijs voor "grootste </a:t>
            </a:r>
            <a:r>
              <a:rPr lang="nl-NL" dirty="0" err="1">
                <a:solidFill>
                  <a:schemeClr val="accent1"/>
                </a:solidFill>
                <a:ea typeface="+mj-lt"/>
                <a:cs typeface="+mj-lt"/>
              </a:rPr>
              <a:t>privacyschender</a:t>
            </a:r>
            <a:r>
              <a:rPr lang="nl-NL" dirty="0">
                <a:solidFill>
                  <a:schemeClr val="accent1"/>
                </a:solidFill>
                <a:ea typeface="+mj-lt"/>
                <a:cs typeface="+mj-lt"/>
              </a:rPr>
              <a:t>"</a:t>
            </a: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86062" cy="41310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DPG Media, </a:t>
            </a:r>
            <a:r>
              <a:rPr lang="nl-NL" sz="1100" dirty="0" err="1">
                <a:solidFill>
                  <a:schemeClr val="bg2">
                    <a:lumMod val="10000"/>
                  </a:schemeClr>
                </a:solidFill>
                <a:ea typeface="+mn-lt"/>
                <a:cs typeface="+mn-lt"/>
              </a:rPr>
              <a:t>Temu</a:t>
            </a:r>
            <a:r>
              <a:rPr lang="nl-NL" sz="1100" dirty="0">
                <a:solidFill>
                  <a:schemeClr val="bg2">
                    <a:lumMod val="10000"/>
                  </a:schemeClr>
                </a:solidFill>
                <a:ea typeface="+mn-lt"/>
                <a:cs typeface="+mn-lt"/>
              </a:rPr>
              <a:t>, het kabinet en de minister van Financiën zijn genomineerd voor de Big </a:t>
            </a:r>
            <a:r>
              <a:rPr lang="nl-NL" sz="1100" dirty="0" err="1">
                <a:solidFill>
                  <a:schemeClr val="bg2">
                    <a:lumMod val="10000"/>
                  </a:schemeClr>
                </a:solidFill>
                <a:ea typeface="+mn-lt"/>
                <a:cs typeface="+mn-lt"/>
              </a:rPr>
              <a:t>Brother</a:t>
            </a:r>
            <a:r>
              <a:rPr lang="nl-NL" sz="1100" dirty="0">
                <a:solidFill>
                  <a:schemeClr val="bg2">
                    <a:lumMod val="10000"/>
                  </a:schemeClr>
                </a:solidFill>
                <a:ea typeface="+mn-lt"/>
                <a:cs typeface="+mn-lt"/>
              </a:rPr>
              <a:t> Award. Die prijs wordt ieder jaar door burgerrechtenorganisatie Bits of </a:t>
            </a:r>
            <a:r>
              <a:rPr lang="nl-NL" sz="1100" dirty="0" err="1">
                <a:solidFill>
                  <a:schemeClr val="bg2">
                    <a:lumMod val="10000"/>
                  </a:schemeClr>
                </a:solidFill>
                <a:ea typeface="+mn-lt"/>
                <a:cs typeface="+mn-lt"/>
              </a:rPr>
              <a:t>Freedom</a:t>
            </a:r>
            <a:r>
              <a:rPr lang="nl-NL" sz="1100" dirty="0">
                <a:solidFill>
                  <a:schemeClr val="bg2">
                    <a:lumMod val="10000"/>
                  </a:schemeClr>
                </a:solidFill>
                <a:ea typeface="+mn-lt"/>
                <a:cs typeface="+mn-lt"/>
              </a:rPr>
              <a:t> uitgereikt aan "de grootste </a:t>
            </a:r>
            <a:r>
              <a:rPr lang="nl-NL" sz="1100" dirty="0" err="1">
                <a:solidFill>
                  <a:schemeClr val="bg2">
                    <a:lumMod val="10000"/>
                  </a:schemeClr>
                </a:solidFill>
                <a:ea typeface="+mn-lt"/>
                <a:cs typeface="+mn-lt"/>
              </a:rPr>
              <a:t>privacyschender</a:t>
            </a:r>
            <a:r>
              <a:rPr lang="nl-NL" sz="1100" dirty="0">
                <a:solidFill>
                  <a:schemeClr val="bg2">
                    <a:lumMod val="10000"/>
                  </a:schemeClr>
                </a:solidFill>
                <a:ea typeface="+mn-lt"/>
                <a:cs typeface="+mn-lt"/>
              </a:rPr>
              <a:t> van Nederland".</a:t>
            </a:r>
            <a:endParaRPr lang="nl-NL" dirty="0">
              <a:solidFill>
                <a:schemeClr val="bg2">
                  <a:lumMod val="10000"/>
                </a:schemeClr>
              </a:solidFill>
            </a:endParaRPr>
          </a:p>
          <a:p>
            <a:pPr>
              <a:lnSpc>
                <a:spcPct val="150000"/>
              </a:lnSpc>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DPG Media, de uitgever van </a:t>
            </a:r>
            <a:r>
              <a:rPr lang="nl-NL" sz="1100" dirty="0" err="1">
                <a:solidFill>
                  <a:schemeClr val="bg2">
                    <a:lumMod val="10000"/>
                  </a:schemeClr>
                </a:solidFill>
                <a:ea typeface="+mn-lt"/>
                <a:cs typeface="+mn-lt"/>
              </a:rPr>
              <a:t>Tweakers</a:t>
            </a:r>
            <a:r>
              <a:rPr lang="nl-NL" sz="1100" dirty="0">
                <a:solidFill>
                  <a:schemeClr val="bg2">
                    <a:lumMod val="10000"/>
                  </a:schemeClr>
                </a:solidFill>
                <a:ea typeface="+mn-lt"/>
                <a:cs typeface="+mn-lt"/>
              </a:rPr>
              <a:t> en NU.nl, is genomineerd voor het "volgen" van bezoekers. Volgens Bits of </a:t>
            </a:r>
            <a:r>
              <a:rPr lang="nl-NL" sz="1100" dirty="0" err="1">
                <a:solidFill>
                  <a:schemeClr val="bg2">
                    <a:lumMod val="10000"/>
                  </a:schemeClr>
                </a:solidFill>
                <a:ea typeface="+mn-lt"/>
                <a:cs typeface="+mn-lt"/>
              </a:rPr>
              <a:t>Freedom</a:t>
            </a:r>
            <a:r>
              <a:rPr lang="nl-NL" sz="1100" dirty="0">
                <a:solidFill>
                  <a:schemeClr val="bg2">
                    <a:lumMod val="10000"/>
                  </a:schemeClr>
                </a:solidFill>
                <a:ea typeface="+mn-lt"/>
                <a:cs typeface="+mn-lt"/>
              </a:rPr>
              <a:t> verzamelt DPG sinds kort veel gegevens van lezers en luisteraars, zoals welk nieuws ze aanklikken, om die via een eigen advertentieplatform door te verkopen aan adverteerders. Zij gebruiken die gegevens om gepersonaliseerde reclames te tonen.</a:t>
            </a:r>
            <a:endParaRPr lang="nl-NL" dirty="0">
              <a:solidFill>
                <a:schemeClr val="bg2">
                  <a:lumMod val="10000"/>
                </a:schemeClr>
              </a:solidFill>
            </a:endParaRPr>
          </a:p>
          <a:p>
            <a:pPr>
              <a:lnSpc>
                <a:spcPct val="150000"/>
              </a:lnSpc>
            </a:pPr>
            <a:br>
              <a:rPr lang="nl-NL" sz="1100" dirty="0">
                <a:solidFill>
                  <a:schemeClr val="bg2">
                    <a:lumMod val="10000"/>
                  </a:schemeClr>
                </a:solidFill>
                <a:ea typeface="+mn-lt"/>
                <a:cs typeface="+mn-lt"/>
              </a:rPr>
            </a:br>
            <a:r>
              <a:rPr lang="nl-NL" sz="1100" dirty="0">
                <a:ea typeface="+mn-lt"/>
                <a:cs typeface="+mn-lt"/>
              </a:rPr>
              <a:t>Cookies spelen een grote rol in hoe bedrijven en websites met privacy omgaan. Dit artikel belicht organisaties die opvallen door hoe ze gegevens verzamelen, vaak met behulp van cookies. </a:t>
            </a:r>
            <a:r>
              <a:rPr lang="nl-NL" sz="1100" b="1" dirty="0">
                <a:cs typeface="+mn-lt"/>
              </a:rPr>
              <a:t>Wat denk jij: maken cookies websites beter of juist slechter? Wat zou Bits of </a:t>
            </a:r>
            <a:r>
              <a:rPr lang="nl-NL" sz="1100" b="1" dirty="0" err="1">
                <a:cs typeface="+mn-lt"/>
              </a:rPr>
              <a:t>Freedom</a:t>
            </a:r>
            <a:r>
              <a:rPr lang="nl-NL" sz="1100" b="1" dirty="0">
                <a:cs typeface="+mn-lt"/>
              </a:rPr>
              <a:t> zijn?</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722722"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a:t>
            </a:r>
            <a:r>
              <a:rPr lang="nl-NL" sz="1200" b="1" i="1" dirty="0" err="1">
                <a:solidFill>
                  <a:srgbClr val="000000"/>
                </a:solidFill>
              </a:rPr>
              <a:t>Tweakers</a:t>
            </a:r>
            <a:r>
              <a:rPr lang="nl-NL" sz="1200" b="1" i="1" dirty="0">
                <a:solidFill>
                  <a:srgbClr val="000000"/>
                </a:solidFill>
              </a:rPr>
              <a:t> en Nu.nl</a:t>
            </a:r>
            <a:endParaRPr lang="nl-NL" sz="1200" b="1" i="1" dirty="0">
              <a:solidFill>
                <a:srgbClr val="000000"/>
              </a:solidFill>
              <a:cs typeface="Poppins"/>
            </a:endParaRPr>
          </a:p>
          <a:p>
            <a:pPr>
              <a:spcBef>
                <a:spcPts val="0"/>
              </a:spcBef>
            </a:pPr>
            <a:r>
              <a:rPr lang="nl-NL" sz="1200" dirty="0">
                <a:solidFill>
                  <a:srgbClr val="000000"/>
                </a:solidFill>
                <a:ea typeface="+mn-lt"/>
                <a:cs typeface="+mn-lt"/>
                <a:hlinkClick r:id="rId3"/>
              </a:rPr>
              <a:t>https://www.nu.nl/tweakers/6337839/dpg-media-en-kabinet-maken-kans-op-prijs-voor-grootste-privacyschender.html</a:t>
            </a:r>
            <a:endParaRPr lang="nl-NL" dirty="0">
              <a:ea typeface="+mn-lt"/>
              <a:cs typeface="+mn-lt"/>
            </a:endParaRPr>
          </a:p>
        </p:txBody>
      </p:sp>
      <p:pic>
        <p:nvPicPr>
          <p:cNvPr id="2" name="Afbeelding 1" descr="Afbeelding met tekst, schermopname, koekje, bakwaren&#10;&#10;Automatisch gegenereerde beschrijving">
            <a:extLst>
              <a:ext uri="{FF2B5EF4-FFF2-40B4-BE49-F238E27FC236}">
                <a16:creationId xmlns:a16="http://schemas.microsoft.com/office/drawing/2014/main" id="{1E07CC2A-4F1B-F4F9-E5A5-4E214BBB8EA8}"/>
              </a:ext>
            </a:extLst>
          </p:cNvPr>
          <p:cNvPicPr>
            <a:picLocks noChangeAspect="1"/>
          </p:cNvPicPr>
          <p:nvPr/>
        </p:nvPicPr>
        <p:blipFill>
          <a:blip r:embed="rId4"/>
          <a:stretch>
            <a:fillRect/>
          </a:stretch>
        </p:blipFill>
        <p:spPr>
          <a:xfrm>
            <a:off x="6921204" y="1129414"/>
            <a:ext cx="4622799" cy="4593265"/>
          </a:xfrm>
          <a:prstGeom prst="rect">
            <a:avLst/>
          </a:prstGeom>
        </p:spPr>
      </p:pic>
    </p:spTree>
    <p:extLst>
      <p:ext uri="{BB962C8B-B14F-4D97-AF65-F5344CB8AC3E}">
        <p14:creationId xmlns:p14="http://schemas.microsoft.com/office/powerpoint/2010/main" val="271366618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Wat zijn cookies?</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34932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Een cookie is een klein bestand dat door een website op jouw apparaat wordt geplaatst. Deze bestandjes kunnen jouw voorkeuren onthouden, zoals je taalinstellingen of wat je in een winkelwagentje hebt geplaatst. Er zijn verschillende soorten cookies: sommige zijn essentieel om een website goed te laten werken, terwijl andere jouw gedrag volgen en data delen met andere partijen. Het begrijpen van cookies helpt je bewuster keuzes te maken online.</a:t>
            </a:r>
            <a:endParaRPr lang="nl-NL" dirty="0"/>
          </a:p>
          <a:p>
            <a:endParaRPr lang="nl-NL" sz="1300" dirty="0">
              <a:solidFill>
                <a:srgbClr val="1E1F20"/>
              </a:solidFill>
              <a:cs typeface="Poppins"/>
            </a:endParaRPr>
          </a:p>
          <a:p>
            <a:pPr marL="285750" indent="-285750">
              <a:buFont typeface="Calibri"/>
              <a:buChar char="-"/>
            </a:pPr>
            <a:r>
              <a:rPr lang="nl-NL" sz="1300" dirty="0">
                <a:solidFill>
                  <a:srgbClr val="1E1F20"/>
                </a:solidFill>
                <a:ea typeface="+mn-lt"/>
                <a:cs typeface="+mn-lt"/>
              </a:rPr>
              <a:t>Cookies zijn kleine bestandjes die een website op jouw computer zet.</a:t>
            </a:r>
            <a:endParaRPr lang="nl-NL" dirty="0">
              <a:solidFill>
                <a:srgbClr val="3F5060"/>
              </a:solidFill>
              <a:ea typeface="+mn-lt"/>
              <a:cs typeface="+mn-lt"/>
            </a:endParaRPr>
          </a:p>
          <a:p>
            <a:pPr marL="285750" indent="-285750">
              <a:buFont typeface="Calibri"/>
              <a:buChar char="-"/>
            </a:pPr>
            <a:r>
              <a:rPr lang="nl-NL" sz="1300" dirty="0">
                <a:solidFill>
                  <a:srgbClr val="1E1F20"/>
                </a:solidFill>
                <a:ea typeface="+mn-lt"/>
                <a:cs typeface="+mn-lt"/>
              </a:rPr>
              <a:t>Ze onthouden dingen, zoals jouw naam of wat je in een winkelwagentje stopt.</a:t>
            </a:r>
            <a:endParaRPr lang="nl-NL" dirty="0"/>
          </a:p>
          <a:p>
            <a:pPr marL="285750" indent="-285750">
              <a:buFont typeface="Calibri"/>
              <a:buChar char="-"/>
            </a:pPr>
            <a:r>
              <a:rPr lang="nl-NL" sz="1300" dirty="0">
                <a:solidFill>
                  <a:srgbClr val="1E1F20"/>
                </a:solidFill>
                <a:ea typeface="+mn-lt"/>
                <a:cs typeface="+mn-lt"/>
              </a:rPr>
              <a:t>Cookies kunnen handig zijn, maar ook veel van jou opslaan.</a:t>
            </a:r>
            <a:endParaRPr lang="nl-NL" dirty="0"/>
          </a:p>
          <a:p>
            <a:endParaRPr lang="nl-NL" sz="1300" dirty="0">
              <a:solidFill>
                <a:srgbClr val="1E1F20"/>
              </a:solidFill>
              <a:cs typeface="Poppins"/>
            </a:endParaRPr>
          </a:p>
        </p:txBody>
      </p:sp>
      <p:pic>
        <p:nvPicPr>
          <p:cNvPr id="2" name="Tijdelijke aanduiding voor afbeelding 1" descr="Afbeelding met tekst, kleding, persoon, tafel&#10;&#10;Automatisch gegenereerde beschrijving">
            <a:extLst>
              <a:ext uri="{FF2B5EF4-FFF2-40B4-BE49-F238E27FC236}">
                <a16:creationId xmlns:a16="http://schemas.microsoft.com/office/drawing/2014/main" id="{32164FAD-BAE7-FDD2-2D8D-C96A4ED395D6}"/>
              </a:ext>
            </a:extLst>
          </p:cNvPr>
          <p:cNvPicPr>
            <a:picLocks noGrp="1" noChangeAspect="1"/>
          </p:cNvPicPr>
          <p:nvPr>
            <p:ph type="pic" sz="quarter" idx="12"/>
          </p:nvPr>
        </p:nvPicPr>
        <p:blipFill>
          <a:blip r:embed="rId3"/>
          <a:srcRect t="15706" b="15706"/>
          <a:stretch/>
        </p:blipFill>
        <p:spPr/>
      </p:pic>
    </p:spTree>
    <p:extLst>
      <p:ext uri="{BB962C8B-B14F-4D97-AF65-F5344CB8AC3E}">
        <p14:creationId xmlns:p14="http://schemas.microsoft.com/office/powerpoint/2010/main" val="112207652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Impact op Privacy</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Cookies kunnen je online ervaring verbeteren door je voorkeuren te onthouden, maar ze kunnen ook je privacy in gevaar brengen. Tracking cookies verzamelen bijvoorbeeld gegevens over je surfgedrag en verkopen deze aan andere bedrijven. Het is belangrijk om te weten wat cookies doen, zodat je bewust keuzes kunt maken.</a:t>
            </a:r>
            <a:endParaRPr lang="nl-NL" dirty="0"/>
          </a:p>
          <a:p>
            <a:endParaRPr lang="nl-NL" sz="1300" dirty="0">
              <a:solidFill>
                <a:srgbClr val="1E1F20"/>
              </a:solidFill>
              <a:cs typeface="Poppins"/>
            </a:endParaRPr>
          </a:p>
          <a:p>
            <a:pPr marL="285750" indent="-285750">
              <a:buFont typeface="Calibri"/>
              <a:buChar char="-"/>
            </a:pPr>
            <a:r>
              <a:rPr lang="nl-NL" sz="1300" dirty="0">
                <a:solidFill>
                  <a:srgbClr val="1E1F20"/>
                </a:solidFill>
                <a:ea typeface="+mn-lt"/>
                <a:cs typeface="+mn-lt"/>
              </a:rPr>
              <a:t>Cookies kunnen handig zijn om je wachtwoorden te onthouden of ervoor te zorgen dat je ingelogd blijft.</a:t>
            </a:r>
            <a:endParaRPr lang="nl-NL" dirty="0">
              <a:solidFill>
                <a:srgbClr val="3F5060"/>
              </a:solidFill>
              <a:ea typeface="+mn-lt"/>
              <a:cs typeface="+mn-lt"/>
            </a:endParaRPr>
          </a:p>
          <a:p>
            <a:pPr marL="285750" indent="-285750">
              <a:buFont typeface="Calibri"/>
              <a:buChar char="-"/>
            </a:pPr>
            <a:r>
              <a:rPr lang="nl-NL" sz="1300" dirty="0">
                <a:solidFill>
                  <a:srgbClr val="1E1F20"/>
                </a:solidFill>
                <a:ea typeface="+mn-lt"/>
                <a:cs typeface="+mn-lt"/>
              </a:rPr>
              <a:t>Maar sommige cookies verzamelen informatie over wat je doet op websites zonder dat je het weet.</a:t>
            </a:r>
            <a:endParaRPr lang="nl-NL" dirty="0"/>
          </a:p>
          <a:p>
            <a:pPr marL="285750" indent="-285750">
              <a:buFont typeface="Calibri"/>
              <a:buChar char="-"/>
            </a:pPr>
            <a:r>
              <a:rPr lang="nl-NL" sz="1300" dirty="0">
                <a:solidFill>
                  <a:srgbClr val="1E1F20"/>
                </a:solidFill>
                <a:ea typeface="+mn-lt"/>
                <a:cs typeface="+mn-lt"/>
              </a:rPr>
              <a:t>Voorbeelden:</a:t>
            </a:r>
            <a:endParaRPr lang="nl-NL" dirty="0"/>
          </a:p>
          <a:p>
            <a:pPr marL="742950" lvl="1" indent="-285750">
              <a:buFont typeface="Courier New"/>
              <a:buChar char="o"/>
            </a:pPr>
            <a:r>
              <a:rPr lang="nl-NL" sz="1300" dirty="0">
                <a:solidFill>
                  <a:srgbClr val="1E1F20"/>
                </a:solidFill>
                <a:ea typeface="+mn-lt"/>
                <a:cs typeface="+mn-lt"/>
              </a:rPr>
              <a:t>Een cookie onthoudt welke video's je kijkt en stuurt advertenties die je misschien niet wilt zien.</a:t>
            </a:r>
            <a:endParaRPr lang="nl-NL" dirty="0">
              <a:cs typeface="Poppins"/>
            </a:endParaRPr>
          </a:p>
          <a:p>
            <a:pPr marL="742950" lvl="1" indent="-285750">
              <a:buFont typeface="Courier New"/>
              <a:buChar char="o"/>
            </a:pPr>
            <a:r>
              <a:rPr lang="nl-NL" sz="1300" dirty="0">
                <a:solidFill>
                  <a:srgbClr val="1E1F20"/>
                </a:solidFill>
                <a:cs typeface="Poppins"/>
              </a:rPr>
              <a:t>Een website kan cookies gebruiken om je leeftijd te schatten en die informatie met andere bedrijven te delen.</a:t>
            </a:r>
            <a:endParaRPr lang="nl-NL" dirty="0">
              <a:cs typeface="Poppins"/>
            </a:endParaRPr>
          </a:p>
          <a:p>
            <a:pPr marL="285750" indent="-285750">
              <a:buFont typeface="Calibri"/>
              <a:buChar char="-"/>
            </a:pPr>
            <a:endParaRPr lang="nl-NL" sz="1300" dirty="0">
              <a:solidFill>
                <a:srgbClr val="1E1F20"/>
              </a:solidFill>
              <a:cs typeface="Poppins"/>
            </a:endParaRPr>
          </a:p>
          <a:p>
            <a:endParaRPr lang="nl-NL" sz="1300" dirty="0">
              <a:solidFill>
                <a:srgbClr val="1E1F20"/>
              </a:solidFill>
              <a:cs typeface="Poppins"/>
            </a:endParaRPr>
          </a:p>
          <a:p>
            <a:pPr marL="285750" indent="-285750">
              <a:buFont typeface="Calibri"/>
              <a:buChar char="-"/>
            </a:pPr>
            <a:endParaRPr lang="nl-NL" sz="1300" dirty="0">
              <a:solidFill>
                <a:srgbClr val="1E1F20"/>
              </a:solidFill>
              <a:cs typeface="Poppins"/>
            </a:endParaRPr>
          </a:p>
        </p:txBody>
      </p:sp>
      <p:pic>
        <p:nvPicPr>
          <p:cNvPr id="5" name="Tijdelijke aanduiding voor afbeelding 4" descr="Afbeelding met kleding, tekst, tekenfilm, persoon&#10;&#10;Automatisch gegenereerde beschrijving">
            <a:extLst>
              <a:ext uri="{FF2B5EF4-FFF2-40B4-BE49-F238E27FC236}">
                <a16:creationId xmlns:a16="http://schemas.microsoft.com/office/drawing/2014/main" id="{DB2ECB25-035C-B52C-527B-B7E460FC319F}"/>
              </a:ext>
            </a:extLst>
          </p:cNvPr>
          <p:cNvPicPr>
            <a:picLocks noGrp="1" noChangeAspect="1"/>
          </p:cNvPicPr>
          <p:nvPr>
            <p:ph type="pic" sz="quarter" idx="12"/>
          </p:nvPr>
        </p:nvPicPr>
        <p:blipFill>
          <a:blip r:embed="rId3"/>
          <a:srcRect t="15706" b="15706"/>
          <a:stretch/>
        </p:blipFill>
        <p:spPr/>
      </p:pic>
    </p:spTree>
    <p:extLst>
      <p:ext uri="{BB962C8B-B14F-4D97-AF65-F5344CB8AC3E}">
        <p14:creationId xmlns:p14="http://schemas.microsoft.com/office/powerpoint/2010/main" val="2259974262"/>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716AE063-F313-17CE-CD16-60BBBB0164D8}"/>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Welke cookies kom jij tegen?</a:t>
            </a:r>
            <a:endParaRPr lang="nl-NL" dirty="0"/>
          </a:p>
        </p:txBody>
      </p:sp>
      <p:sp>
        <p:nvSpPr>
          <p:cNvPr id="10" name="Tekstvak 9">
            <a:extLst>
              <a:ext uri="{FF2B5EF4-FFF2-40B4-BE49-F238E27FC236}">
                <a16:creationId xmlns:a16="http://schemas.microsoft.com/office/drawing/2014/main" id="{57E51231-2DC3-A460-47B0-65F7C4E67057}"/>
              </a:ext>
            </a:extLst>
          </p:cNvPr>
          <p:cNvSpPr txBox="1"/>
          <p:nvPr/>
        </p:nvSpPr>
        <p:spPr>
          <a:xfrm>
            <a:off x="147296" y="942974"/>
            <a:ext cx="5491827" cy="2292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Cookies zijn overal te vinden, maar weet jij hoe je ze kunt bekijken en analyseren? In deze opdracht leer je hoe cookies werken en wat ze betekenen voor jouw ervaring op het internet. Je gaat zelf ontdekken welke gegevens websites via cookies verzamelen.</a:t>
            </a:r>
            <a:endParaRPr lang="nl-NL" dirty="0"/>
          </a:p>
          <a:p>
            <a:endParaRPr lang="nl-NL" sz="1300" dirty="0">
              <a:solidFill>
                <a:srgbClr val="1E1F20"/>
              </a:solidFill>
              <a:cs typeface="Poppins"/>
            </a:endParaRPr>
          </a:p>
          <a:p>
            <a:r>
              <a:rPr lang="nl-NL" sz="1300" b="1" dirty="0">
                <a:solidFill>
                  <a:srgbClr val="1E1F20"/>
                </a:solidFill>
                <a:cs typeface="Poppins"/>
              </a:rPr>
              <a:t>Wat ga je doen?</a:t>
            </a:r>
            <a:endParaRPr lang="nl-NL" b="1" dirty="0">
              <a:cs typeface="Poppins"/>
            </a:endParaRPr>
          </a:p>
          <a:p>
            <a:pPr marL="285750" indent="-285750">
              <a:buFont typeface="Arial"/>
              <a:buChar char="•"/>
            </a:pPr>
            <a:r>
              <a:rPr lang="nl-NL" sz="1300" dirty="0">
                <a:solidFill>
                  <a:srgbClr val="1E1F20"/>
                </a:solidFill>
                <a:cs typeface="Poppins"/>
              </a:rPr>
              <a:t>Ontdek welke type cookies er zijn.</a:t>
            </a:r>
            <a:endParaRPr lang="nl-NL" dirty="0">
              <a:cs typeface="Poppins"/>
            </a:endParaRPr>
          </a:p>
          <a:p>
            <a:pPr marL="285750" indent="-285750">
              <a:buFont typeface="Arial"/>
              <a:buChar char="•"/>
            </a:pPr>
            <a:r>
              <a:rPr lang="nl-NL" sz="1300" dirty="0">
                <a:solidFill>
                  <a:srgbClr val="1E1F20"/>
                </a:solidFill>
                <a:cs typeface="Poppins"/>
              </a:rPr>
              <a:t>Leer hoe het wel/niet accepteren van cookies jouw gebruikerservaring kunnen beïnvloeden</a:t>
            </a:r>
            <a:endParaRPr lang="nl-NL" dirty="0">
              <a:solidFill>
                <a:srgbClr val="3F5060"/>
              </a:solidFill>
              <a:cs typeface="Poppins"/>
            </a:endParaRPr>
          </a:p>
          <a:p>
            <a:pPr marL="285750" indent="-285750">
              <a:buFont typeface="Arial"/>
              <a:buChar char="•"/>
            </a:pPr>
            <a:r>
              <a:rPr lang="nl-NL" sz="1300" dirty="0">
                <a:solidFill>
                  <a:srgbClr val="1E1F20"/>
                </a:solidFill>
                <a:cs typeface="Poppins"/>
              </a:rPr>
              <a:t>Onderzoek positieve of negatieve effecten van cookies.</a:t>
            </a:r>
            <a:endParaRPr lang="nl-NL" dirty="0">
              <a:cs typeface="Poppins"/>
            </a:endParaRPr>
          </a:p>
        </p:txBody>
      </p:sp>
      <p:sp>
        <p:nvSpPr>
          <p:cNvPr id="12" name="Tekstvak 11">
            <a:extLst>
              <a:ext uri="{FF2B5EF4-FFF2-40B4-BE49-F238E27FC236}">
                <a16:creationId xmlns:a16="http://schemas.microsoft.com/office/drawing/2014/main" id="{9FAA42CA-53D6-97AD-9C63-95C71233D876}"/>
              </a:ext>
            </a:extLst>
          </p:cNvPr>
          <p:cNvSpPr txBox="1"/>
          <p:nvPr/>
        </p:nvSpPr>
        <p:spPr>
          <a:xfrm>
            <a:off x="147295" y="3195417"/>
            <a:ext cx="5166944"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a:solidFill>
                  <a:srgbClr val="1E1F20"/>
                </a:solidFill>
                <a:cs typeface="Poppins"/>
              </a:rPr>
              <a:t>Klassikale stappen:</a:t>
            </a:r>
            <a:endParaRPr lang="nl-NL" b="1" dirty="0">
              <a:cs typeface="Poppins"/>
            </a:endParaRPr>
          </a:p>
          <a:p>
            <a:pPr marL="342900" indent="-342900">
              <a:buAutoNum type="arabicPeriod"/>
            </a:pPr>
            <a:r>
              <a:rPr lang="nl-NL" sz="1300" dirty="0">
                <a:solidFill>
                  <a:srgbClr val="1E1F20"/>
                </a:solidFill>
                <a:cs typeface="Poppins"/>
              </a:rPr>
              <a:t>Ga op het digibord naar spele.nl.</a:t>
            </a:r>
            <a:endParaRPr lang="nl-NL" dirty="0">
              <a:cs typeface="Poppins"/>
            </a:endParaRPr>
          </a:p>
          <a:p>
            <a:pPr marL="342900" indent="-342900">
              <a:buAutoNum type="arabicPeriod"/>
            </a:pPr>
            <a:r>
              <a:rPr lang="nl-NL" sz="1300" dirty="0">
                <a:solidFill>
                  <a:srgbClr val="1E1F20"/>
                </a:solidFill>
                <a:cs typeface="Poppins"/>
              </a:rPr>
              <a:t>Klik op "Ben je jonger dan 18?".</a:t>
            </a:r>
          </a:p>
          <a:p>
            <a:pPr marL="342900" indent="-342900">
              <a:buAutoNum type="arabicPeriod"/>
            </a:pPr>
            <a:r>
              <a:rPr lang="nl-NL" sz="1300" dirty="0">
                <a:solidFill>
                  <a:srgbClr val="1E1F20"/>
                </a:solidFill>
                <a:cs typeface="Poppins"/>
              </a:rPr>
              <a:t>Wacht tot de pagina geladen is: hoeveel verschillende games kan je spelen? (Noteer dit ergens)</a:t>
            </a:r>
            <a:endParaRPr lang="nl-NL" dirty="0">
              <a:cs typeface="Poppins"/>
            </a:endParaRPr>
          </a:p>
          <a:p>
            <a:pPr marL="342900" indent="-342900">
              <a:buAutoNum type="arabicPeriod"/>
            </a:pPr>
            <a:r>
              <a:rPr lang="nl-NL" sz="1300" dirty="0" err="1">
                <a:solidFill>
                  <a:srgbClr val="1E1F20"/>
                </a:solidFill>
                <a:cs typeface="Poppins"/>
              </a:rPr>
              <a:t>Scroll</a:t>
            </a:r>
            <a:r>
              <a:rPr lang="nl-NL" sz="1300" dirty="0">
                <a:solidFill>
                  <a:srgbClr val="1E1F20"/>
                </a:solidFill>
                <a:cs typeface="Poppins"/>
              </a:rPr>
              <a:t> helemaal naar beneden en klik op "Privacy beleid". </a:t>
            </a:r>
            <a:endParaRPr lang="nl-NL" dirty="0">
              <a:cs typeface="Poppins"/>
            </a:endParaRPr>
          </a:p>
          <a:p>
            <a:pPr marL="342900" indent="-342900">
              <a:buAutoNum type="arabicPeriod"/>
            </a:pPr>
            <a:r>
              <a:rPr lang="nl-NL" sz="1300" dirty="0" err="1">
                <a:solidFill>
                  <a:srgbClr val="1E1F20"/>
                </a:solidFill>
                <a:cs typeface="Poppins"/>
              </a:rPr>
              <a:t>Scroll</a:t>
            </a:r>
            <a:r>
              <a:rPr lang="nl-NL" sz="1300" dirty="0">
                <a:solidFill>
                  <a:srgbClr val="1E1F20"/>
                </a:solidFill>
                <a:cs typeface="Poppins"/>
              </a:rPr>
              <a:t> naar de koppen "Cookies en toestemming" en "Cookies die wij NIET gebruiken".</a:t>
            </a:r>
          </a:p>
          <a:p>
            <a:pPr marL="342900" indent="-342900">
              <a:buAutoNum type="arabicPeriod"/>
            </a:pPr>
            <a:r>
              <a:rPr lang="nl-NL" sz="1300" dirty="0">
                <a:solidFill>
                  <a:srgbClr val="1E1F20"/>
                </a:solidFill>
                <a:cs typeface="Poppins"/>
              </a:rPr>
              <a:t>Lees en bespreek met de klas:</a:t>
            </a:r>
          </a:p>
          <a:p>
            <a:pPr marL="800100" lvl="1" indent="-342900">
              <a:buFont typeface="Courier New"/>
              <a:buChar char="o"/>
            </a:pPr>
            <a:r>
              <a:rPr lang="nl-NL" sz="1300" dirty="0">
                <a:solidFill>
                  <a:srgbClr val="1E1F20"/>
                </a:solidFill>
                <a:cs typeface="Poppins"/>
              </a:rPr>
              <a:t>Hoe gaat deze website NU met cookies om?</a:t>
            </a:r>
          </a:p>
          <a:p>
            <a:pPr marL="800100" lvl="1" indent="-342900">
              <a:buFont typeface="Courier New"/>
              <a:buChar char="o"/>
            </a:pPr>
            <a:r>
              <a:rPr lang="nl-NL" sz="1300" dirty="0">
                <a:solidFill>
                  <a:srgbClr val="1E1F20"/>
                </a:solidFill>
                <a:cs typeface="Poppins"/>
              </a:rPr>
              <a:t>Hoe vind jij dit? Ervaar je dit als positief of negatief?</a:t>
            </a:r>
          </a:p>
        </p:txBody>
      </p:sp>
      <p:pic>
        <p:nvPicPr>
          <p:cNvPr id="13" name="Afbeelding 12" descr="Afbeelding met tekst, schermopname, tekenfilm, grafische vormgeving&#10;&#10;Automatisch gegenereerde beschrijving">
            <a:extLst>
              <a:ext uri="{FF2B5EF4-FFF2-40B4-BE49-F238E27FC236}">
                <a16:creationId xmlns:a16="http://schemas.microsoft.com/office/drawing/2014/main" id="{6AD501AB-36BB-DBA2-1DD8-60C084AE1D71}"/>
              </a:ext>
            </a:extLst>
          </p:cNvPr>
          <p:cNvPicPr>
            <a:picLocks noChangeAspect="1"/>
          </p:cNvPicPr>
          <p:nvPr/>
        </p:nvPicPr>
        <p:blipFill>
          <a:blip r:embed="rId3"/>
          <a:stretch>
            <a:fillRect/>
          </a:stretch>
        </p:blipFill>
        <p:spPr>
          <a:xfrm>
            <a:off x="5849753" y="358664"/>
            <a:ext cx="5619750" cy="2714625"/>
          </a:xfrm>
          <a:prstGeom prst="rect">
            <a:avLst/>
          </a:prstGeom>
        </p:spPr>
      </p:pic>
      <p:pic>
        <p:nvPicPr>
          <p:cNvPr id="14" name="Afbeelding 13" descr="Afbeelding met tekst, schermopname, software, Webpagina&#10;&#10;Automatisch gegenereerde beschrijving">
            <a:extLst>
              <a:ext uri="{FF2B5EF4-FFF2-40B4-BE49-F238E27FC236}">
                <a16:creationId xmlns:a16="http://schemas.microsoft.com/office/drawing/2014/main" id="{B6D44242-32F9-C597-BB23-975A099CD460}"/>
              </a:ext>
            </a:extLst>
          </p:cNvPr>
          <p:cNvPicPr>
            <a:picLocks noChangeAspect="1"/>
          </p:cNvPicPr>
          <p:nvPr/>
        </p:nvPicPr>
        <p:blipFill>
          <a:blip r:embed="rId4"/>
          <a:stretch>
            <a:fillRect/>
          </a:stretch>
        </p:blipFill>
        <p:spPr>
          <a:xfrm>
            <a:off x="5966046" y="3492856"/>
            <a:ext cx="5658884" cy="2743078"/>
          </a:xfrm>
          <a:prstGeom prst="rect">
            <a:avLst/>
          </a:prstGeom>
        </p:spPr>
      </p:pic>
      <p:pic>
        <p:nvPicPr>
          <p:cNvPr id="15" name="Afbeelding 14" descr="Afbeelding met tekst, schermopname, Lettertype, nummer&#10;&#10;Automatisch gegenereerde beschrijving">
            <a:extLst>
              <a:ext uri="{FF2B5EF4-FFF2-40B4-BE49-F238E27FC236}">
                <a16:creationId xmlns:a16="http://schemas.microsoft.com/office/drawing/2014/main" id="{B0CA3EF4-B67A-62C9-0E34-F02C1348282F}"/>
              </a:ext>
            </a:extLst>
          </p:cNvPr>
          <p:cNvPicPr>
            <a:picLocks noChangeAspect="1"/>
          </p:cNvPicPr>
          <p:nvPr/>
        </p:nvPicPr>
        <p:blipFill>
          <a:blip r:embed="rId5"/>
          <a:stretch>
            <a:fillRect/>
          </a:stretch>
        </p:blipFill>
        <p:spPr>
          <a:xfrm>
            <a:off x="7111999" y="3257660"/>
            <a:ext cx="4985489" cy="2244724"/>
          </a:xfrm>
          <a:prstGeom prst="rect">
            <a:avLst/>
          </a:prstGeom>
        </p:spPr>
      </p:pic>
      <p:cxnSp>
        <p:nvCxnSpPr>
          <p:cNvPr id="16" name="Rechte verbindingslijn met pijl 15">
            <a:extLst>
              <a:ext uri="{FF2B5EF4-FFF2-40B4-BE49-F238E27FC236}">
                <a16:creationId xmlns:a16="http://schemas.microsoft.com/office/drawing/2014/main" id="{9D7142CD-097C-1F28-AA23-4BCD5CADB6B0}"/>
              </a:ext>
            </a:extLst>
          </p:cNvPr>
          <p:cNvCxnSpPr/>
          <p:nvPr/>
        </p:nvCxnSpPr>
        <p:spPr>
          <a:xfrm flipV="1">
            <a:off x="3059814" y="2362791"/>
            <a:ext cx="6414974" cy="1358603"/>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0E1BB1C8-22FF-12C7-A945-6568F0A6A67E}"/>
              </a:ext>
            </a:extLst>
          </p:cNvPr>
          <p:cNvCxnSpPr>
            <a:cxnSpLocks/>
          </p:cNvCxnSpPr>
          <p:nvPr/>
        </p:nvCxnSpPr>
        <p:spPr>
          <a:xfrm>
            <a:off x="5239488" y="4388880"/>
            <a:ext cx="1010089" cy="549353"/>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306955"/>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Welke cookies kom jij tegen?</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889317"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Ga nu in tweetallen met een eigen device naar Spele.nl.</a:t>
            </a:r>
          </a:p>
          <a:p>
            <a:endParaRPr lang="nl-NL" sz="1300" dirty="0">
              <a:solidFill>
                <a:srgbClr val="1E1F20"/>
              </a:solidFill>
              <a:cs typeface="Poppins"/>
            </a:endParaRPr>
          </a:p>
          <a:p>
            <a:r>
              <a:rPr lang="nl-NL" sz="1300" b="1" dirty="0">
                <a:solidFill>
                  <a:srgbClr val="1E1F20"/>
                </a:solidFill>
                <a:cs typeface="Poppins"/>
              </a:rPr>
              <a:t>Hoeveel cookies zijn er op deze website?</a:t>
            </a:r>
          </a:p>
          <a:p>
            <a:pPr marL="285750" indent="-285750">
              <a:buFont typeface="Arial"/>
              <a:buChar char="•"/>
            </a:pPr>
            <a:r>
              <a:rPr lang="nl-NL" sz="1300" dirty="0">
                <a:solidFill>
                  <a:srgbClr val="1E1F20"/>
                </a:solidFill>
                <a:cs typeface="Poppins"/>
              </a:rPr>
              <a:t>Klik op "18 jaar of ouder"</a:t>
            </a:r>
          </a:p>
          <a:p>
            <a:pPr marL="285750" indent="-285750">
              <a:buFont typeface="Arial"/>
              <a:buChar char="•"/>
            </a:pPr>
            <a:r>
              <a:rPr lang="nl-NL" sz="1300" dirty="0">
                <a:solidFill>
                  <a:srgbClr val="1E1F20"/>
                </a:solidFill>
                <a:cs typeface="Poppins"/>
              </a:rPr>
              <a:t>Klik op "Doeleinden weergeven"</a:t>
            </a:r>
          </a:p>
          <a:p>
            <a:pPr marL="285750" indent="-285750">
              <a:buFont typeface="Arial"/>
              <a:buChar char="•"/>
            </a:pPr>
            <a:r>
              <a:rPr lang="nl-NL" sz="1300" dirty="0" err="1">
                <a:solidFill>
                  <a:srgbClr val="1E1F20"/>
                </a:solidFill>
                <a:cs typeface="Poppins"/>
              </a:rPr>
              <a:t>Scroll</a:t>
            </a:r>
            <a:r>
              <a:rPr lang="nl-NL" sz="1300" dirty="0">
                <a:solidFill>
                  <a:srgbClr val="1E1F20"/>
                </a:solidFill>
                <a:cs typeface="Poppins"/>
              </a:rPr>
              <a:t> door de Cookievoorkeuren. Kunnen jullie uitrekenen hoeveel cookies er op de website gebruikt worden?</a:t>
            </a:r>
          </a:p>
          <a:p>
            <a:pPr marL="285750" indent="-285750">
              <a:buFont typeface="Arial"/>
              <a:buChar char="•"/>
            </a:pPr>
            <a:endParaRPr lang="nl-NL" sz="1300" dirty="0">
              <a:solidFill>
                <a:srgbClr val="1E1F20"/>
              </a:solidFill>
              <a:cs typeface="Poppins"/>
            </a:endParaRPr>
          </a:p>
          <a:p>
            <a:r>
              <a:rPr lang="nl-NL" sz="1300" b="1" dirty="0">
                <a:solidFill>
                  <a:srgbClr val="1E1F20"/>
                </a:solidFill>
                <a:cs typeface="Poppins"/>
              </a:rPr>
              <a:t>Wat zou een cookie doen?</a:t>
            </a:r>
            <a:endParaRPr lang="nl-NL" sz="1300" dirty="0">
              <a:solidFill>
                <a:srgbClr val="1E1F20"/>
              </a:solidFill>
              <a:cs typeface="Poppins"/>
            </a:endParaRPr>
          </a:p>
          <a:p>
            <a:pPr marL="285750" indent="-285750">
              <a:buFont typeface="Arial"/>
              <a:buChar char="•"/>
            </a:pPr>
            <a:r>
              <a:rPr lang="nl-NL" sz="1300" dirty="0">
                <a:solidFill>
                  <a:srgbClr val="1E1F20"/>
                </a:solidFill>
                <a:cs typeface="Poppins"/>
              </a:rPr>
              <a:t>Klik op "Doelgroepgerichte cookies" zodat het menu zich uitvouwt. </a:t>
            </a:r>
            <a:endParaRPr lang="nl-NL" dirty="0"/>
          </a:p>
          <a:p>
            <a:pPr marL="285750" indent="-285750">
              <a:buFont typeface="Arial"/>
              <a:buChar char="•"/>
            </a:pPr>
            <a:r>
              <a:rPr lang="nl-NL" sz="1300" dirty="0">
                <a:solidFill>
                  <a:srgbClr val="1E1F20"/>
                </a:solidFill>
                <a:cs typeface="Poppins"/>
              </a:rPr>
              <a:t>Lees wat er staat en bespreek samen wat dit zou kunnen inhouden.</a:t>
            </a:r>
          </a:p>
          <a:p>
            <a:pPr marL="285750" indent="-285750">
              <a:buFont typeface="Arial"/>
              <a:buChar char="•"/>
            </a:pPr>
            <a:r>
              <a:rPr lang="nl-NL" sz="1300" dirty="0">
                <a:solidFill>
                  <a:srgbClr val="1E1F20"/>
                </a:solidFill>
                <a:cs typeface="Poppins"/>
              </a:rPr>
              <a:t>Kies zelf nog een andere cookie, klik deze ook aan en bespreek samen wat deze zal doen.</a:t>
            </a:r>
          </a:p>
          <a:p>
            <a:pPr marL="285750" indent="-285750">
              <a:buFont typeface="Arial"/>
              <a:buChar char="•"/>
            </a:pPr>
            <a:endParaRPr lang="nl-NL" sz="1300" dirty="0">
              <a:solidFill>
                <a:srgbClr val="1E1F20"/>
              </a:solidFill>
              <a:cs typeface="Poppins"/>
            </a:endParaRPr>
          </a:p>
          <a:p>
            <a:r>
              <a:rPr lang="nl-NL" sz="1300" b="1" dirty="0">
                <a:solidFill>
                  <a:srgbClr val="1E1F20"/>
                </a:solidFill>
                <a:cs typeface="Poppins"/>
              </a:rPr>
              <a:t>Zit er verschil in de website?</a:t>
            </a:r>
            <a:endParaRPr lang="nl-NL" dirty="0">
              <a:cs typeface="Poppins"/>
            </a:endParaRPr>
          </a:p>
          <a:p>
            <a:pPr marL="285750" indent="-285750">
              <a:buFont typeface="Arial"/>
              <a:buChar char="•"/>
            </a:pPr>
            <a:r>
              <a:rPr lang="nl-NL" sz="1300" dirty="0">
                <a:solidFill>
                  <a:srgbClr val="1E1F20"/>
                </a:solidFill>
                <a:cs typeface="Poppins"/>
              </a:rPr>
              <a:t>Klik op de instelling die jullie willen "Alles afwijzen", "Keuzes bevestigen" of "Alle toestaan".</a:t>
            </a:r>
          </a:p>
          <a:p>
            <a:pPr marL="285750" indent="-285750">
              <a:buFont typeface="Arial"/>
              <a:buChar char="•"/>
            </a:pPr>
            <a:r>
              <a:rPr lang="nl-NL" sz="1300" dirty="0">
                <a:solidFill>
                  <a:srgbClr val="1E1F20"/>
                </a:solidFill>
                <a:cs typeface="Poppins"/>
              </a:rPr>
              <a:t>Hoeveel games kan je nu spelen? </a:t>
            </a:r>
          </a:p>
          <a:p>
            <a:pPr marL="742950" lvl="1" indent="-285750">
              <a:buFont typeface="Courier New"/>
              <a:buChar char="o"/>
            </a:pPr>
            <a:r>
              <a:rPr lang="nl-NL" sz="1300" dirty="0">
                <a:solidFill>
                  <a:srgbClr val="1E1F20"/>
                </a:solidFill>
                <a:cs typeface="Poppins"/>
              </a:rPr>
              <a:t>Heeft de cookie instelling impact op hoeveel games je kan spelen</a:t>
            </a:r>
          </a:p>
          <a:p>
            <a:pPr marL="742950" lvl="1" indent="-285750">
              <a:buFont typeface="Courier New"/>
              <a:buChar char="o"/>
            </a:pPr>
            <a:r>
              <a:rPr lang="nl-NL" sz="1300" dirty="0">
                <a:solidFill>
                  <a:srgbClr val="1E1F20"/>
                </a:solidFill>
                <a:cs typeface="Poppins"/>
              </a:rPr>
              <a:t>Is er verschil te zien in de klas in de werking van de website?</a:t>
            </a:r>
            <a:endParaRPr lang="nl-NL" dirty="0"/>
          </a:p>
        </p:txBody>
      </p:sp>
      <p:pic>
        <p:nvPicPr>
          <p:cNvPr id="29" name="Tijdelijke aanduiding voor afbeelding 28" descr="Afbeelding met Snack, bakken, bakwaren, Koekjes en crackers&#10;&#10;Automatisch gegenereerde beschrijving">
            <a:extLst>
              <a:ext uri="{FF2B5EF4-FFF2-40B4-BE49-F238E27FC236}">
                <a16:creationId xmlns:a16="http://schemas.microsoft.com/office/drawing/2014/main" id="{D48CF8BA-30BE-5746-5EF0-13EDCB063A35}"/>
              </a:ext>
            </a:extLst>
          </p:cNvPr>
          <p:cNvPicPr>
            <a:picLocks noGrp="1" noChangeAspect="1"/>
          </p:cNvPicPr>
          <p:nvPr>
            <p:ph type="pic" sz="quarter" idx="12"/>
          </p:nvPr>
        </p:nvPicPr>
        <p:blipFill>
          <a:blip r:embed="rId3"/>
          <a:srcRect l="1401" r="1401"/>
          <a:stretch/>
        </p:blipFill>
        <p:spPr>
          <a:solidFill>
            <a:schemeClr val="accent1"/>
          </a:solidFill>
        </p:spPr>
      </p:pic>
      <p:pic>
        <p:nvPicPr>
          <p:cNvPr id="3" name="Afbeelding 2" descr="Afbeelding met tekst, schermopname, tekenfilm, grafische vormgeving&#10;&#10;Automatisch gegenereerde beschrijving">
            <a:extLst>
              <a:ext uri="{FF2B5EF4-FFF2-40B4-BE49-F238E27FC236}">
                <a16:creationId xmlns:a16="http://schemas.microsoft.com/office/drawing/2014/main" id="{21CC94D2-BE01-9DF6-63B1-2B944FA0FBCC}"/>
              </a:ext>
            </a:extLst>
          </p:cNvPr>
          <p:cNvPicPr>
            <a:picLocks noChangeAspect="1"/>
          </p:cNvPicPr>
          <p:nvPr/>
        </p:nvPicPr>
        <p:blipFill>
          <a:blip r:embed="rId4"/>
          <a:stretch>
            <a:fillRect/>
          </a:stretch>
        </p:blipFill>
        <p:spPr>
          <a:xfrm>
            <a:off x="5605721" y="320877"/>
            <a:ext cx="5274931" cy="2553918"/>
          </a:xfrm>
          <a:prstGeom prst="rect">
            <a:avLst/>
          </a:prstGeom>
        </p:spPr>
      </p:pic>
      <p:pic>
        <p:nvPicPr>
          <p:cNvPr id="4" name="Afbeelding 3" descr="Afbeelding met tekst, schermopname, Website, Onlineadvertenties&#10;&#10;Automatisch gegenereerde beschrijving">
            <a:extLst>
              <a:ext uri="{FF2B5EF4-FFF2-40B4-BE49-F238E27FC236}">
                <a16:creationId xmlns:a16="http://schemas.microsoft.com/office/drawing/2014/main" id="{54EA25D9-7F4A-AD5D-8F53-476805910388}"/>
              </a:ext>
            </a:extLst>
          </p:cNvPr>
          <p:cNvPicPr>
            <a:picLocks noChangeAspect="1"/>
          </p:cNvPicPr>
          <p:nvPr/>
        </p:nvPicPr>
        <p:blipFill>
          <a:blip r:embed="rId5"/>
          <a:stretch>
            <a:fillRect/>
          </a:stretch>
        </p:blipFill>
        <p:spPr>
          <a:xfrm>
            <a:off x="6745767" y="2453348"/>
            <a:ext cx="5115442" cy="2482933"/>
          </a:xfrm>
          <a:prstGeom prst="rect">
            <a:avLst/>
          </a:prstGeom>
        </p:spPr>
      </p:pic>
      <p:pic>
        <p:nvPicPr>
          <p:cNvPr id="8" name="Afbeelding 7" descr="Afbeelding met tekst, elektronica, schermopname, Website&#10;&#10;Automatisch gegenereerde beschrijving">
            <a:extLst>
              <a:ext uri="{FF2B5EF4-FFF2-40B4-BE49-F238E27FC236}">
                <a16:creationId xmlns:a16="http://schemas.microsoft.com/office/drawing/2014/main" id="{5E095EA1-3784-35F7-ECC3-AE6C23BE9747}"/>
              </a:ext>
            </a:extLst>
          </p:cNvPr>
          <p:cNvPicPr>
            <a:picLocks noChangeAspect="1"/>
          </p:cNvPicPr>
          <p:nvPr/>
        </p:nvPicPr>
        <p:blipFill>
          <a:blip r:embed="rId6"/>
          <a:stretch>
            <a:fillRect/>
          </a:stretch>
        </p:blipFill>
        <p:spPr>
          <a:xfrm>
            <a:off x="5607260" y="3431951"/>
            <a:ext cx="3281205" cy="3650513"/>
          </a:xfrm>
          <a:prstGeom prst="rect">
            <a:avLst/>
          </a:prstGeom>
        </p:spPr>
      </p:pic>
      <p:cxnSp>
        <p:nvCxnSpPr>
          <p:cNvPr id="16" name="Rechte verbindingslijn met pijl 15">
            <a:extLst>
              <a:ext uri="{FF2B5EF4-FFF2-40B4-BE49-F238E27FC236}">
                <a16:creationId xmlns:a16="http://schemas.microsoft.com/office/drawing/2014/main" id="{10EE5180-8A9A-0E14-691C-A80A586AA785}"/>
              </a:ext>
            </a:extLst>
          </p:cNvPr>
          <p:cNvCxnSpPr/>
          <p:nvPr/>
        </p:nvCxnSpPr>
        <p:spPr>
          <a:xfrm>
            <a:off x="2528187" y="1642140"/>
            <a:ext cx="6450415" cy="19493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10074C2B-4ADE-1939-B56A-F7BD1B1FF6A3}"/>
              </a:ext>
            </a:extLst>
          </p:cNvPr>
          <p:cNvCxnSpPr/>
          <p:nvPr/>
        </p:nvCxnSpPr>
        <p:spPr>
          <a:xfrm>
            <a:off x="4312092" y="1872512"/>
            <a:ext cx="5694323" cy="2492743"/>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6C0E6393-100B-A54E-4B22-464BCC88D1B7}"/>
              </a:ext>
            </a:extLst>
          </p:cNvPr>
          <p:cNvCxnSpPr/>
          <p:nvPr/>
        </p:nvCxnSpPr>
        <p:spPr>
          <a:xfrm>
            <a:off x="4755116" y="3225208"/>
            <a:ext cx="1583068" cy="217377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24561"/>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Reflectie!</a:t>
            </a:r>
            <a:endParaRPr lang="nl-NL" dirty="0">
              <a:cs typeface="Poppins"/>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26930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Wat hebben we geleerd over cookies?</a:t>
            </a:r>
            <a:endParaRPr lang="nl-NL" dirty="0"/>
          </a:p>
          <a:p>
            <a:endParaRPr lang="nl-NL" sz="1300" dirty="0">
              <a:solidFill>
                <a:srgbClr val="1E1F20"/>
              </a:solidFill>
              <a:cs typeface="Poppins"/>
            </a:endParaRPr>
          </a:p>
          <a:p>
            <a:r>
              <a:rPr lang="nl-NL" sz="1300" dirty="0">
                <a:solidFill>
                  <a:srgbClr val="1E1F20"/>
                </a:solidFill>
                <a:ea typeface="+mn-lt"/>
                <a:cs typeface="+mn-lt"/>
              </a:rPr>
              <a:t>Cookies zijn een belangrijk onderdeel van het internet, maar ze brengen zowel voordelen als risico's met zich mee. Reflecteer op wat je hebt geleerd en hoe je bewuster met cookies kunt omgaan. Denk na over hoe je in de toekomst veiliger en efficiënter met cookies om kunt gaan.</a:t>
            </a:r>
            <a:endParaRPr lang="nl-NL" dirty="0">
              <a:solidFill>
                <a:srgbClr val="3F5060"/>
              </a:solidFill>
              <a:ea typeface="+mn-lt"/>
              <a:cs typeface="+mn-lt"/>
            </a:endParaRPr>
          </a:p>
          <a:p>
            <a:endParaRPr lang="nl-NL" sz="1300" dirty="0">
              <a:solidFill>
                <a:srgbClr val="1E1F20"/>
              </a:solidFill>
              <a:ea typeface="+mn-lt"/>
              <a:cs typeface="+mn-lt"/>
            </a:endParaRPr>
          </a:p>
          <a:p>
            <a:r>
              <a:rPr lang="nl-NL" sz="1300" dirty="0">
                <a:solidFill>
                  <a:srgbClr val="1E1F20"/>
                </a:solidFill>
                <a:ea typeface="+mn-lt"/>
                <a:cs typeface="+mn-lt"/>
              </a:rPr>
              <a:t>Reflectievragen:</a:t>
            </a:r>
            <a:endParaRPr lang="nl-NL" dirty="0">
              <a:cs typeface="Poppins"/>
            </a:endParaRPr>
          </a:p>
          <a:p>
            <a:pPr marL="285750" indent="-285750">
              <a:buFont typeface="Calibri"/>
              <a:buChar char="-"/>
            </a:pPr>
            <a:r>
              <a:rPr lang="nl-NL" sz="1300" dirty="0">
                <a:solidFill>
                  <a:srgbClr val="1E1F20"/>
                </a:solidFill>
                <a:ea typeface="+mn-lt"/>
                <a:cs typeface="+mn-lt"/>
              </a:rPr>
              <a:t>Wat is een cookie en hoe werkt het?</a:t>
            </a:r>
            <a:endParaRPr lang="nl-NL" dirty="0"/>
          </a:p>
          <a:p>
            <a:pPr marL="285750" indent="-285750">
              <a:buFont typeface="Calibri"/>
              <a:buChar char="-"/>
            </a:pPr>
            <a:r>
              <a:rPr lang="nl-NL" sz="1300" dirty="0">
                <a:solidFill>
                  <a:srgbClr val="1E1F20"/>
                </a:solidFill>
                <a:ea typeface="+mn-lt"/>
                <a:cs typeface="+mn-lt"/>
              </a:rPr>
              <a:t>Hoe beïnvloeden cookies jouw privacy?</a:t>
            </a:r>
            <a:endParaRPr lang="nl-NL" dirty="0"/>
          </a:p>
          <a:p>
            <a:pPr marL="285750" indent="-285750">
              <a:buFont typeface="Calibri"/>
              <a:buChar char="-"/>
            </a:pPr>
            <a:r>
              <a:rPr lang="nl-NL" sz="1300" dirty="0">
                <a:solidFill>
                  <a:srgbClr val="1E1F20"/>
                </a:solidFill>
                <a:ea typeface="+mn-lt"/>
                <a:cs typeface="+mn-lt"/>
              </a:rPr>
              <a:t>Wat kun jij doen om bewust met cookies om te gaan?</a:t>
            </a:r>
            <a:endParaRPr lang="nl-NL" dirty="0"/>
          </a:p>
        </p:txBody>
      </p:sp>
      <p:pic>
        <p:nvPicPr>
          <p:cNvPr id="10" name="Tijdelijke aanduiding voor afbeelding 9" descr="Afbeelding met tekst, kleding, tekenfilm, person&#10;&#10;Automatisch gegenereerde beschrijving">
            <a:extLst>
              <a:ext uri="{FF2B5EF4-FFF2-40B4-BE49-F238E27FC236}">
                <a16:creationId xmlns:a16="http://schemas.microsoft.com/office/drawing/2014/main" id="{6F518D4C-2665-9066-07C2-7FE83FB62ACB}"/>
              </a:ext>
            </a:extLst>
          </p:cNvPr>
          <p:cNvPicPr>
            <a:picLocks noGrp="1" noChangeAspect="1"/>
          </p:cNvPicPr>
          <p:nvPr>
            <p:ph type="pic" sz="quarter" idx="12"/>
          </p:nvPr>
        </p:nvPicPr>
        <p:blipFill>
          <a:blip r:embed="rId3"/>
          <a:srcRect t="15706" b="15706"/>
          <a:stretch/>
        </p:blipFill>
        <p:spPr/>
      </p:pic>
    </p:spTree>
    <p:extLst>
      <p:ext uri="{BB962C8B-B14F-4D97-AF65-F5344CB8AC3E}">
        <p14:creationId xmlns:p14="http://schemas.microsoft.com/office/powerpoint/2010/main" val="3092536044"/>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1</TotalTime>
  <Words>1333</Words>
  <Application>Microsoft Macintosh PowerPoint</Application>
  <PresentationFormat>Breedbeeld</PresentationFormat>
  <Paragraphs>96</Paragraphs>
  <Slides>10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Courier New</vt:lpstr>
      <vt:lpstr>Poppins</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1177</cp:revision>
  <dcterms:created xsi:type="dcterms:W3CDTF">2022-01-30T11:55:21Z</dcterms:created>
  <dcterms:modified xsi:type="dcterms:W3CDTF">2024-12-09T09:29:18Z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