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86" r:id="rId7"/>
    <p:sldId id="351" r:id="rId8"/>
    <p:sldId id="389" r:id="rId9"/>
    <p:sldId id="403" r:id="rId10"/>
    <p:sldId id="408" r:id="rId11"/>
    <p:sldId id="280" r:id="rId12"/>
    <p:sldId id="406"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3"/>
    <p:restoredTop sz="94699"/>
  </p:normalViewPr>
  <p:slideViewPr>
    <p:cSldViewPr snapToGrid="0">
      <p:cViewPr varScale="1">
        <p:scale>
          <a:sx n="164" d="100"/>
          <a:sy n="164"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03/06/24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03/06/24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oplematters.in/article/reward-services/where-recognition-rings-loud-and-clear-14320"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vi.nl/nieuws/dit-is-de-ek-selectie-van-oranje-olij-maatsen-en-timber-vallen-af"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www.imortaisdofutebol.com/2012/03/28/selecoes-imortais-holanda-198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ressbooks.nscc.ca/communicationskills/chapter/unit-43-non-verbal-communication/"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vi.nl/nieuws/alles-over-de-26-spelers-in-de-ek-selectie-van-oranje"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www.liveabout.com/past-and-present-hosts-of-the-tonight-show-317683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progressive-charlestown.com/2017/09/when-is-news-not-news.html"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Luid en duidelijk</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23 2024</a:t>
            </a:r>
          </a:p>
        </p:txBody>
      </p:sp>
      <p:pic>
        <p:nvPicPr>
          <p:cNvPr id="6" name="Tijdelijke aanduiding voor afbeelding 5" descr="Afbeelding met Graphics, clipart, illustratie, tekenfilm&#10;&#10;Automatisch gegenereerde beschrijving">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18178" r="32686" b="-77"/>
          <a:stretch/>
        </p:blipFill>
        <p:spPr>
          <a:xfrm>
            <a:off x="7287902" y="0"/>
            <a:ext cx="4926267" cy="5643792"/>
          </a:xfrm>
        </p:spPr>
      </p:pic>
      <p:sp>
        <p:nvSpPr>
          <p:cNvPr id="3" name="Tekstvak 2">
            <a:extLst>
              <a:ext uri="{FF2B5EF4-FFF2-40B4-BE49-F238E27FC236}">
                <a16:creationId xmlns:a16="http://schemas.microsoft.com/office/drawing/2014/main" id="{18867C82-B9F9-BA2C-568E-94ADAF19C691}"/>
              </a:ext>
            </a:extLst>
          </p:cNvPr>
          <p:cNvSpPr txBox="1"/>
          <p:nvPr/>
        </p:nvSpPr>
        <p:spPr>
          <a:xfrm>
            <a:off x="7288213" y="5638800"/>
            <a:ext cx="4927600"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3893374"/>
          </a:xfrm>
          <a:prstGeom prst="rect">
            <a:avLst/>
          </a:prstGeom>
          <a:noFill/>
        </p:spPr>
        <p:txBody>
          <a:bodyPr wrap="square" lIns="91440" tIns="45720" rIns="91440" bIns="45720" rtlCol="0" anchor="t">
            <a:spAutoFit/>
          </a:bodyPr>
          <a:lstStyle/>
          <a:p>
            <a:r>
              <a:rPr lang="nl-NL" sz="1300" dirty="0" err="1">
                <a:solidFill>
                  <a:schemeClr val="bg2">
                    <a:lumMod val="10000"/>
                  </a:schemeClr>
                </a:solidFill>
                <a:latin typeface="Poppins"/>
                <a:ea typeface="+mn-lt"/>
                <a:cs typeface="+mn-lt"/>
              </a:rPr>
              <a:t>Hoooi</a:t>
            </a:r>
            <a:r>
              <a:rPr lang="nl-NL" sz="1300" dirty="0">
                <a:solidFill>
                  <a:schemeClr val="bg2">
                    <a:lumMod val="10000"/>
                  </a:schemeClr>
                </a:solidFill>
                <a:latin typeface="Poppins"/>
                <a:ea typeface="+mn-lt"/>
                <a:cs typeface="+mn-lt"/>
              </a:rPr>
              <a:t>,</a:t>
            </a:r>
            <a:endParaRPr lang="nl-NL" dirty="0">
              <a:solidFill>
                <a:schemeClr val="bg2">
                  <a:lumMod val="10000"/>
                </a:schemeClr>
              </a:solidFill>
              <a:latin typeface="Poppins"/>
              <a:ea typeface="+mn-lt"/>
              <a:cs typeface="+mn-lt"/>
            </a:endParaRPr>
          </a:p>
          <a:p>
            <a:endParaRPr lang="nl-NL" sz="1300" dirty="0">
              <a:solidFill>
                <a:schemeClr val="bg2">
                  <a:lumMod val="10000"/>
                </a:schemeClr>
              </a:solidFill>
              <a:cs typeface="Poppins"/>
            </a:endParaRPr>
          </a:p>
          <a:p>
            <a:r>
              <a:rPr lang="nl-NL" sz="1300" dirty="0">
                <a:solidFill>
                  <a:schemeClr val="bg2">
                    <a:lumMod val="10000"/>
                  </a:schemeClr>
                </a:solidFill>
                <a:latin typeface="Poppins"/>
                <a:ea typeface="+mn-lt"/>
                <a:cs typeface="+mn-lt"/>
              </a:rPr>
              <a:t>Jeetje, wat was het kamp met school leuk zeg! De hondenkennel was echt GE-WEL-DIG! Iedereen heeft uren met de honden gespeeld en geknuffeld. We mochten de honden niet teveel verwennen, dus we hebben ook geholpen met het verzorgen; eten geven, borstelen, uitlaten en nog veel meer. </a:t>
            </a:r>
            <a:endParaRPr lang="nl-NL" dirty="0">
              <a:solidFill>
                <a:schemeClr val="bg2">
                  <a:lumMod val="10000"/>
                </a:schemeClr>
              </a:solidFill>
            </a:endParaRP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Ik vond het zo leuk dat ik mijzelf heb opgegeven als vrijwilliger voor deze zomer. Toen ze vertelden dat dit kon was ik direct zo enthousiast dat ik mijzelf wel moest inschrijven. Mijn ouders moet ik nog overtuigen, want ik ben dit vergeten te vertellen. Het zal vast geen probleem zijn, het is maar voor 1 dag in de week en mijn vader kan mij best brengen. Vanwege het EK voetbal heeft hij 3 weken vrij genomen van zijn werk, zodat hij zoveel mogelijk wedstrijden kan zien. Dan mist hij maar een wedstrijdje, er blijven genoeg wedstrijden over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Deze week zag ik de bondscoach, Ronald Koeman dacht ik, de selectie presenteren. Ik ken echt bijna niemand, maar ik geloof wel dat wij kans hebben om te winnen. Hij presenteerde het team zo goed dat ik echt overtuigd ben dat wij die beker gaan winnen. </a:t>
            </a:r>
            <a:br>
              <a:rPr lang="nl-NL" sz="1300" dirty="0">
                <a:solidFill>
                  <a:schemeClr val="bg2">
                    <a:lumMod val="10000"/>
                  </a:schemeClr>
                </a:solidFill>
                <a:latin typeface="Poppins"/>
                <a:ea typeface="+mn-lt"/>
                <a:cs typeface="+mn-lt"/>
              </a:rPr>
            </a:br>
            <a:r>
              <a:rPr lang="nl-NL" sz="1300" dirty="0">
                <a:solidFill>
                  <a:schemeClr val="bg2">
                    <a:lumMod val="10000"/>
                  </a:schemeClr>
                </a:solidFill>
                <a:latin typeface="Poppins"/>
                <a:ea typeface="+mn-lt"/>
                <a:cs typeface="+mn-lt"/>
              </a:rPr>
              <a:t>Wat denk jij? Gaan we voor de 2e keer de EK-beker mee naar huis nemen?</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Liefs, Melle</a:t>
            </a:r>
            <a:endParaRPr lang="nl-NL" sz="1300" dirty="0">
              <a:solidFill>
                <a:schemeClr val="bg2">
                  <a:lumMod val="10000"/>
                </a:schemeClr>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Dit is de EK-selectie van Oranje: </a:t>
            </a:r>
            <a:r>
              <a:rPr lang="nl-NL" dirty="0" err="1">
                <a:solidFill>
                  <a:schemeClr val="accent1"/>
                </a:solidFill>
                <a:ea typeface="+mj-lt"/>
                <a:cs typeface="+mj-lt"/>
              </a:rPr>
              <a:t>Olij</a:t>
            </a:r>
            <a:r>
              <a:rPr lang="nl-NL" dirty="0">
                <a:solidFill>
                  <a:schemeClr val="accent1"/>
                </a:solidFill>
                <a:ea typeface="+mj-lt"/>
                <a:cs typeface="+mj-lt"/>
              </a:rPr>
              <a:t>, </a:t>
            </a:r>
            <a:r>
              <a:rPr lang="nl-NL" dirty="0" err="1">
                <a:solidFill>
                  <a:schemeClr val="accent1"/>
                </a:solidFill>
                <a:ea typeface="+mj-lt"/>
                <a:cs typeface="+mj-lt"/>
              </a:rPr>
              <a:t>Maatsen</a:t>
            </a:r>
            <a:r>
              <a:rPr lang="nl-NL" dirty="0">
                <a:solidFill>
                  <a:schemeClr val="accent1"/>
                </a:solidFill>
                <a:ea typeface="+mj-lt"/>
                <a:cs typeface="+mj-lt"/>
              </a:rPr>
              <a:t> en </a:t>
            </a:r>
            <a:r>
              <a:rPr lang="nl-NL" dirty="0" err="1">
                <a:solidFill>
                  <a:schemeClr val="accent1"/>
                </a:solidFill>
                <a:ea typeface="+mj-lt"/>
                <a:cs typeface="+mj-lt"/>
              </a:rPr>
              <a:t>Timber</a:t>
            </a:r>
            <a:r>
              <a:rPr lang="nl-NL" dirty="0">
                <a:solidFill>
                  <a:schemeClr val="accent1"/>
                </a:solidFill>
                <a:ea typeface="+mj-lt"/>
                <a:cs typeface="+mj-lt"/>
              </a:rPr>
              <a:t> vallen af</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1361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spcBef>
                <a:spcPts val="1000"/>
              </a:spcBef>
            </a:pPr>
            <a:r>
              <a:rPr lang="nl-NL" sz="1100" dirty="0">
                <a:solidFill>
                  <a:schemeClr val="bg2">
                    <a:lumMod val="10000"/>
                  </a:schemeClr>
                </a:solidFill>
                <a:ea typeface="+mn-lt"/>
                <a:cs typeface="+mn-lt"/>
              </a:rPr>
              <a:t>De EK-selectie van Oranje is bekend. Dit zijn de spelers die bondscoach Ronald Koeman meeneemt naar het eindtoernooi in Duitsland.</a:t>
            </a:r>
            <a:endParaRPr lang="nl-NL" dirty="0">
              <a:solidFill>
                <a:schemeClr val="bg2">
                  <a:lumMod val="10000"/>
                </a:schemeClr>
              </a:solidFill>
            </a:endParaRPr>
          </a:p>
          <a:p>
            <a:pPr>
              <a:lnSpc>
                <a:spcPct val="150000"/>
              </a:lnSpc>
              <a:spcBef>
                <a:spcPts val="1000"/>
              </a:spcBef>
            </a:pPr>
            <a:r>
              <a:rPr lang="nl-NL" sz="1100" dirty="0">
                <a:solidFill>
                  <a:schemeClr val="bg2">
                    <a:lumMod val="10000"/>
                  </a:schemeClr>
                </a:solidFill>
                <a:ea typeface="+mn-lt"/>
                <a:cs typeface="+mn-lt"/>
              </a:rPr>
              <a:t>Quinten </a:t>
            </a:r>
            <a:r>
              <a:rPr lang="nl-NL" sz="1100" dirty="0" err="1">
                <a:solidFill>
                  <a:schemeClr val="bg2">
                    <a:lumMod val="10000"/>
                  </a:schemeClr>
                </a:solidFill>
                <a:ea typeface="+mn-lt"/>
                <a:cs typeface="+mn-lt"/>
              </a:rPr>
              <a:t>Timber</a:t>
            </a:r>
            <a:r>
              <a:rPr lang="nl-NL" sz="1100" dirty="0">
                <a:solidFill>
                  <a:schemeClr val="bg2">
                    <a:lumMod val="10000"/>
                  </a:schemeClr>
                </a:solidFill>
                <a:ea typeface="+mn-lt"/>
                <a:cs typeface="+mn-lt"/>
              </a:rPr>
              <a:t>, Nick </a:t>
            </a:r>
            <a:r>
              <a:rPr lang="nl-NL" sz="1100" dirty="0" err="1">
                <a:solidFill>
                  <a:schemeClr val="bg2">
                    <a:lumMod val="10000"/>
                  </a:schemeClr>
                </a:solidFill>
                <a:ea typeface="+mn-lt"/>
                <a:cs typeface="+mn-lt"/>
              </a:rPr>
              <a:t>Olij</a:t>
            </a:r>
            <a:r>
              <a:rPr lang="nl-NL" sz="1100" dirty="0">
                <a:solidFill>
                  <a:schemeClr val="bg2">
                    <a:lumMod val="10000"/>
                  </a:schemeClr>
                </a:solidFill>
                <a:ea typeface="+mn-lt"/>
                <a:cs typeface="+mn-lt"/>
              </a:rPr>
              <a:t> en Ian </a:t>
            </a:r>
            <a:r>
              <a:rPr lang="nl-NL" sz="1100" dirty="0" err="1">
                <a:solidFill>
                  <a:schemeClr val="bg2">
                    <a:lumMod val="10000"/>
                  </a:schemeClr>
                </a:solidFill>
                <a:ea typeface="+mn-lt"/>
                <a:cs typeface="+mn-lt"/>
              </a:rPr>
              <a:t>Maatsen</a:t>
            </a:r>
            <a:r>
              <a:rPr lang="nl-NL" sz="1100" dirty="0">
                <a:solidFill>
                  <a:schemeClr val="bg2">
                    <a:lumMod val="10000"/>
                  </a:schemeClr>
                </a:solidFill>
                <a:ea typeface="+mn-lt"/>
                <a:cs typeface="+mn-lt"/>
              </a:rPr>
              <a:t> behoorden wel tot de voorselectie van Koeman, maar niet tot de definitieve. Zij kregen woensdag te horen dat ze thuisblijven. </a:t>
            </a:r>
            <a:endParaRPr lang="nl-NL" dirty="0">
              <a:solidFill>
                <a:schemeClr val="bg2">
                  <a:lumMod val="10000"/>
                </a:schemeClr>
              </a:solidFill>
            </a:endParaRPr>
          </a:p>
          <a:p>
            <a:pPr>
              <a:lnSpc>
                <a:spcPct val="150000"/>
              </a:lnSpc>
              <a:spcBef>
                <a:spcPts val="1000"/>
              </a:spcBef>
            </a:pPr>
            <a:r>
              <a:rPr lang="nl-NL" sz="1100" dirty="0" err="1">
                <a:solidFill>
                  <a:schemeClr val="bg2">
                    <a:lumMod val="10000"/>
                  </a:schemeClr>
                </a:solidFill>
                <a:ea typeface="+mn-lt"/>
                <a:cs typeface="+mn-lt"/>
              </a:rPr>
              <a:t>Maatsen</a:t>
            </a:r>
            <a:r>
              <a:rPr lang="nl-NL" sz="1100" dirty="0">
                <a:solidFill>
                  <a:schemeClr val="bg2">
                    <a:lumMod val="10000"/>
                  </a:schemeClr>
                </a:solidFill>
                <a:ea typeface="+mn-lt"/>
                <a:cs typeface="+mn-lt"/>
              </a:rPr>
              <a:t> ontwikkelde zich stormachtig bij </a:t>
            </a:r>
            <a:r>
              <a:rPr lang="nl-NL" sz="1100" dirty="0" err="1">
                <a:solidFill>
                  <a:schemeClr val="bg2">
                    <a:lumMod val="10000"/>
                  </a:schemeClr>
                </a:solidFill>
                <a:ea typeface="+mn-lt"/>
                <a:cs typeface="+mn-lt"/>
              </a:rPr>
              <a:t>Borussia</a:t>
            </a:r>
            <a:r>
              <a:rPr lang="nl-NL" sz="1100" dirty="0">
                <a:solidFill>
                  <a:schemeClr val="bg2">
                    <a:lumMod val="10000"/>
                  </a:schemeClr>
                </a:solidFill>
                <a:ea typeface="+mn-lt"/>
                <a:cs typeface="+mn-lt"/>
              </a:rPr>
              <a:t> Dortmund en speelt aanstaande zaterdag een </a:t>
            </a:r>
            <a:r>
              <a:rPr lang="nl-NL" sz="1100" dirty="0" err="1">
                <a:solidFill>
                  <a:schemeClr val="bg2">
                    <a:lumMod val="10000"/>
                  </a:schemeClr>
                </a:solidFill>
                <a:ea typeface="+mn-lt"/>
                <a:cs typeface="+mn-lt"/>
              </a:rPr>
              <a:t>Champions</a:t>
            </a:r>
            <a:r>
              <a:rPr lang="nl-NL" sz="1100" dirty="0">
                <a:solidFill>
                  <a:schemeClr val="bg2">
                    <a:lumMod val="10000"/>
                  </a:schemeClr>
                </a:solidFill>
                <a:ea typeface="+mn-lt"/>
                <a:cs typeface="+mn-lt"/>
              </a:rPr>
              <a:t> </a:t>
            </a:r>
            <a:r>
              <a:rPr lang="nl-NL" sz="1100" dirty="0" err="1">
                <a:solidFill>
                  <a:schemeClr val="bg2">
                    <a:lumMod val="10000"/>
                  </a:schemeClr>
                </a:solidFill>
                <a:ea typeface="+mn-lt"/>
                <a:cs typeface="+mn-lt"/>
              </a:rPr>
              <a:t>League-finale</a:t>
            </a:r>
            <a:r>
              <a:rPr lang="nl-NL" sz="1100" dirty="0">
                <a:solidFill>
                  <a:schemeClr val="bg2">
                    <a:lumMod val="10000"/>
                  </a:schemeClr>
                </a:solidFill>
                <a:ea typeface="+mn-lt"/>
                <a:cs typeface="+mn-lt"/>
              </a:rPr>
              <a:t> tegen Real Madrid. Hij is echter slachtoffer van de luxeproblemen van Koeman, die op linksback ook al de beschikking heeft over Nathan </a:t>
            </a:r>
            <a:r>
              <a:rPr lang="nl-NL" sz="1100" dirty="0" err="1">
                <a:solidFill>
                  <a:schemeClr val="bg2">
                    <a:lumMod val="10000"/>
                  </a:schemeClr>
                </a:solidFill>
                <a:ea typeface="+mn-lt"/>
                <a:cs typeface="+mn-lt"/>
              </a:rPr>
              <a:t>Aké</a:t>
            </a:r>
            <a:r>
              <a:rPr lang="nl-NL" sz="1100" dirty="0">
                <a:solidFill>
                  <a:schemeClr val="bg2">
                    <a:lumMod val="10000"/>
                  </a:schemeClr>
                </a:solidFill>
                <a:ea typeface="+mn-lt"/>
                <a:cs typeface="+mn-lt"/>
              </a:rPr>
              <a:t>, </a:t>
            </a:r>
            <a:r>
              <a:rPr lang="nl-NL" sz="1100" dirty="0" err="1">
                <a:solidFill>
                  <a:schemeClr val="bg2">
                    <a:lumMod val="10000"/>
                  </a:schemeClr>
                </a:solidFill>
                <a:ea typeface="+mn-lt"/>
                <a:cs typeface="+mn-lt"/>
              </a:rPr>
              <a:t>Daley</a:t>
            </a:r>
            <a:r>
              <a:rPr lang="nl-NL" sz="1100" dirty="0">
                <a:solidFill>
                  <a:schemeClr val="bg2">
                    <a:lumMod val="10000"/>
                  </a:schemeClr>
                </a:solidFill>
                <a:ea typeface="+mn-lt"/>
                <a:cs typeface="+mn-lt"/>
              </a:rPr>
              <a:t> Blind en Micky van de Ven.</a:t>
            </a:r>
            <a:endParaRPr lang="nl-NL" dirty="0">
              <a:solidFill>
                <a:schemeClr val="bg2">
                  <a:lumMod val="10000"/>
                </a:schemeClr>
              </a:solidFill>
            </a:endParaRPr>
          </a:p>
          <a:p>
            <a:pPr>
              <a:lnSpc>
                <a:spcPct val="150000"/>
              </a:lnSpc>
              <a:spcBef>
                <a:spcPts val="1000"/>
              </a:spcBef>
            </a:pPr>
            <a:r>
              <a:rPr lang="nl-NL" sz="1100" dirty="0">
                <a:solidFill>
                  <a:schemeClr val="bg2">
                    <a:lumMod val="10000"/>
                  </a:schemeClr>
                </a:solidFill>
                <a:ea typeface="+mn-lt"/>
                <a:cs typeface="+mn-lt"/>
              </a:rPr>
              <a:t>Ronald Koeman presenteerde deze week de EK-selectie van Oranje. Een bondscoach moet vooral goed een team kunnen trainen, maar hij moet dus ook kunnen presenteren. Weet jij meer beroepen waarbij je ook moet kunnen presenteren?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583544"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vi.nl</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2"/>
              </a:rPr>
              <a:t>https://www.vi.nl/nieuws/dit-is-de-ek-selectie-van-oranje-olij-maatsen-en-timber-vallen-af</a:t>
            </a:r>
            <a:endParaRPr lang="nl-NL" dirty="0"/>
          </a:p>
        </p:txBody>
      </p:sp>
      <p:pic>
        <p:nvPicPr>
          <p:cNvPr id="4" name="Afbeelding 3" descr="Afbeelding met persoon, sport, gras, buitenshuis&#10;&#10;Automatisch gegenereerde beschrijving">
            <a:extLst>
              <a:ext uri="{FF2B5EF4-FFF2-40B4-BE49-F238E27FC236}">
                <a16:creationId xmlns:a16="http://schemas.microsoft.com/office/drawing/2014/main" id="{15E38A01-BA26-B97C-23A1-2ED72D17B037}"/>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948948" y="2490870"/>
            <a:ext cx="4652549" cy="3104848"/>
          </a:xfrm>
          <a:prstGeom prst="rect">
            <a:avLst/>
          </a:prstGeom>
        </p:spPr>
      </p:pic>
      <p:sp>
        <p:nvSpPr>
          <p:cNvPr id="6" name="Tekstvak 5">
            <a:extLst>
              <a:ext uri="{FF2B5EF4-FFF2-40B4-BE49-F238E27FC236}">
                <a16:creationId xmlns:a16="http://schemas.microsoft.com/office/drawing/2014/main" id="{DE4C2483-11D0-427E-89FA-8EF71C48F0D6}"/>
              </a:ext>
            </a:extLst>
          </p:cNvPr>
          <p:cNvSpPr txBox="1"/>
          <p:nvPr/>
        </p:nvSpPr>
        <p:spPr>
          <a:xfrm>
            <a:off x="8013700" y="4886325"/>
            <a:ext cx="2419350" cy="317500"/>
          </a:xfrm>
          <a:prstGeom prst="rect">
            <a:avLst/>
          </a:prstGeom>
        </p:spPr>
        <p:txBody>
          <a:bodyPr>
            <a:normAutofit fontScale="47500" lnSpcReduction="20000"/>
          </a:bodyPr>
          <a:lstStyle/>
          <a:p>
            <a:r>
              <a:rPr lang="en-US" dirty="0">
                <a:hlinkClick r:id="rId4"/>
              </a:rPr>
              <a:t>Deze foto</a:t>
            </a:r>
            <a:r>
              <a:rPr lang="en-US" dirty="0"/>
              <a:t> van </a:t>
            </a:r>
            <a:r>
              <a:rPr lang="en-US" dirty="0" err="1"/>
              <a:t>Onbekende</a:t>
            </a:r>
            <a:r>
              <a:rPr lang="en-US" dirty="0"/>
              <a:t> auteur is </a:t>
            </a:r>
            <a:r>
              <a:rPr lang="en-US" dirty="0" err="1"/>
              <a:t>gelicentieerd</a:t>
            </a:r>
            <a:r>
              <a:rPr lang="en-US" dirty="0"/>
              <a:t> </a:t>
            </a:r>
            <a:r>
              <a:rPr lang="en-US" dirty="0" err="1"/>
              <a:t>onder</a:t>
            </a:r>
            <a:r>
              <a:rPr lang="en-US" dirty="0"/>
              <a:t> </a:t>
            </a:r>
            <a:r>
              <a:rPr lang="en-US" dirty="0">
                <a:hlinkClick r:id="rId5"/>
              </a:rPr>
              <a:t>CC BY-NC-ND</a:t>
            </a:r>
            <a:r>
              <a:rPr lang="en-US" dirty="0"/>
              <a:t>.</a:t>
            </a: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Presenteren, een </a:t>
            </a:r>
            <a:r>
              <a:rPr lang="nl-NL" sz="1800" dirty="0">
                <a:ea typeface="+mj-lt"/>
                <a:cs typeface="+mj-lt"/>
              </a:rPr>
              <a:t>(belangrijke) </a:t>
            </a:r>
            <a:r>
              <a:rPr lang="nl-NL" dirty="0">
                <a:ea typeface="+mj-lt"/>
                <a:cs typeface="+mj-lt"/>
              </a:rPr>
              <a:t>vaardigheid</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66873" y="942974"/>
            <a:ext cx="4800718" cy="3893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Van een nieuwslezer of tv-presentator verwachten wij dat ze erg goed zijn in presenteren, maar goed presenteren is niet een vaardigheid die je enkel gebruikt als je op tv komt. </a:t>
            </a:r>
            <a:endParaRPr lang="nl-NL" sz="1300" dirty="0">
              <a:solidFill>
                <a:srgbClr val="1E1F20"/>
              </a:solidFill>
              <a:cs typeface="Poppins"/>
            </a:endParaRPr>
          </a:p>
          <a:p>
            <a:endParaRPr lang="nl-NL" sz="1300" dirty="0">
              <a:solidFill>
                <a:srgbClr val="1E1F20"/>
              </a:solidFill>
              <a:ea typeface="+mn-lt"/>
              <a:cs typeface="+mn-lt"/>
            </a:endParaRPr>
          </a:p>
          <a:p>
            <a:r>
              <a:rPr lang="nl-NL" sz="1300" dirty="0">
                <a:solidFill>
                  <a:srgbClr val="1E1F20"/>
                </a:solidFill>
                <a:ea typeface="+mn-lt"/>
                <a:cs typeface="+mn-lt"/>
              </a:rPr>
              <a:t>Iedereen moet in een bepaalde mate kunnen </a:t>
            </a:r>
            <a:br>
              <a:rPr lang="nl-NL" sz="1300" dirty="0">
                <a:solidFill>
                  <a:srgbClr val="1E1F20"/>
                </a:solidFill>
                <a:ea typeface="+mn-lt"/>
                <a:cs typeface="+mn-lt"/>
              </a:rPr>
            </a:br>
            <a:r>
              <a:rPr lang="nl-NL" sz="1300" dirty="0">
                <a:solidFill>
                  <a:srgbClr val="1E1F20"/>
                </a:solidFill>
                <a:ea typeface="+mn-lt"/>
                <a:cs typeface="+mn-lt"/>
              </a:rPr>
              <a:t>presenteren. Dit is op de ene plek belangrijker dan op de andere:</a:t>
            </a:r>
            <a:endParaRPr lang="nl-NL" sz="1300" dirty="0">
              <a:solidFill>
                <a:srgbClr val="1E1F20"/>
              </a:solidFill>
              <a:cs typeface="Poppins"/>
            </a:endParaRPr>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Een huisarts die de diagnose aan de patiënt vertelt.</a:t>
            </a:r>
            <a:endParaRPr lang="nl-NL" dirty="0">
              <a:solidFill>
                <a:srgbClr val="3F5060"/>
              </a:solidFill>
              <a:ea typeface="+mn-lt"/>
              <a:cs typeface="+mn-lt"/>
            </a:endParaRPr>
          </a:p>
          <a:p>
            <a:pPr marL="285750" indent="-285750">
              <a:buFont typeface="Calibri"/>
              <a:buChar char="-"/>
            </a:pPr>
            <a:r>
              <a:rPr lang="nl-NL" sz="1300" dirty="0">
                <a:solidFill>
                  <a:srgbClr val="1E1F20"/>
                </a:solidFill>
                <a:cs typeface="Poppins"/>
              </a:rPr>
              <a:t>Een buschauffeur die een omleiding omroept voor de passagiers.</a:t>
            </a:r>
          </a:p>
          <a:p>
            <a:pPr marL="285750" indent="-285750">
              <a:buFont typeface="Calibri"/>
              <a:buChar char="-"/>
            </a:pPr>
            <a:r>
              <a:rPr lang="nl-NL" sz="1300" dirty="0">
                <a:solidFill>
                  <a:srgbClr val="1E1F20"/>
                </a:solidFill>
                <a:ea typeface="+mn-lt"/>
                <a:cs typeface="+mn-lt"/>
              </a:rPr>
              <a:t>Een leerkracht die een les geeft aan leerlingen.</a:t>
            </a:r>
          </a:p>
          <a:p>
            <a:pPr marL="285750" indent="-285750">
              <a:buFont typeface="Calibri"/>
              <a:buChar char="-"/>
            </a:pPr>
            <a:r>
              <a:rPr lang="nl-NL" sz="1300" dirty="0">
                <a:solidFill>
                  <a:srgbClr val="1E1F20"/>
                </a:solidFill>
                <a:ea typeface="+mn-lt"/>
                <a:cs typeface="+mn-lt"/>
              </a:rPr>
              <a:t>…</a:t>
            </a:r>
          </a:p>
          <a:p>
            <a:pPr marL="285750" indent="-285750">
              <a:buFont typeface="Calibri"/>
              <a:buChar char="-"/>
            </a:pPr>
            <a:endParaRPr lang="nl-NL" sz="1300" dirty="0">
              <a:solidFill>
                <a:srgbClr val="1E1F20"/>
              </a:solidFill>
              <a:ea typeface="+mn-lt"/>
              <a:cs typeface="+mn-lt"/>
            </a:endParaRPr>
          </a:p>
          <a:p>
            <a:r>
              <a:rPr lang="nl-NL" sz="1300" dirty="0">
                <a:solidFill>
                  <a:srgbClr val="1E1F20"/>
                </a:solidFill>
                <a:ea typeface="+mn-lt"/>
                <a:cs typeface="+mn-lt"/>
              </a:rPr>
              <a:t>Ook in het dagelijks leven heeft jouw presentatie invloed. Kleed en praat je netjes of vloek je en heb je een stoer loopje? Dit bepaalt hoe jij je presenteert naar iemand anders.</a:t>
            </a: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5" name="Tijdelijke aanduiding voor afbeelding 4" descr="Afbeelding met tekst, logo, Lettertype, grafische vormgeving&#10;&#10;Automatisch gegenereerde beschrijving">
            <a:extLst>
              <a:ext uri="{FF2B5EF4-FFF2-40B4-BE49-F238E27FC236}">
                <a16:creationId xmlns:a16="http://schemas.microsoft.com/office/drawing/2014/main" id="{7A11065C-B8AE-6935-69DC-F0431D09CBDF}"/>
              </a:ext>
            </a:extLst>
          </p:cNvPr>
          <p:cNvPicPr>
            <a:picLocks noChangeAspect="1"/>
          </p:cNvPicPr>
          <p:nvPr/>
        </p:nvPicPr>
        <p:blipFill>
          <a:blip r:embed="rId2">
            <a:extLst>
              <a:ext uri="{837473B0-CC2E-450A-ABE3-18F120FF3D39}">
                <a1611:picAttrSrcUrl xmlns:a1611="http://schemas.microsoft.com/office/drawing/2016/11/main" r:id="rId3"/>
              </a:ext>
            </a:extLst>
          </a:blip>
          <a:srcRect l="2999" r="2999"/>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
        <p:nvSpPr>
          <p:cNvPr id="4" name="Tekstvak 3">
            <a:extLst>
              <a:ext uri="{FF2B5EF4-FFF2-40B4-BE49-F238E27FC236}">
                <a16:creationId xmlns:a16="http://schemas.microsoft.com/office/drawing/2014/main" id="{03F05ABA-9A7D-E736-DC12-AFD0DC97D24A}"/>
              </a:ext>
            </a:extLst>
          </p:cNvPr>
          <p:cNvSpPr txBox="1"/>
          <p:nvPr/>
        </p:nvSpPr>
        <p:spPr>
          <a:xfrm>
            <a:off x="5692775" y="5411788"/>
            <a:ext cx="6516688"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94D37CEA-61B7-9E85-3CC6-429B9E56D83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Presenteren: Waar let je op?</a:t>
            </a:r>
            <a:endParaRPr lang="nl-NL" dirty="0">
              <a:solidFill>
                <a:srgbClr val="FFFFFF"/>
              </a:solidFill>
              <a:ea typeface="+mj-lt"/>
              <a:cs typeface="+mj-lt"/>
            </a:endParaRPr>
          </a:p>
        </p:txBody>
      </p:sp>
      <p:sp>
        <p:nvSpPr>
          <p:cNvPr id="10" name="Tekstvak 9">
            <a:extLst>
              <a:ext uri="{FF2B5EF4-FFF2-40B4-BE49-F238E27FC236}">
                <a16:creationId xmlns:a16="http://schemas.microsoft.com/office/drawing/2014/main" id="{1968C877-CD22-0B90-82C8-B759B4966063}"/>
              </a:ext>
            </a:extLst>
          </p:cNvPr>
          <p:cNvSpPr txBox="1"/>
          <p:nvPr/>
        </p:nvSpPr>
        <p:spPr>
          <a:xfrm>
            <a:off x="166873" y="942974"/>
            <a:ext cx="4701214"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Er is geen vaste regel voor wat goed presenteren is. Wat een goede presentatie is hangt vooral af van wat en aan wie er gepresenteerd wordt. </a:t>
            </a:r>
          </a:p>
          <a:p>
            <a:endParaRPr lang="nl-NL" sz="1300" dirty="0">
              <a:solidFill>
                <a:srgbClr val="1E1F20"/>
              </a:solidFill>
              <a:ea typeface="+mn-lt"/>
              <a:cs typeface="+mn-lt"/>
            </a:endParaRPr>
          </a:p>
          <a:p>
            <a:r>
              <a:rPr lang="nl-NL" sz="1300" dirty="0">
                <a:solidFill>
                  <a:srgbClr val="1E1F20"/>
                </a:solidFill>
                <a:cs typeface="Poppins"/>
              </a:rPr>
              <a:t>Om de juiste vorm van presenteren te vinden kan de 'presentator' spelen met:</a:t>
            </a:r>
          </a:p>
          <a:p>
            <a:endParaRPr lang="nl-NL" sz="1300" dirty="0">
              <a:solidFill>
                <a:srgbClr val="1E1F20"/>
              </a:solidFill>
              <a:cs typeface="Poppins"/>
            </a:endParaRPr>
          </a:p>
          <a:p>
            <a:pPr>
              <a:tabLst>
                <a:tab pos="357188" algn="l"/>
                <a:tab pos="628650" algn="l"/>
              </a:tabLst>
            </a:pPr>
            <a:r>
              <a:rPr lang="nl-NL" sz="1300" dirty="0">
                <a:solidFill>
                  <a:srgbClr val="1E1F20"/>
                </a:solidFill>
                <a:cs typeface="Poppins"/>
              </a:rPr>
              <a:t>	1)	Toon en intonatie van de stem</a:t>
            </a:r>
          </a:p>
          <a:p>
            <a:pPr>
              <a:tabLst>
                <a:tab pos="357188" algn="l"/>
                <a:tab pos="628650" algn="l"/>
              </a:tabLst>
            </a:pPr>
            <a:r>
              <a:rPr lang="nl-NL" sz="1300" dirty="0">
                <a:solidFill>
                  <a:srgbClr val="1E1F20"/>
                </a:solidFill>
                <a:cs typeface="Poppins"/>
              </a:rPr>
              <a:t>	2)	Houding van het lichaam en gezicht</a:t>
            </a:r>
          </a:p>
          <a:p>
            <a:pPr>
              <a:tabLst>
                <a:tab pos="357188" algn="l"/>
                <a:tab pos="628650" algn="l"/>
              </a:tabLst>
            </a:pPr>
            <a:r>
              <a:rPr lang="nl-NL" sz="1300" dirty="0">
                <a:solidFill>
                  <a:srgbClr val="1E1F20"/>
                </a:solidFill>
                <a:cs typeface="Poppins"/>
              </a:rPr>
              <a:t>	3)	Kleding en kapsel</a:t>
            </a:r>
          </a:p>
          <a:p>
            <a:pPr>
              <a:tabLst>
                <a:tab pos="357188" algn="l"/>
                <a:tab pos="628650" algn="l"/>
              </a:tabLst>
            </a:pPr>
            <a:r>
              <a:rPr lang="nl-NL" sz="1300" dirty="0">
                <a:solidFill>
                  <a:srgbClr val="1E1F20"/>
                </a:solidFill>
                <a:cs typeface="Poppins"/>
              </a:rPr>
              <a:t>	4)	Plek en aankleding van de locatie</a:t>
            </a:r>
          </a:p>
          <a:p>
            <a:pPr marL="285750" indent="-285750">
              <a:buFont typeface="Calibri"/>
              <a:buChar char="-"/>
              <a:tabLst>
                <a:tab pos="357188" algn="l"/>
                <a:tab pos="628650" algn="l"/>
              </a:tabLst>
            </a:pPr>
            <a:endParaRPr lang="nl-NL" sz="1300" dirty="0">
              <a:solidFill>
                <a:srgbClr val="1E1F20"/>
              </a:solidFill>
              <a:cs typeface="Poppins"/>
            </a:endParaRPr>
          </a:p>
          <a:p>
            <a:r>
              <a:rPr lang="nl-NL" sz="1300" dirty="0">
                <a:solidFill>
                  <a:srgbClr val="1E1F20"/>
                </a:solidFill>
                <a:cs typeface="Poppins"/>
              </a:rPr>
              <a:t>Bekijk de tabel hiernaast. Ingevuld zie je de toon van de serieuze presentator. Vul de lege velden in bij de grappige presentator.</a:t>
            </a:r>
          </a:p>
        </p:txBody>
      </p:sp>
      <p:graphicFrame>
        <p:nvGraphicFramePr>
          <p:cNvPr id="11" name="Tabel 10">
            <a:extLst>
              <a:ext uri="{FF2B5EF4-FFF2-40B4-BE49-F238E27FC236}">
                <a16:creationId xmlns:a16="http://schemas.microsoft.com/office/drawing/2014/main" id="{AF9D2CF6-C5ED-8396-837C-A68EE872F34D}"/>
              </a:ext>
            </a:extLst>
          </p:cNvPr>
          <p:cNvGraphicFramePr>
            <a:graphicFrameLocks noGrp="1"/>
          </p:cNvGraphicFramePr>
          <p:nvPr>
            <p:extLst>
              <p:ext uri="{D42A27DB-BD31-4B8C-83A1-F6EECF244321}">
                <p14:modId xmlns:p14="http://schemas.microsoft.com/office/powerpoint/2010/main" val="3081651439"/>
              </p:ext>
            </p:extLst>
          </p:nvPr>
        </p:nvGraphicFramePr>
        <p:xfrm>
          <a:off x="5211261" y="1713221"/>
          <a:ext cx="6573016" cy="3576320"/>
        </p:xfrm>
        <a:graphic>
          <a:graphicData uri="http://schemas.openxmlformats.org/drawingml/2006/table">
            <a:tbl>
              <a:tblPr firstRow="1" bandRow="1">
                <a:tableStyleId>{5C22544A-7EE6-4342-B048-85BDC9FD1C3A}</a:tableStyleId>
              </a:tblPr>
              <a:tblGrid>
                <a:gridCol w="623919">
                  <a:extLst>
                    <a:ext uri="{9D8B030D-6E8A-4147-A177-3AD203B41FA5}">
                      <a16:colId xmlns:a16="http://schemas.microsoft.com/office/drawing/2014/main" val="1395507202"/>
                    </a:ext>
                  </a:extLst>
                </a:gridCol>
                <a:gridCol w="2986630">
                  <a:extLst>
                    <a:ext uri="{9D8B030D-6E8A-4147-A177-3AD203B41FA5}">
                      <a16:colId xmlns:a16="http://schemas.microsoft.com/office/drawing/2014/main" val="828688618"/>
                    </a:ext>
                  </a:extLst>
                </a:gridCol>
                <a:gridCol w="2962467">
                  <a:extLst>
                    <a:ext uri="{9D8B030D-6E8A-4147-A177-3AD203B41FA5}">
                      <a16:colId xmlns:a16="http://schemas.microsoft.com/office/drawing/2014/main" val="2698605038"/>
                    </a:ext>
                  </a:extLst>
                </a:gridCol>
              </a:tblGrid>
              <a:tr h="378442">
                <a:tc>
                  <a:txBody>
                    <a:bodyPr/>
                    <a:lstStyle/>
                    <a:p>
                      <a:endParaRPr lang="nl-NL" dirty="0"/>
                    </a:p>
                  </a:txBody>
                  <a:tcPr/>
                </a:tc>
                <a:tc>
                  <a:txBody>
                    <a:bodyPr/>
                    <a:lstStyle/>
                    <a:p>
                      <a:r>
                        <a:rPr lang="nl-NL" dirty="0"/>
                        <a:t>Serieuze presentator, bijvoorbeeld nieuwslezer of docent</a:t>
                      </a:r>
                    </a:p>
                  </a:txBody>
                  <a:tcPr/>
                </a:tc>
                <a:tc>
                  <a:txBody>
                    <a:bodyPr/>
                    <a:lstStyle/>
                    <a:p>
                      <a:r>
                        <a:rPr lang="nl-NL" dirty="0"/>
                        <a:t>Grappige presentator, bijvoorbeeld komediant of clown</a:t>
                      </a:r>
                    </a:p>
                  </a:txBody>
                  <a:tcPr/>
                </a:tc>
                <a:extLst>
                  <a:ext uri="{0D108BD9-81ED-4DB2-BD59-A6C34878D82A}">
                    <a16:rowId xmlns:a16="http://schemas.microsoft.com/office/drawing/2014/main" val="2227190928"/>
                  </a:ext>
                </a:extLst>
              </a:tr>
              <a:tr h="370840">
                <a:tc>
                  <a:txBody>
                    <a:bodyPr/>
                    <a:lstStyle/>
                    <a:p>
                      <a:r>
                        <a:rPr lang="nl-NL" dirty="0"/>
                        <a:t>1</a:t>
                      </a:r>
                    </a:p>
                  </a:txBody>
                  <a:tcPr/>
                </a:tc>
                <a:tc>
                  <a:txBody>
                    <a:bodyPr/>
                    <a:lstStyle/>
                    <a:p>
                      <a:r>
                        <a:rPr lang="nl-NL" dirty="0"/>
                        <a:t>Rustig, helder en duidelijk. </a:t>
                      </a:r>
                    </a:p>
                  </a:txBody>
                  <a:tcPr/>
                </a:tc>
                <a:tc>
                  <a:txBody>
                    <a:bodyPr/>
                    <a:lstStyle/>
                    <a:p>
                      <a:endParaRPr lang="nl-NL"/>
                    </a:p>
                  </a:txBody>
                  <a:tcPr/>
                </a:tc>
                <a:extLst>
                  <a:ext uri="{0D108BD9-81ED-4DB2-BD59-A6C34878D82A}">
                    <a16:rowId xmlns:a16="http://schemas.microsoft.com/office/drawing/2014/main" val="320338392"/>
                  </a:ext>
                </a:extLst>
              </a:tr>
              <a:tr h="370840">
                <a:tc>
                  <a:txBody>
                    <a:bodyPr/>
                    <a:lstStyle/>
                    <a:p>
                      <a:r>
                        <a:rPr lang="nl-NL" dirty="0"/>
                        <a:t>2</a:t>
                      </a:r>
                    </a:p>
                  </a:txBody>
                  <a:tcPr/>
                </a:tc>
                <a:tc>
                  <a:txBody>
                    <a:bodyPr/>
                    <a:lstStyle/>
                    <a:p>
                      <a:r>
                        <a:rPr lang="nl-NL" dirty="0"/>
                        <a:t>Statische houding, open en vriendelijk gezicht</a:t>
                      </a:r>
                    </a:p>
                  </a:txBody>
                  <a:tcPr/>
                </a:tc>
                <a:tc>
                  <a:txBody>
                    <a:bodyPr/>
                    <a:lstStyle/>
                    <a:p>
                      <a:endParaRPr lang="nl-NL"/>
                    </a:p>
                  </a:txBody>
                  <a:tcPr/>
                </a:tc>
                <a:extLst>
                  <a:ext uri="{0D108BD9-81ED-4DB2-BD59-A6C34878D82A}">
                    <a16:rowId xmlns:a16="http://schemas.microsoft.com/office/drawing/2014/main" val="364298021"/>
                  </a:ext>
                </a:extLst>
              </a:tr>
              <a:tr h="370840">
                <a:tc>
                  <a:txBody>
                    <a:bodyPr/>
                    <a:lstStyle/>
                    <a:p>
                      <a:r>
                        <a:rPr lang="nl-NL" dirty="0"/>
                        <a:t>3</a:t>
                      </a:r>
                    </a:p>
                  </a:txBody>
                  <a:tcPr/>
                </a:tc>
                <a:tc>
                  <a:txBody>
                    <a:bodyPr/>
                    <a:lstStyle/>
                    <a:p>
                      <a:r>
                        <a:rPr lang="nl-NL" dirty="0"/>
                        <a:t>Netjes en verzorgd</a:t>
                      </a:r>
                    </a:p>
                  </a:txBody>
                  <a:tcPr/>
                </a:tc>
                <a:tc>
                  <a:txBody>
                    <a:bodyPr/>
                    <a:lstStyle/>
                    <a:p>
                      <a:endParaRPr lang="nl-NL"/>
                    </a:p>
                  </a:txBody>
                  <a:tcPr/>
                </a:tc>
                <a:extLst>
                  <a:ext uri="{0D108BD9-81ED-4DB2-BD59-A6C34878D82A}">
                    <a16:rowId xmlns:a16="http://schemas.microsoft.com/office/drawing/2014/main" val="3349130521"/>
                  </a:ext>
                </a:extLst>
              </a:tr>
              <a:tr h="370840">
                <a:tc>
                  <a:txBody>
                    <a:bodyPr/>
                    <a:lstStyle/>
                    <a:p>
                      <a:r>
                        <a:rPr lang="nl-NL" dirty="0"/>
                        <a:t>4</a:t>
                      </a:r>
                    </a:p>
                  </a:txBody>
                  <a:tcPr/>
                </a:tc>
                <a:tc>
                  <a:txBody>
                    <a:bodyPr/>
                    <a:lstStyle/>
                    <a:p>
                      <a:r>
                        <a:rPr lang="nl-NL" dirty="0"/>
                        <a:t>Rustig</a:t>
                      </a:r>
                    </a:p>
                  </a:txBody>
                  <a:tcPr/>
                </a:tc>
                <a:tc>
                  <a:txBody>
                    <a:bodyPr/>
                    <a:lstStyle/>
                    <a:p>
                      <a:endParaRPr lang="nl-NL"/>
                    </a:p>
                  </a:txBody>
                  <a:tcPr/>
                </a:tc>
                <a:extLst>
                  <a:ext uri="{0D108BD9-81ED-4DB2-BD59-A6C34878D82A}">
                    <a16:rowId xmlns:a16="http://schemas.microsoft.com/office/drawing/2014/main" val="3187922552"/>
                  </a:ext>
                </a:extLst>
              </a:tr>
              <a:tr h="370839">
                <a:tc>
                  <a:txBody>
                    <a:bodyPr/>
                    <a:lstStyle/>
                    <a:p>
                      <a:pPr lvl="0">
                        <a:buNone/>
                      </a:pPr>
                      <a:endParaRPr lang="nl-NL" dirty="0"/>
                    </a:p>
                  </a:txBody>
                  <a:tcPr/>
                </a:tc>
                <a:tc>
                  <a:txBody>
                    <a:bodyPr/>
                    <a:lstStyle/>
                    <a:p>
                      <a:pPr lvl="0">
                        <a:buNone/>
                      </a:pPr>
                      <a:r>
                        <a:rPr lang="nl-NL" dirty="0"/>
                        <a:t>Betrouwbaar en vertrouwd</a:t>
                      </a:r>
                    </a:p>
                  </a:txBody>
                  <a:tcPr/>
                </a:tc>
                <a:tc>
                  <a:txBody>
                    <a:bodyPr/>
                    <a:lstStyle/>
                    <a:p>
                      <a:pPr lvl="0">
                        <a:buNone/>
                      </a:pPr>
                      <a:endParaRPr lang="nl-NL" dirty="0"/>
                    </a:p>
                  </a:txBody>
                  <a:tcPr/>
                </a:tc>
                <a:extLst>
                  <a:ext uri="{0D108BD9-81ED-4DB2-BD59-A6C34878D82A}">
                    <a16:rowId xmlns:a16="http://schemas.microsoft.com/office/drawing/2014/main" val="3122171630"/>
                  </a:ext>
                </a:extLst>
              </a:tr>
            </a:tbl>
          </a:graphicData>
        </a:graphic>
      </p:graphicFrame>
    </p:spTree>
    <p:extLst>
      <p:ext uri="{BB962C8B-B14F-4D97-AF65-F5344CB8AC3E}">
        <p14:creationId xmlns:p14="http://schemas.microsoft.com/office/powerpoint/2010/main" val="129804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Presenteren: Oefenen!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Als klas gaan jullie de EK-selectie 2024 presenteren:</a:t>
            </a:r>
          </a:p>
          <a:p>
            <a:pPr marL="285750" indent="-285750">
              <a:buFont typeface="Calibri"/>
              <a:buChar char="-"/>
            </a:pPr>
            <a:r>
              <a:rPr lang="nl-NL" sz="1300" dirty="0">
                <a:solidFill>
                  <a:srgbClr val="1E1F20"/>
                </a:solidFill>
                <a:ea typeface="+mn-lt"/>
                <a:cs typeface="+mn-lt"/>
              </a:rPr>
              <a:t>Maak tweetallen</a:t>
            </a:r>
          </a:p>
          <a:p>
            <a:pPr marL="285750" indent="-285750">
              <a:buFont typeface="Calibri"/>
              <a:buChar char="-"/>
            </a:pPr>
            <a:r>
              <a:rPr lang="nl-NL" sz="1300" dirty="0">
                <a:solidFill>
                  <a:srgbClr val="1E1F20"/>
                </a:solidFill>
                <a:ea typeface="+mn-lt"/>
                <a:cs typeface="+mn-lt"/>
              </a:rPr>
              <a:t>Verdeel de gehele selectie</a:t>
            </a:r>
            <a:r>
              <a:rPr lang="nl-NL" sz="1300" dirty="0">
                <a:solidFill>
                  <a:schemeClr val="bg1"/>
                </a:solidFill>
                <a:ea typeface="+mn-lt"/>
                <a:cs typeface="+mn-lt"/>
              </a:rPr>
              <a:t>*</a:t>
            </a:r>
            <a:r>
              <a:rPr lang="nl-NL" sz="1300" dirty="0">
                <a:solidFill>
                  <a:srgbClr val="1E1F20"/>
                </a:solidFill>
                <a:ea typeface="+mn-lt"/>
                <a:cs typeface="+mn-lt"/>
              </a:rPr>
              <a:t> over de tweetallen (De selectie bestaat uit 26 spelers)</a:t>
            </a:r>
          </a:p>
          <a:p>
            <a:pPr marL="285750" indent="-285750">
              <a:buFont typeface="Calibri"/>
              <a:buChar char="-"/>
            </a:pPr>
            <a:endParaRPr lang="nl-NL" sz="1300" dirty="0">
              <a:solidFill>
                <a:srgbClr val="1E1F20"/>
              </a:solidFill>
              <a:cs typeface="Poppins"/>
            </a:endParaRPr>
          </a:p>
          <a:p>
            <a:r>
              <a:rPr lang="nl-NL" sz="1300" dirty="0">
                <a:solidFill>
                  <a:srgbClr val="1E1F20"/>
                </a:solidFill>
                <a:cs typeface="Poppins"/>
              </a:rPr>
              <a:t>Tweetallen:</a:t>
            </a:r>
          </a:p>
          <a:p>
            <a:pPr marL="285750" indent="-285750">
              <a:buFont typeface="Calibri"/>
              <a:buChar char="-"/>
            </a:pPr>
            <a:r>
              <a:rPr lang="nl-NL" sz="1300" dirty="0">
                <a:solidFill>
                  <a:srgbClr val="1E1F20"/>
                </a:solidFill>
                <a:cs typeface="Poppins"/>
              </a:rPr>
              <a:t>Bedenk hoe jullie willen overkomen tijdens de presentatie. Serieus? Grappig? Enthousiast? …?</a:t>
            </a:r>
          </a:p>
          <a:p>
            <a:pPr marL="285750" indent="-285750">
              <a:buFont typeface="Calibri"/>
              <a:buChar char="-"/>
            </a:pPr>
            <a:r>
              <a:rPr lang="nl-NL" sz="1300" dirty="0">
                <a:solidFill>
                  <a:srgbClr val="1E1F20"/>
                </a:solidFill>
                <a:cs typeface="Poppins"/>
              </a:rPr>
              <a:t>Schrijf een kort stukje over de spelers. Zorg dat jullie 10 seconden over elke speler vertellen.</a:t>
            </a:r>
          </a:p>
          <a:p>
            <a:pPr marL="285750" indent="-285750">
              <a:buFont typeface="Calibri"/>
              <a:buChar char="-"/>
            </a:pPr>
            <a:r>
              <a:rPr lang="nl-NL" sz="1300" dirty="0">
                <a:solidFill>
                  <a:srgbClr val="1E1F20"/>
                </a:solidFill>
                <a:ea typeface="+mn-lt"/>
                <a:cs typeface="+mn-lt"/>
              </a:rPr>
              <a:t>Ga naar Clipchamp.com</a:t>
            </a:r>
            <a:r>
              <a:rPr lang="nl-NL" sz="1300" dirty="0">
                <a:solidFill>
                  <a:schemeClr val="bg1"/>
                </a:solidFill>
                <a:ea typeface="+mn-lt"/>
                <a:cs typeface="+mn-lt"/>
              </a:rPr>
              <a:t>**</a:t>
            </a:r>
            <a:r>
              <a:rPr lang="nl-NL" sz="1300" dirty="0">
                <a:solidFill>
                  <a:srgbClr val="1E1F20"/>
                </a:solidFill>
                <a:ea typeface="+mn-lt"/>
                <a:cs typeface="+mn-lt"/>
              </a:rPr>
              <a:t> en maak een korte video waarin jullie de spelers presenteren.</a:t>
            </a:r>
            <a:br>
              <a:rPr lang="nl-NL" sz="1300" dirty="0">
                <a:solidFill>
                  <a:srgbClr val="1E1F20"/>
                </a:solidFill>
                <a:ea typeface="+mn-lt"/>
                <a:cs typeface="+mn-lt"/>
              </a:rPr>
            </a:br>
            <a:r>
              <a:rPr lang="nl-NL" sz="1200" i="1" dirty="0">
                <a:solidFill>
                  <a:srgbClr val="1E1F20"/>
                </a:solidFill>
                <a:ea typeface="+mn-lt"/>
                <a:cs typeface="+mn-lt"/>
              </a:rPr>
              <a:t>Tip: Oefen door meerdere video's op te nemen. Na elke video kunnen jullie kijken hoe jullie overkwamen en wat er beter kan. Met elke poging wordt de presentatie steeds beter!</a:t>
            </a:r>
          </a:p>
          <a:p>
            <a:pPr marL="285750" indent="-285750">
              <a:buFont typeface="Calibri"/>
              <a:buChar char="-"/>
            </a:pPr>
            <a:r>
              <a:rPr lang="nl-NL" sz="1300" dirty="0">
                <a:solidFill>
                  <a:srgbClr val="1E1F20"/>
                </a:solidFill>
                <a:ea typeface="+mn-lt"/>
                <a:cs typeface="+mn-lt"/>
              </a:rPr>
              <a:t>Indien mogelijk, laat de docent alle video's aan elkaar plakken voor een complete presentatie van onze EK-selectie.</a:t>
            </a:r>
          </a:p>
          <a:p>
            <a:pPr marL="285750" indent="-285750">
              <a:buFont typeface="Calibri"/>
              <a:buChar char="-"/>
            </a:pPr>
            <a:endParaRPr lang="nl-NL" sz="1300" dirty="0">
              <a:solidFill>
                <a:srgbClr val="FFFFFF"/>
              </a:solidFill>
              <a:ea typeface="+mn-lt"/>
              <a:cs typeface="+mn-lt"/>
            </a:endParaRPr>
          </a:p>
          <a:p>
            <a:pPr>
              <a:tabLst>
                <a:tab pos="265113" algn="l"/>
              </a:tabLst>
            </a:pPr>
            <a:r>
              <a:rPr lang="nl-NL" sz="1300" dirty="0">
                <a:solidFill>
                  <a:schemeClr val="bg1"/>
                </a:solidFill>
                <a:ea typeface="+mn-lt"/>
                <a:cs typeface="+mn-lt"/>
              </a:rPr>
              <a:t>*	</a:t>
            </a:r>
            <a:r>
              <a:rPr lang="nl-NL" sz="1300" dirty="0">
                <a:solidFill>
                  <a:schemeClr val="bg1"/>
                </a:solidFill>
                <a:ea typeface="+mn-lt"/>
                <a:cs typeface="+mn-lt"/>
                <a:hlinkClick r:id="rId2">
                  <a:extLst>
                    <a:ext uri="{A12FA001-AC4F-418D-AE19-62706E023703}">
                      <ahyp:hlinkClr xmlns:ahyp="http://schemas.microsoft.com/office/drawing/2018/hyperlinkcolor" val="tx"/>
                    </a:ext>
                  </a:extLst>
                </a:hlinkClick>
              </a:rPr>
              <a:t>EK-selectie 2024 + informatie spelers</a:t>
            </a:r>
          </a:p>
          <a:p>
            <a:pPr>
              <a:tabLst>
                <a:tab pos="265113" algn="l"/>
              </a:tabLst>
            </a:pPr>
            <a:r>
              <a:rPr lang="nl-NL" sz="1300" dirty="0">
                <a:solidFill>
                  <a:schemeClr val="bg1"/>
                </a:solidFill>
                <a:ea typeface="+mn-lt"/>
                <a:cs typeface="+mn-lt"/>
              </a:rPr>
              <a:t>**	Uitleg </a:t>
            </a:r>
            <a:r>
              <a:rPr lang="nl-NL" sz="1300" dirty="0" err="1">
                <a:solidFill>
                  <a:schemeClr val="bg1"/>
                </a:solidFill>
                <a:ea typeface="+mn-lt"/>
                <a:cs typeface="+mn-lt"/>
              </a:rPr>
              <a:t>Clipchamp</a:t>
            </a:r>
            <a:r>
              <a:rPr lang="nl-NL" sz="1300" dirty="0">
                <a:solidFill>
                  <a:schemeClr val="bg1"/>
                </a:solidFill>
                <a:ea typeface="+mn-lt"/>
                <a:cs typeface="+mn-lt"/>
              </a:rPr>
              <a:t> volgende dia</a:t>
            </a: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4" name="Tijdelijke aanduiding voor afbeelding 4" descr="Afbeelding met kleding, persoon, person, Menselijk gezicht&#10;&#10;Automatisch gegenereerde beschrijving">
            <a:extLst>
              <a:ext uri="{FF2B5EF4-FFF2-40B4-BE49-F238E27FC236}">
                <a16:creationId xmlns:a16="http://schemas.microsoft.com/office/drawing/2014/main" id="{09937FA5-A045-5236-02A1-6B5C70CAD7AF}"/>
              </a:ext>
            </a:extLst>
          </p:cNvPr>
          <p:cNvPicPr>
            <a:picLocks noChangeAspect="1"/>
          </p:cNvPicPr>
          <p:nvPr/>
        </p:nvPicPr>
        <p:blipFill>
          <a:blip r:embed="rId3">
            <a:extLst>
              <a:ext uri="{837473B0-CC2E-450A-ABE3-18F120FF3D39}">
                <a1611:picAttrSrcUrl xmlns:a1611="http://schemas.microsoft.com/office/drawing/2016/11/main" r:id="rId4"/>
              </a:ext>
            </a:extLst>
          </a:blip>
          <a:srcRect l="1701" r="1701"/>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
        <p:nvSpPr>
          <p:cNvPr id="2" name="Tekstvak 1">
            <a:extLst>
              <a:ext uri="{FF2B5EF4-FFF2-40B4-BE49-F238E27FC236}">
                <a16:creationId xmlns:a16="http://schemas.microsoft.com/office/drawing/2014/main" id="{322DE815-E8D8-3B9F-F354-10FEA4D3399C}"/>
              </a:ext>
            </a:extLst>
          </p:cNvPr>
          <p:cNvSpPr txBox="1"/>
          <p:nvPr/>
        </p:nvSpPr>
        <p:spPr>
          <a:xfrm>
            <a:off x="5692775" y="5411788"/>
            <a:ext cx="6516688" cy="317500"/>
          </a:xfrm>
          <a:prstGeom prst="rect">
            <a:avLst/>
          </a:prstGeom>
        </p:spPr>
        <p:txBody>
          <a:bodyPr>
            <a:normAutofit fontScale="85000" lnSpcReduction="10000"/>
          </a:bodyPr>
          <a:lstStyle/>
          <a:p>
            <a:r>
              <a:rPr lang="en-US">
                <a:hlinkClick r:id="rId4"/>
              </a:rPr>
              <a:t>Deze foto</a:t>
            </a:r>
            <a:r>
              <a:rPr lang="en-US"/>
              <a:t> van Onbekende auteur is gelicentieerd onder </a:t>
            </a:r>
            <a:r>
              <a:rPr lang="en-US">
                <a:hlinkClick r:id="rId5"/>
              </a:rPr>
              <a:t>CC BY</a:t>
            </a:r>
            <a:r>
              <a:rPr lang="en-US"/>
              <a:t>.</a:t>
            </a:r>
          </a:p>
        </p:txBody>
      </p:sp>
    </p:spTree>
    <p:extLst>
      <p:ext uri="{BB962C8B-B14F-4D97-AF65-F5344CB8AC3E}">
        <p14:creationId xmlns:p14="http://schemas.microsoft.com/office/powerpoint/2010/main" val="35150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94D37CEA-61B7-9E85-3CC6-429B9E56D83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Video's opnemen met </a:t>
            </a:r>
            <a:r>
              <a:rPr lang="nl-NL" dirty="0" err="1">
                <a:ea typeface="+mj-lt"/>
                <a:cs typeface="+mj-lt"/>
              </a:rPr>
              <a:t>Clipchamp</a:t>
            </a:r>
            <a:endParaRPr lang="nl-NL" dirty="0" err="1">
              <a:solidFill>
                <a:srgbClr val="FFFFFF"/>
              </a:solidFill>
              <a:ea typeface="+mj-lt"/>
              <a:cs typeface="+mj-lt"/>
            </a:endParaRPr>
          </a:p>
        </p:txBody>
      </p:sp>
      <p:sp>
        <p:nvSpPr>
          <p:cNvPr id="10" name="Tekstvak 9">
            <a:extLst>
              <a:ext uri="{FF2B5EF4-FFF2-40B4-BE49-F238E27FC236}">
                <a16:creationId xmlns:a16="http://schemas.microsoft.com/office/drawing/2014/main" id="{1968C877-CD22-0B90-82C8-B759B4966063}"/>
              </a:ext>
            </a:extLst>
          </p:cNvPr>
          <p:cNvSpPr txBox="1"/>
          <p:nvPr/>
        </p:nvSpPr>
        <p:spPr>
          <a:xfrm>
            <a:off x="6687343" y="1295846"/>
            <a:ext cx="5284220"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1E1F20"/>
                </a:solidFill>
                <a:ea typeface="+mn-lt"/>
                <a:cs typeface="+mn-lt"/>
              </a:rPr>
              <a:t>Klik op '</a:t>
            </a:r>
            <a:r>
              <a:rPr lang="nl-NL" sz="1300" dirty="0" err="1">
                <a:solidFill>
                  <a:srgbClr val="1E1F20"/>
                </a:solidFill>
                <a:ea typeface="+mn-lt"/>
                <a:cs typeface="+mn-lt"/>
              </a:rPr>
              <a:t>Try</a:t>
            </a:r>
            <a:r>
              <a:rPr lang="nl-NL" sz="1300" dirty="0">
                <a:solidFill>
                  <a:srgbClr val="1E1F20"/>
                </a:solidFill>
                <a:ea typeface="+mn-lt"/>
                <a:cs typeface="+mn-lt"/>
              </a:rPr>
              <a:t> </a:t>
            </a:r>
            <a:r>
              <a:rPr lang="nl-NL" sz="1300" dirty="0" err="1">
                <a:solidFill>
                  <a:srgbClr val="1E1F20"/>
                </a:solidFill>
                <a:ea typeface="+mn-lt"/>
                <a:cs typeface="+mn-lt"/>
              </a:rPr>
              <a:t>for</a:t>
            </a:r>
            <a:r>
              <a:rPr lang="nl-NL" sz="1300" dirty="0">
                <a:solidFill>
                  <a:srgbClr val="1E1F20"/>
                </a:solidFill>
                <a:ea typeface="+mn-lt"/>
                <a:cs typeface="+mn-lt"/>
              </a:rPr>
              <a:t> free' om een gratis account te maken.</a:t>
            </a:r>
            <a:br>
              <a:rPr lang="nl-NL" sz="1300" dirty="0">
                <a:solidFill>
                  <a:srgbClr val="1E1F20"/>
                </a:solidFill>
                <a:ea typeface="+mn-lt"/>
                <a:cs typeface="+mn-lt"/>
              </a:rPr>
            </a:br>
            <a:r>
              <a:rPr lang="nl-NL" sz="1300" dirty="0">
                <a:solidFill>
                  <a:srgbClr val="1E1F20"/>
                </a:solidFill>
                <a:ea typeface="+mn-lt"/>
                <a:cs typeface="+mn-lt"/>
              </a:rPr>
              <a:t>(Login met Microsoft of Google)</a:t>
            </a:r>
            <a:endParaRPr lang="nl-NL" dirty="0">
              <a:solidFill>
                <a:srgbClr val="3F5060"/>
              </a:solidFill>
              <a:ea typeface="+mn-lt"/>
              <a:cs typeface="+mn-lt"/>
            </a:endParaRPr>
          </a:p>
          <a:p>
            <a:pPr marL="342900" indent="-342900">
              <a:buAutoNum type="arabicPeriod"/>
            </a:pPr>
            <a:endParaRPr lang="nl-NL" sz="1300" dirty="0">
              <a:solidFill>
                <a:srgbClr val="1E1F20"/>
              </a:solidFill>
              <a:cs typeface="Poppins"/>
            </a:endParaRPr>
          </a:p>
          <a:p>
            <a:pPr marL="342900" indent="-342900">
              <a:buAutoNum type="arabicPeriod"/>
            </a:pPr>
            <a:r>
              <a:rPr lang="nl-NL" sz="1300" dirty="0">
                <a:solidFill>
                  <a:srgbClr val="1E1F20"/>
                </a:solidFill>
                <a:cs typeface="Poppins"/>
              </a:rPr>
              <a:t>Klik op '</a:t>
            </a:r>
            <a:r>
              <a:rPr lang="nl-NL" sz="1300" dirty="0" err="1">
                <a:solidFill>
                  <a:srgbClr val="1E1F20"/>
                </a:solidFill>
                <a:cs typeface="Poppins"/>
              </a:rPr>
              <a:t>Create</a:t>
            </a:r>
            <a:r>
              <a:rPr lang="nl-NL" sz="1300" dirty="0">
                <a:solidFill>
                  <a:srgbClr val="1E1F20"/>
                </a:solidFill>
                <a:cs typeface="Poppins"/>
              </a:rPr>
              <a:t> a new video' om de editor te openen.</a:t>
            </a:r>
          </a:p>
          <a:p>
            <a:pPr marL="342900" indent="-342900">
              <a:buAutoNum type="arabicPeriod"/>
            </a:pPr>
            <a:endParaRPr lang="nl-NL" sz="1300" dirty="0">
              <a:solidFill>
                <a:srgbClr val="1E1F20"/>
              </a:solidFill>
              <a:cs typeface="Poppins"/>
            </a:endParaRPr>
          </a:p>
          <a:p>
            <a:pPr marL="342900" indent="-342900">
              <a:buAutoNum type="arabicPeriod"/>
            </a:pPr>
            <a:r>
              <a:rPr lang="nl-NL" sz="1300" dirty="0">
                <a:solidFill>
                  <a:srgbClr val="1E1F20"/>
                </a:solidFill>
                <a:cs typeface="Poppins"/>
              </a:rPr>
              <a:t>Klik op 'Record &amp; </a:t>
            </a:r>
            <a:r>
              <a:rPr lang="nl-NL" sz="1300" dirty="0" err="1">
                <a:solidFill>
                  <a:srgbClr val="1E1F20"/>
                </a:solidFill>
                <a:cs typeface="Poppins"/>
              </a:rPr>
              <a:t>create</a:t>
            </a:r>
            <a:r>
              <a:rPr lang="nl-NL" sz="1300" dirty="0">
                <a:solidFill>
                  <a:srgbClr val="1E1F20"/>
                </a:solidFill>
                <a:cs typeface="Poppins"/>
              </a:rPr>
              <a:t>' en dan op 'Camera' om met de ingebouwde camera en microfoon op te nemen.</a:t>
            </a:r>
          </a:p>
        </p:txBody>
      </p:sp>
      <p:pic>
        <p:nvPicPr>
          <p:cNvPr id="2" name="Afbeelding 1" descr="Afbeelding met tekst, elektronica, computer, multimedia&#10;&#10;Automatisch gegenereerde beschrijving">
            <a:extLst>
              <a:ext uri="{FF2B5EF4-FFF2-40B4-BE49-F238E27FC236}">
                <a16:creationId xmlns:a16="http://schemas.microsoft.com/office/drawing/2014/main" id="{0DAE2080-C859-6B01-91ED-F53EF4065A1F}"/>
              </a:ext>
            </a:extLst>
          </p:cNvPr>
          <p:cNvPicPr>
            <a:picLocks noChangeAspect="1"/>
          </p:cNvPicPr>
          <p:nvPr/>
        </p:nvPicPr>
        <p:blipFill>
          <a:blip r:embed="rId2"/>
          <a:stretch>
            <a:fillRect/>
          </a:stretch>
        </p:blipFill>
        <p:spPr>
          <a:xfrm>
            <a:off x="225022" y="1120913"/>
            <a:ext cx="5400484" cy="2550081"/>
          </a:xfrm>
          <a:prstGeom prst="rect">
            <a:avLst/>
          </a:prstGeom>
        </p:spPr>
      </p:pic>
      <p:pic>
        <p:nvPicPr>
          <p:cNvPr id="4" name="Afbeelding 3" descr="Afbeelding met tekst, schermopname, Website, Webpagina&#10;&#10;Automatisch gegenereerde beschrijving">
            <a:extLst>
              <a:ext uri="{FF2B5EF4-FFF2-40B4-BE49-F238E27FC236}">
                <a16:creationId xmlns:a16="http://schemas.microsoft.com/office/drawing/2014/main" id="{FE5C4E6E-0B63-8E58-A9CA-7127D742B7E1}"/>
              </a:ext>
            </a:extLst>
          </p:cNvPr>
          <p:cNvPicPr>
            <a:picLocks noChangeAspect="1"/>
          </p:cNvPicPr>
          <p:nvPr/>
        </p:nvPicPr>
        <p:blipFill>
          <a:blip r:embed="rId3"/>
          <a:stretch>
            <a:fillRect/>
          </a:stretch>
        </p:blipFill>
        <p:spPr>
          <a:xfrm>
            <a:off x="1452785" y="2127463"/>
            <a:ext cx="4980363" cy="3436672"/>
          </a:xfrm>
          <a:prstGeom prst="rect">
            <a:avLst/>
          </a:prstGeom>
        </p:spPr>
      </p:pic>
      <p:pic>
        <p:nvPicPr>
          <p:cNvPr id="5" name="Afbeelding 4" descr="Afbeelding met tekst, schermopname, Multimediasoftware, software&#10;&#10;Automatisch gegenereerde beschrijving">
            <a:extLst>
              <a:ext uri="{FF2B5EF4-FFF2-40B4-BE49-F238E27FC236}">
                <a16:creationId xmlns:a16="http://schemas.microsoft.com/office/drawing/2014/main" id="{EDC75744-7988-59D9-9DC2-7B5E206C52B4}"/>
              </a:ext>
            </a:extLst>
          </p:cNvPr>
          <p:cNvPicPr>
            <a:picLocks noChangeAspect="1"/>
          </p:cNvPicPr>
          <p:nvPr/>
        </p:nvPicPr>
        <p:blipFill>
          <a:blip r:embed="rId4"/>
          <a:stretch>
            <a:fillRect/>
          </a:stretch>
        </p:blipFill>
        <p:spPr>
          <a:xfrm>
            <a:off x="4387893" y="3128120"/>
            <a:ext cx="6944940" cy="3460540"/>
          </a:xfrm>
          <a:prstGeom prst="rect">
            <a:avLst/>
          </a:prstGeom>
        </p:spPr>
      </p:pic>
      <p:cxnSp>
        <p:nvCxnSpPr>
          <p:cNvPr id="9" name="Rechte verbindingslijn met pijl 8">
            <a:extLst>
              <a:ext uri="{FF2B5EF4-FFF2-40B4-BE49-F238E27FC236}">
                <a16:creationId xmlns:a16="http://schemas.microsoft.com/office/drawing/2014/main" id="{975D3540-8F8C-4530-55D4-A2E40C6DB8FB}"/>
              </a:ext>
            </a:extLst>
          </p:cNvPr>
          <p:cNvCxnSpPr/>
          <p:nvPr/>
        </p:nvCxnSpPr>
        <p:spPr>
          <a:xfrm flipH="1" flipV="1">
            <a:off x="5395021" y="1224999"/>
            <a:ext cx="1240747" cy="218685"/>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6D59C57B-CD3B-0ED3-4886-BCAF125717C8}"/>
              </a:ext>
            </a:extLst>
          </p:cNvPr>
          <p:cNvCxnSpPr>
            <a:cxnSpLocks/>
          </p:cNvCxnSpPr>
          <p:nvPr/>
        </p:nvCxnSpPr>
        <p:spPr>
          <a:xfrm flipH="1">
            <a:off x="4061522" y="2058479"/>
            <a:ext cx="2574246" cy="798757"/>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49480B4E-FBF5-BD32-461F-7FE629408C1B}"/>
              </a:ext>
            </a:extLst>
          </p:cNvPr>
          <p:cNvCxnSpPr>
            <a:cxnSpLocks/>
          </p:cNvCxnSpPr>
          <p:nvPr/>
        </p:nvCxnSpPr>
        <p:spPr>
          <a:xfrm flipH="1">
            <a:off x="4688925" y="2337078"/>
            <a:ext cx="1998418" cy="1300985"/>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6DD945B6-E2CC-E61D-D546-EFC593B9E453}"/>
              </a:ext>
            </a:extLst>
          </p:cNvPr>
          <p:cNvCxnSpPr>
            <a:cxnSpLocks/>
          </p:cNvCxnSpPr>
          <p:nvPr/>
        </p:nvCxnSpPr>
        <p:spPr>
          <a:xfrm flipH="1" flipV="1">
            <a:off x="5866941" y="4320621"/>
            <a:ext cx="1175804" cy="2208"/>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90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Rusland uitgesloten van deelname EK</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109234" cy="3785652"/>
          </a:xfrm>
          <a:prstGeom prst="rect">
            <a:avLst/>
          </a:prstGeom>
          <a:noFill/>
        </p:spPr>
        <p:txBody>
          <a:bodyPr wrap="square" lIns="91440" tIns="45720" rIns="91440" bIns="45720" rtlCol="0" anchor="t">
            <a:spAutoFit/>
          </a:bodyPr>
          <a:lstStyle/>
          <a:p>
            <a:r>
              <a:rPr lang="nl-NL" sz="1200" dirty="0">
                <a:solidFill>
                  <a:schemeClr val="bg1"/>
                </a:solidFill>
                <a:cs typeface="Poppins"/>
              </a:rPr>
              <a:t>De Europese voetbalbond UEFA heeft in 2022 besloten dat Rusland niet mee mag doen met het EK van 2024. Dit besluit is genomen vanwege de inval van Rusland in Oekraïne. Dit is geen uniek besluit bij internationale wedstrijden, want Rusland mocht ook niet meedoen aan het Eurovisie Songfestival. In de geschiedenis zijn oorlogen vaker reden geweest om spelers uit een land deelname te ontzeggen aan internationale wedstrijden.</a:t>
            </a:r>
          </a:p>
          <a:p>
            <a:endParaRPr lang="nl-NL" sz="1200" dirty="0">
              <a:solidFill>
                <a:schemeClr val="bg1"/>
              </a:solidFill>
              <a:cs typeface="Poppins"/>
            </a:endParaRPr>
          </a:p>
          <a:p>
            <a:r>
              <a:rPr lang="nl-NL" sz="1200" dirty="0">
                <a:solidFill>
                  <a:schemeClr val="bg1"/>
                </a:solidFill>
                <a:cs typeface="Poppins"/>
              </a:rPr>
              <a:t>Veel van deze evenementen zijn ooit ontstaan om te kijken welke landen de beste atleten of artiesten hebben, maar ook om te verbinden. Juist in tijden van oorlog is verbinden erg belangrijk, toch is er ook veel te zeggen voor het uitsluiten van deelname. Wat vind jij?</a:t>
            </a:r>
          </a:p>
          <a:p>
            <a:endParaRPr lang="nl-NL" sz="1200" dirty="0">
              <a:solidFill>
                <a:schemeClr val="bg1"/>
              </a:solidFill>
              <a:cs typeface="Poppins"/>
            </a:endParaRPr>
          </a:p>
          <a:p>
            <a:r>
              <a:rPr lang="nl-NL" sz="1200" dirty="0">
                <a:solidFill>
                  <a:schemeClr val="bg1"/>
                </a:solidFill>
                <a:cs typeface="Poppins"/>
              </a:rPr>
              <a:t>Bespreek onderstaande standpunten klassikaal:</a:t>
            </a:r>
          </a:p>
          <a:p>
            <a:pPr marL="171450" indent="-171450">
              <a:buFont typeface="Calibri"/>
              <a:buChar char="-"/>
            </a:pPr>
            <a:r>
              <a:rPr lang="nl-NL" sz="1200" dirty="0">
                <a:solidFill>
                  <a:schemeClr val="bg1"/>
                </a:solidFill>
                <a:cs typeface="Poppins"/>
              </a:rPr>
              <a:t>Uitsluiten van deelname stopt de oorlog niet. Verbinden is daarom veel belangrijker.</a:t>
            </a:r>
          </a:p>
          <a:p>
            <a:pPr marL="171450" indent="-171450">
              <a:buFont typeface="Calibri"/>
              <a:buChar char="-"/>
            </a:pPr>
            <a:r>
              <a:rPr lang="nl-NL" sz="1200" dirty="0">
                <a:solidFill>
                  <a:schemeClr val="bg1"/>
                </a:solidFill>
                <a:cs typeface="Poppins"/>
              </a:rPr>
              <a:t>Deelname is niet mogelijk, want Rusland en Oekraïne zouden zomaar een wedstrijd tegen elkaar kunnen spelen of Rusland zou het EK kunnen winnen. Juichen voor Rusland geeft een verkeerd signaal aan de wereld.</a:t>
            </a:r>
          </a:p>
          <a:p>
            <a:pPr marL="171450" indent="-171450">
              <a:buFont typeface="Calibri"/>
              <a:buChar char="-"/>
            </a:pPr>
            <a:r>
              <a:rPr lang="nl-NL" sz="1200" dirty="0">
                <a:solidFill>
                  <a:schemeClr val="bg1"/>
                </a:solidFill>
                <a:cs typeface="Poppins"/>
              </a:rPr>
              <a:t>Internationale wedstrijden zouden los moeten staan van politiek en oorlog. Een sporter uit een land heeft immers zelf niks met de oorlog te maken.</a:t>
            </a:r>
          </a:p>
        </p:txBody>
      </p:sp>
      <p:pic>
        <p:nvPicPr>
          <p:cNvPr id="3" name="Afbeelding 2" descr="Afbeelding met tekst, Lettertype, logo, Graphics&#10;&#10;Automatisch gegenereerde beschrijving">
            <a:extLst>
              <a:ext uri="{FF2B5EF4-FFF2-40B4-BE49-F238E27FC236}">
                <a16:creationId xmlns:a16="http://schemas.microsoft.com/office/drawing/2014/main" id="{2EC6F455-893D-D792-919D-A1FA793681E3}"/>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6554675" y="956234"/>
            <a:ext cx="5296245" cy="3039857"/>
          </a:xfrm>
          <a:prstGeom prst="rect">
            <a:avLst/>
          </a:prstGeom>
        </p:spPr>
      </p:pic>
      <p:sp>
        <p:nvSpPr>
          <p:cNvPr id="4" name="Tekstvak 3">
            <a:extLst>
              <a:ext uri="{FF2B5EF4-FFF2-40B4-BE49-F238E27FC236}">
                <a16:creationId xmlns:a16="http://schemas.microsoft.com/office/drawing/2014/main" id="{2816F330-C95D-6901-83CF-9A7214334D22}"/>
              </a:ext>
            </a:extLst>
          </p:cNvPr>
          <p:cNvSpPr txBox="1"/>
          <p:nvPr/>
        </p:nvSpPr>
        <p:spPr>
          <a:xfrm>
            <a:off x="6554788" y="3995738"/>
            <a:ext cx="5295900" cy="317500"/>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333406389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273</TotalTime>
  <Words>1199</Words>
  <Application>Microsoft Macintosh PowerPoint</Application>
  <PresentationFormat>Breedbeeld</PresentationFormat>
  <Paragraphs>88</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7252</cp:revision>
  <dcterms:created xsi:type="dcterms:W3CDTF">2022-01-30T11:55:21Z</dcterms:created>
  <dcterms:modified xsi:type="dcterms:W3CDTF">2024-06-03T15:59:32Z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